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1"/>
  </p:notesMasterIdLst>
  <p:sldIdLst>
    <p:sldId id="256" r:id="rId2"/>
    <p:sldId id="269" r:id="rId3"/>
    <p:sldId id="270" r:id="rId4"/>
    <p:sldId id="271" r:id="rId5"/>
    <p:sldId id="272" r:id="rId6"/>
    <p:sldId id="273" r:id="rId7"/>
    <p:sldId id="274" r:id="rId8"/>
    <p:sldId id="259" r:id="rId9"/>
    <p:sldId id="260" r:id="rId10"/>
    <p:sldId id="261" r:id="rId11"/>
    <p:sldId id="262" r:id="rId12"/>
    <p:sldId id="275" r:id="rId13"/>
    <p:sldId id="276" r:id="rId14"/>
    <p:sldId id="277" r:id="rId15"/>
    <p:sldId id="278" r:id="rId16"/>
    <p:sldId id="263" r:id="rId17"/>
    <p:sldId id="264" r:id="rId18"/>
    <p:sldId id="265" r:id="rId19"/>
    <p:sldId id="266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F82B3A-AFC4-44F7-97D6-CE649007B488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5EFD5C-4454-4C9F-A0DF-42E64E55966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87358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333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329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23035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4758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829621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0916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31911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278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6471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6899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8751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353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867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496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42859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3099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t>5.12.2019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1DEFA8C-F947-479F-BE07-76B6B3F80BF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0598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835696" y="3861048"/>
            <a:ext cx="7022072" cy="916334"/>
          </a:xfrm>
        </p:spPr>
        <p:txBody>
          <a:bodyPr>
            <a:normAutofit/>
          </a:bodyPr>
          <a:lstStyle/>
          <a:p>
            <a:r>
              <a:rPr lang="tr-TR" dirty="0" err="1" smtClean="0"/>
              <a:t>Endodontic</a:t>
            </a:r>
            <a:r>
              <a:rPr lang="tr-TR" dirty="0"/>
              <a:t> </a:t>
            </a:r>
            <a:r>
              <a:rPr lang="tr-TR" dirty="0" err="1" smtClean="0"/>
              <a:t>Therapy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835696" y="5013176"/>
            <a:ext cx="4141752" cy="1126283"/>
          </a:xfrm>
        </p:spPr>
        <p:txBody>
          <a:bodyPr/>
          <a:lstStyle/>
          <a:p>
            <a:r>
              <a:rPr lang="tr-TR" dirty="0" smtClean="0"/>
              <a:t>Dr. Murat Çalışkan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002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784" y="908720"/>
            <a:ext cx="4680520" cy="4662793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2742561" y="573325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Paper points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manufactured </a:t>
            </a:r>
            <a:r>
              <a:rPr lang="en-US" dirty="0"/>
              <a:t>in fine, medium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coarse </a:t>
            </a:r>
            <a:r>
              <a:rPr lang="en-US" dirty="0"/>
              <a:t>or according to ISO dimensions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242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1484784"/>
            <a:ext cx="6984776" cy="3316661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35696" y="5157192"/>
            <a:ext cx="64087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Gutta</a:t>
            </a:r>
            <a:r>
              <a:rPr lang="en-US" dirty="0"/>
              <a:t> </a:t>
            </a:r>
            <a:r>
              <a:rPr lang="en-US" dirty="0" err="1"/>
              <a:t>percha</a:t>
            </a:r>
            <a:r>
              <a:rPr lang="en-US" dirty="0"/>
              <a:t> (GP) </a:t>
            </a:r>
            <a:r>
              <a:rPr lang="en-US" dirty="0" smtClean="0"/>
              <a:t>points</a:t>
            </a:r>
            <a:r>
              <a:rPr lang="tr-TR" dirty="0" smtClean="0"/>
              <a:t> </a:t>
            </a:r>
            <a:r>
              <a:rPr lang="en-US" dirty="0" smtClean="0"/>
              <a:t>are </a:t>
            </a:r>
            <a:r>
              <a:rPr lang="en-US" dirty="0"/>
              <a:t>made in human and </a:t>
            </a:r>
            <a:r>
              <a:rPr lang="en-US" dirty="0" smtClean="0"/>
              <a:t>veterinary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. In this case the files are human</a:t>
            </a:r>
          </a:p>
          <a:p>
            <a:r>
              <a:rPr lang="en-US" dirty="0"/>
              <a:t>length and range from ISO 15–140.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0536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in root canal therapy</a:t>
            </a:r>
            <a:endParaRPr lang="tr-TR" dirty="0"/>
          </a:p>
        </p:txBody>
      </p:sp>
      <p:sp>
        <p:nvSpPr>
          <p:cNvPr id="4" name="Dikdörtgen 3"/>
          <p:cNvSpPr/>
          <p:nvPr/>
        </p:nvSpPr>
        <p:spPr>
          <a:xfrm>
            <a:off x="1403648" y="1412776"/>
            <a:ext cx="703852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• create access to the pulp chamber / root canal. This may be via the </a:t>
            </a:r>
            <a:r>
              <a:rPr lang="en-US" sz="2400" dirty="0" smtClean="0"/>
              <a:t>complicated</a:t>
            </a:r>
            <a:r>
              <a:rPr lang="tr-TR" sz="2400" dirty="0" smtClean="0"/>
              <a:t> </a:t>
            </a:r>
            <a:r>
              <a:rPr lang="en-US" sz="2400" dirty="0" smtClean="0"/>
              <a:t>crown </a:t>
            </a:r>
            <a:r>
              <a:rPr lang="en-US" sz="2400" dirty="0"/>
              <a:t>fracture site or at the crown amputation site</a:t>
            </a:r>
          </a:p>
          <a:p>
            <a:r>
              <a:rPr lang="en-US" sz="2400" dirty="0"/>
              <a:t>• extirpate the pulp using barbed broaches and </a:t>
            </a:r>
            <a:r>
              <a:rPr lang="en-US" sz="2400" dirty="0" err="1"/>
              <a:t>Hedstrom</a:t>
            </a:r>
            <a:r>
              <a:rPr lang="en-US" sz="2400" dirty="0"/>
              <a:t> files</a:t>
            </a:r>
          </a:p>
          <a:p>
            <a:r>
              <a:rPr lang="en-US" sz="2400" dirty="0"/>
              <a:t>• gently insert the smallest file until it reaches a solid stop. Determine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working </a:t>
            </a:r>
            <a:r>
              <a:rPr lang="en-US" sz="2400" dirty="0"/>
              <a:t>length radiographically; measure and mark all files</a:t>
            </a:r>
          </a:p>
          <a:p>
            <a:r>
              <a:rPr lang="en-US" sz="2400" dirty="0"/>
              <a:t>• shape and debride the root canal by sequential filing (beginning with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smallest </a:t>
            </a:r>
            <a:r>
              <a:rPr lang="en-US" sz="2400" dirty="0"/>
              <a:t>diameter file and working up to the master file)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2478441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5656" y="548680"/>
            <a:ext cx="727280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flush the canal after each filing episode with copious volumes of </a:t>
            </a:r>
            <a:r>
              <a:rPr lang="en-US" sz="2800" dirty="0" smtClean="0"/>
              <a:t>sodium</a:t>
            </a:r>
            <a:r>
              <a:rPr lang="tr-TR" sz="2800" dirty="0" smtClean="0"/>
              <a:t> </a:t>
            </a:r>
            <a:r>
              <a:rPr lang="en-US" sz="2800" dirty="0" smtClean="0"/>
              <a:t>hypochlorite </a:t>
            </a:r>
            <a:r>
              <a:rPr lang="en-US" sz="2800" dirty="0"/>
              <a:t>solution (5% solution at about 60 °C)</a:t>
            </a:r>
          </a:p>
          <a:p>
            <a:r>
              <a:rPr lang="en-US" sz="2800" dirty="0"/>
              <a:t>• when the next file size up does not go all the way to the apex when </a:t>
            </a:r>
            <a:r>
              <a:rPr lang="en-US" sz="2800" dirty="0" smtClean="0"/>
              <a:t>inserted</a:t>
            </a:r>
            <a:r>
              <a:rPr lang="tr-TR" sz="2800" dirty="0" smtClean="0"/>
              <a:t> </a:t>
            </a:r>
            <a:r>
              <a:rPr lang="en-US" sz="2800" dirty="0" smtClean="0"/>
              <a:t>into </a:t>
            </a:r>
            <a:r>
              <a:rPr lang="en-US" sz="2800" dirty="0"/>
              <a:t>the canal it should be gently worked to the apex and becomes </a:t>
            </a:r>
            <a:r>
              <a:rPr lang="en-US" sz="2800" dirty="0" smtClean="0"/>
              <a:t>known</a:t>
            </a:r>
            <a:r>
              <a:rPr lang="tr-TR" sz="2800" dirty="0" smtClean="0"/>
              <a:t> </a:t>
            </a:r>
            <a:r>
              <a:rPr lang="en-US" sz="2800" dirty="0" smtClean="0"/>
              <a:t>as </a:t>
            </a:r>
            <a:r>
              <a:rPr lang="en-US" sz="2800" dirty="0"/>
              <a:t>the master file</a:t>
            </a:r>
          </a:p>
          <a:p>
            <a:r>
              <a:rPr lang="en-US" sz="2800" dirty="0"/>
              <a:t>• flush repeatedly using sodium hypochlorite. Finally, rinse using sterile water</a:t>
            </a:r>
          </a:p>
          <a:p>
            <a:r>
              <a:rPr lang="en-US" sz="2800" dirty="0"/>
              <a:t>• dry the canal using paper points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34607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35696" y="692696"/>
            <a:ext cx="662473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insert the master cone (</a:t>
            </a:r>
            <a:r>
              <a:rPr lang="en-US" sz="2800" dirty="0" err="1"/>
              <a:t>gutta</a:t>
            </a:r>
            <a:r>
              <a:rPr lang="en-US" sz="2800" dirty="0"/>
              <a:t> </a:t>
            </a:r>
            <a:r>
              <a:rPr lang="en-US" sz="2800" dirty="0" err="1"/>
              <a:t>percha</a:t>
            </a:r>
            <a:r>
              <a:rPr lang="en-US" sz="2800" dirty="0"/>
              <a:t> (GP) point of equivalent size to </a:t>
            </a:r>
            <a:r>
              <a:rPr lang="en-US" sz="2800" dirty="0" smtClean="0"/>
              <a:t>master</a:t>
            </a:r>
            <a:r>
              <a:rPr lang="tr-TR" sz="2800" dirty="0" smtClean="0"/>
              <a:t> </a:t>
            </a:r>
            <a:r>
              <a:rPr lang="en-US" sz="2800" dirty="0" smtClean="0"/>
              <a:t>file</a:t>
            </a:r>
            <a:r>
              <a:rPr lang="en-US" sz="2800" dirty="0"/>
              <a:t>) and radiograph to confirm seating at apical extent of root canal</a:t>
            </a:r>
          </a:p>
          <a:p>
            <a:r>
              <a:rPr lang="en-US" sz="2800" dirty="0"/>
              <a:t>• remove cone and apply root canal sealant to walls of canal</a:t>
            </a:r>
          </a:p>
          <a:p>
            <a:r>
              <a:rPr lang="en-US" sz="2800" dirty="0"/>
              <a:t>• reseat master cone, driving it to the apex using a condenser if needed</a:t>
            </a:r>
          </a:p>
          <a:p>
            <a:r>
              <a:rPr lang="en-US" sz="2800" dirty="0"/>
              <a:t>(vertical condensation)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1633107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03648" y="548680"/>
            <a:ext cx="727280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when the root canal procedure is completed, </a:t>
            </a:r>
            <a:r>
              <a:rPr lang="en-US" sz="2800" dirty="0" err="1"/>
              <a:t>obturation</a:t>
            </a:r>
            <a:r>
              <a:rPr lang="en-US" sz="2800" dirty="0"/>
              <a:t> is confirmed</a:t>
            </a:r>
          </a:p>
          <a:p>
            <a:r>
              <a:rPr lang="en-US" sz="2800" dirty="0"/>
              <a:t>radiographically, excess </a:t>
            </a:r>
            <a:r>
              <a:rPr lang="en-US" sz="2800" dirty="0" err="1"/>
              <a:t>gutta</a:t>
            </a:r>
            <a:r>
              <a:rPr lang="en-US" sz="2800" dirty="0"/>
              <a:t> </a:t>
            </a:r>
            <a:r>
              <a:rPr lang="en-US" sz="2800" dirty="0" err="1"/>
              <a:t>percha</a:t>
            </a:r>
            <a:r>
              <a:rPr lang="en-US" sz="2800" dirty="0"/>
              <a:t> is trimmed and a base liner applied</a:t>
            </a:r>
          </a:p>
          <a:p>
            <a:r>
              <a:rPr lang="en-US" sz="2800" dirty="0"/>
              <a:t>• final restoration placed using the clinician’s restorative materials of choice</a:t>
            </a:r>
          </a:p>
          <a:p>
            <a:r>
              <a:rPr lang="en-US" sz="2800" dirty="0"/>
              <a:t>as indicated for this procedure</a:t>
            </a:r>
          </a:p>
          <a:p>
            <a:r>
              <a:rPr lang="en-US" sz="2800" dirty="0"/>
              <a:t>• final radiograph taken to confirm complete apical and coronal seals</a:t>
            </a:r>
          </a:p>
          <a:p>
            <a:r>
              <a:rPr lang="en-US" sz="2800" dirty="0"/>
              <a:t>• follow-up radiographs are scheduled six monthly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7060745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5816" y="548680"/>
            <a:ext cx="4320480" cy="4304117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331640" y="5157192"/>
            <a:ext cx="68042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Survey radiograph of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tooth </a:t>
            </a:r>
            <a:r>
              <a:rPr lang="en-US" dirty="0"/>
              <a:t>on which root canal therapy is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be </a:t>
            </a:r>
            <a:r>
              <a:rPr lang="en-US" dirty="0"/>
              <a:t>performed is essential, as </a:t>
            </a:r>
            <a:r>
              <a:rPr lang="en-US" dirty="0" err="1" smtClean="0"/>
              <a:t>subgingival</a:t>
            </a:r>
            <a:r>
              <a:rPr lang="tr-TR" dirty="0" smtClean="0"/>
              <a:t> </a:t>
            </a:r>
            <a:r>
              <a:rPr lang="en-US" dirty="0" smtClean="0"/>
              <a:t>fractures </a:t>
            </a:r>
            <a:r>
              <a:rPr lang="en-US" dirty="0"/>
              <a:t>may be present. Note </a:t>
            </a:r>
            <a:r>
              <a:rPr lang="en-US" dirty="0" smtClean="0"/>
              <a:t>the</a:t>
            </a:r>
            <a:r>
              <a:rPr lang="tr-TR" dirty="0" smtClean="0"/>
              <a:t> </a:t>
            </a:r>
            <a:r>
              <a:rPr lang="en-US" dirty="0" smtClean="0"/>
              <a:t>external </a:t>
            </a:r>
            <a:r>
              <a:rPr lang="en-US" dirty="0"/>
              <a:t>root resorption at the apex</a:t>
            </a:r>
          </a:p>
          <a:p>
            <a:r>
              <a:rPr lang="en-US" dirty="0"/>
              <a:t>of this tooth. This is often caused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en-US" dirty="0" smtClean="0"/>
              <a:t>periapical </a:t>
            </a:r>
            <a:r>
              <a:rPr lang="en-US" dirty="0"/>
              <a:t>inflammation as a </a:t>
            </a:r>
            <a:r>
              <a:rPr lang="en-US" dirty="0" smtClean="0"/>
              <a:t>result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pulp necrosis.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96744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7824" y="836712"/>
            <a:ext cx="3924807" cy="390994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529847" y="522920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Working length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determined </a:t>
            </a:r>
            <a:r>
              <a:rPr lang="en-US" dirty="0"/>
              <a:t>by inserting a </a:t>
            </a:r>
            <a:r>
              <a:rPr lang="en-US" dirty="0" smtClean="0"/>
              <a:t>fine</a:t>
            </a:r>
            <a:r>
              <a:rPr lang="tr-TR" dirty="0" smtClean="0"/>
              <a:t> </a:t>
            </a:r>
            <a:r>
              <a:rPr lang="en-US" dirty="0" smtClean="0"/>
              <a:t>endodontic </a:t>
            </a:r>
            <a:r>
              <a:rPr lang="en-US" dirty="0"/>
              <a:t>file until a stop is </a:t>
            </a:r>
            <a:r>
              <a:rPr lang="en-US" dirty="0" smtClean="0"/>
              <a:t>reached.</a:t>
            </a:r>
            <a:r>
              <a:rPr lang="tr-TR" dirty="0" smtClean="0"/>
              <a:t> </a:t>
            </a:r>
            <a:r>
              <a:rPr lang="en-US" dirty="0" smtClean="0"/>
              <a:t>In </a:t>
            </a:r>
            <a:r>
              <a:rPr lang="en-US" dirty="0"/>
              <a:t>this tooth with a wide pulp canal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larger-sized </a:t>
            </a:r>
            <a:r>
              <a:rPr lang="en-US" dirty="0"/>
              <a:t>file was used to </a:t>
            </a:r>
            <a:r>
              <a:rPr lang="en-US" dirty="0" smtClean="0"/>
              <a:t>determine</a:t>
            </a:r>
            <a:r>
              <a:rPr lang="tr-TR" dirty="0" smtClean="0"/>
              <a:t> </a:t>
            </a:r>
            <a:r>
              <a:rPr lang="en-US" dirty="0" smtClean="0"/>
              <a:t>working </a:t>
            </a:r>
            <a:r>
              <a:rPr lang="en-US" dirty="0"/>
              <a:t>length.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130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260784"/>
            <a:ext cx="4320480" cy="429273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6016" y="1260784"/>
            <a:ext cx="4355976" cy="4339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2173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632" y="260648"/>
            <a:ext cx="3450038" cy="353109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1916832"/>
            <a:ext cx="3412125" cy="3939258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3779912" y="476672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A necrotic pulp should </a:t>
            </a:r>
            <a:r>
              <a:rPr lang="en-US" dirty="0" smtClean="0"/>
              <a:t>be</a:t>
            </a:r>
            <a:r>
              <a:rPr lang="tr-TR" dirty="0" smtClean="0"/>
              <a:t> </a:t>
            </a:r>
            <a:r>
              <a:rPr lang="en-US" dirty="0" smtClean="0"/>
              <a:t>suspected </a:t>
            </a:r>
            <a:r>
              <a:rPr lang="en-US" dirty="0"/>
              <a:t>in </a:t>
            </a:r>
            <a:r>
              <a:rPr lang="en-US" dirty="0" err="1"/>
              <a:t>discoloured</a:t>
            </a:r>
            <a:r>
              <a:rPr lang="en-US" dirty="0"/>
              <a:t> teeth. </a:t>
            </a:r>
            <a:r>
              <a:rPr lang="en-US" dirty="0" smtClean="0"/>
              <a:t>These</a:t>
            </a:r>
            <a:r>
              <a:rPr lang="tr-TR" dirty="0" smtClean="0"/>
              <a:t> </a:t>
            </a:r>
            <a:r>
              <a:rPr lang="en-US" dirty="0" smtClean="0"/>
              <a:t>teeth </a:t>
            </a:r>
            <a:r>
              <a:rPr lang="en-US" dirty="0"/>
              <a:t>must be radiographed to </a:t>
            </a:r>
            <a:r>
              <a:rPr lang="en-US" dirty="0" smtClean="0"/>
              <a:t>evaluate</a:t>
            </a:r>
            <a:r>
              <a:rPr lang="tr-TR" dirty="0" smtClean="0"/>
              <a:t> </a:t>
            </a:r>
            <a:r>
              <a:rPr lang="en-US" dirty="0" smtClean="0"/>
              <a:t>periapical </a:t>
            </a:r>
            <a:r>
              <a:rPr lang="en-US" dirty="0"/>
              <a:t>tissues.</a:t>
            </a:r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1115616" y="5846837"/>
            <a:ext cx="70567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Periapical </a:t>
            </a:r>
            <a:r>
              <a:rPr lang="en-US" dirty="0" smtClean="0"/>
              <a:t>pathology</a:t>
            </a:r>
            <a:r>
              <a:rPr lang="tr-TR" dirty="0" smtClean="0"/>
              <a:t> </a:t>
            </a:r>
            <a:r>
              <a:rPr lang="en-US" dirty="0" smtClean="0"/>
              <a:t>was </a:t>
            </a:r>
            <a:r>
              <a:rPr lang="en-US" dirty="0"/>
              <a:t>radiographically confirmed and the</a:t>
            </a:r>
          </a:p>
          <a:p>
            <a:r>
              <a:rPr lang="en-US" dirty="0"/>
              <a:t>access to the pulp chamber </a:t>
            </a:r>
            <a:r>
              <a:rPr lang="en-US" dirty="0" smtClean="0"/>
              <a:t>confirmed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presence of a necrotic pulp.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9462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835696" y="1124744"/>
            <a:ext cx="6912768" cy="38883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Endodontic therapy is the treatment of the endodontic system and for the</a:t>
            </a:r>
          </a:p>
          <a:p>
            <a:pPr>
              <a:lnSpc>
                <a:spcPct val="150000"/>
              </a:lnSpc>
            </a:pPr>
            <a:r>
              <a:rPr lang="en-US" sz="2800" dirty="0"/>
              <a:t>purposes of this text a brief outline of partial and complete </a:t>
            </a:r>
            <a:r>
              <a:rPr lang="en-US" sz="2800" dirty="0" err="1"/>
              <a:t>pulpectomy</a:t>
            </a:r>
            <a:r>
              <a:rPr lang="en-US" sz="2800" dirty="0"/>
              <a:t>, </a:t>
            </a:r>
            <a:r>
              <a:rPr lang="en-US" sz="2800" dirty="0" smtClean="0"/>
              <a:t>root</a:t>
            </a:r>
            <a:r>
              <a:rPr lang="tr-TR" sz="2800" dirty="0" smtClean="0"/>
              <a:t> </a:t>
            </a:r>
            <a:r>
              <a:rPr lang="en-US" sz="2800" dirty="0" smtClean="0"/>
              <a:t>canal </a:t>
            </a:r>
            <a:r>
              <a:rPr lang="en-US" sz="2800" dirty="0"/>
              <a:t>therapy and endodontic access restoration will be given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2851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979712" y="908720"/>
            <a:ext cx="64624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The endodontic system includes the pulp chamber and pulp canal or </a:t>
            </a:r>
            <a:r>
              <a:rPr lang="en-US" sz="2800" dirty="0" smtClean="0"/>
              <a:t>root</a:t>
            </a:r>
            <a:r>
              <a:rPr lang="tr-TR" sz="2800" dirty="0" smtClean="0"/>
              <a:t> </a:t>
            </a:r>
            <a:r>
              <a:rPr lang="en-US" sz="2800" dirty="0" smtClean="0"/>
              <a:t>canal</a:t>
            </a:r>
            <a:r>
              <a:rPr lang="en-US" sz="2800" dirty="0"/>
              <a:t>. Both structures are continuous and in multi-rooted teeth there </a:t>
            </a:r>
            <a:r>
              <a:rPr lang="en-US" sz="2800" dirty="0" smtClean="0"/>
              <a:t>are</a:t>
            </a:r>
            <a:r>
              <a:rPr lang="tr-TR" sz="2800" dirty="0" smtClean="0"/>
              <a:t> </a:t>
            </a:r>
            <a:r>
              <a:rPr lang="en-US" sz="2800" dirty="0" smtClean="0"/>
              <a:t>projections </a:t>
            </a:r>
            <a:r>
              <a:rPr lang="en-US" sz="2800" dirty="0"/>
              <a:t>of pulp into each cusp known as pulp horns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1130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63688" y="1124744"/>
            <a:ext cx="6678488" cy="4534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/>
              <a:t>The pulp consists of blood and lymph vessels, nerves, odontoblasts, </a:t>
            </a:r>
            <a:r>
              <a:rPr lang="en-US" sz="2800" dirty="0" smtClean="0"/>
              <a:t>fibroblasts</a:t>
            </a:r>
            <a:r>
              <a:rPr lang="tr-TR" sz="2800" dirty="0" smtClean="0"/>
              <a:t> </a:t>
            </a:r>
            <a:r>
              <a:rPr lang="en-US" sz="2800" dirty="0" smtClean="0"/>
              <a:t>and </a:t>
            </a:r>
            <a:r>
              <a:rPr lang="en-US" sz="2800" dirty="0"/>
              <a:t>other </a:t>
            </a:r>
            <a:r>
              <a:rPr lang="en-US" sz="2800" dirty="0" smtClean="0"/>
              <a:t>undifferentiated</a:t>
            </a:r>
            <a:r>
              <a:rPr lang="tr-TR" sz="2800" dirty="0" smtClean="0"/>
              <a:t> </a:t>
            </a:r>
            <a:r>
              <a:rPr lang="en-US" sz="2800" dirty="0" smtClean="0"/>
              <a:t>mesenchymal </a:t>
            </a:r>
            <a:r>
              <a:rPr lang="en-US" sz="2800" dirty="0"/>
              <a:t>cells. The pulp </a:t>
            </a:r>
            <a:r>
              <a:rPr lang="en-US" sz="2800" dirty="0" smtClean="0"/>
              <a:t>communicates</a:t>
            </a:r>
            <a:r>
              <a:rPr lang="tr-TR" sz="2800" dirty="0" smtClean="0"/>
              <a:t> </a:t>
            </a:r>
            <a:r>
              <a:rPr lang="en-US" sz="2800" dirty="0" smtClean="0"/>
              <a:t>with </a:t>
            </a:r>
            <a:r>
              <a:rPr lang="en-US" sz="2800" dirty="0"/>
              <a:t>the periodontal tissues via the apical delta and accessory or lateral canals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591310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03648" y="692696"/>
            <a:ext cx="76328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The pulp may become inflamed for a number of reasons including: </a:t>
            </a:r>
            <a:r>
              <a:rPr lang="en-US" sz="2800" dirty="0" smtClean="0"/>
              <a:t>blunt</a:t>
            </a:r>
            <a:r>
              <a:rPr lang="tr-TR" sz="2800" dirty="0" smtClean="0"/>
              <a:t> </a:t>
            </a:r>
            <a:r>
              <a:rPr lang="en-US" sz="2800" dirty="0" smtClean="0"/>
              <a:t>trauma </a:t>
            </a:r>
            <a:r>
              <a:rPr lang="en-US" sz="2800" dirty="0"/>
              <a:t>to the tooth, uncomplicated and complicated tooth fracture, enamel </a:t>
            </a:r>
            <a:r>
              <a:rPr lang="en-US" sz="2800" dirty="0" smtClean="0"/>
              <a:t>and</a:t>
            </a:r>
            <a:r>
              <a:rPr lang="tr-TR" sz="2800" dirty="0" smtClean="0"/>
              <a:t> </a:t>
            </a:r>
            <a:r>
              <a:rPr lang="en-US" sz="2800" dirty="0" smtClean="0"/>
              <a:t>dentine </a:t>
            </a:r>
            <a:r>
              <a:rPr lang="en-US" sz="2800" dirty="0"/>
              <a:t>hypoplasia / dysplasia, via the </a:t>
            </a:r>
            <a:r>
              <a:rPr lang="en-US" sz="2800" dirty="0" err="1"/>
              <a:t>haematogenous</a:t>
            </a:r>
            <a:r>
              <a:rPr lang="en-US" sz="2800" dirty="0"/>
              <a:t> route and </a:t>
            </a:r>
            <a:r>
              <a:rPr lang="en-US" sz="2800" dirty="0" smtClean="0"/>
              <a:t>iatrogenic</a:t>
            </a:r>
            <a:r>
              <a:rPr lang="tr-TR" sz="2800" dirty="0" smtClean="0"/>
              <a:t> </a:t>
            </a:r>
            <a:r>
              <a:rPr lang="en-US" sz="2800" dirty="0" smtClean="0"/>
              <a:t>causes</a:t>
            </a:r>
            <a:r>
              <a:rPr lang="en-US" sz="2800" dirty="0"/>
              <a:t>, including inappropriate use of polishing </a:t>
            </a:r>
            <a:r>
              <a:rPr lang="en-US" sz="2800" dirty="0" smtClean="0"/>
              <a:t>devices,</a:t>
            </a:r>
            <a:r>
              <a:rPr lang="tr-TR" sz="2800" dirty="0" smtClean="0"/>
              <a:t> </a:t>
            </a:r>
            <a:r>
              <a:rPr lang="en-US" sz="2800" dirty="0" smtClean="0"/>
              <a:t>electromechanical</a:t>
            </a:r>
            <a:r>
              <a:rPr lang="tr-TR" sz="2800" dirty="0" smtClean="0"/>
              <a:t> </a:t>
            </a:r>
            <a:r>
              <a:rPr lang="en-US" sz="2800" dirty="0" smtClean="0"/>
              <a:t>scalers</a:t>
            </a:r>
            <a:r>
              <a:rPr lang="en-US" sz="2800" dirty="0"/>
              <a:t>, restorative materials and placement of dental acrylic during </a:t>
            </a:r>
            <a:r>
              <a:rPr lang="en-US" sz="2800" dirty="0" smtClean="0"/>
              <a:t>orthodontics</a:t>
            </a:r>
            <a:r>
              <a:rPr lang="tr-TR" sz="2800" dirty="0" smtClean="0"/>
              <a:t> </a:t>
            </a:r>
            <a:r>
              <a:rPr lang="en-US" sz="2800" dirty="0" smtClean="0"/>
              <a:t>or </a:t>
            </a:r>
            <a:r>
              <a:rPr lang="en-US" sz="2800" dirty="0"/>
              <a:t>inter-dental splinting.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9420441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476672"/>
            <a:ext cx="4464496" cy="4447587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475656" y="5229200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The crown of </a:t>
            </a:r>
            <a:r>
              <a:rPr lang="en-US" dirty="0" smtClean="0"/>
              <a:t>this</a:t>
            </a:r>
            <a:r>
              <a:rPr lang="tr-TR" dirty="0" smtClean="0"/>
              <a:t> </a:t>
            </a:r>
            <a:r>
              <a:rPr lang="en-US" dirty="0" smtClean="0"/>
              <a:t>maxillary </a:t>
            </a:r>
            <a:r>
              <a:rPr lang="en-US" dirty="0"/>
              <a:t>right lateral incisor became</a:t>
            </a:r>
          </a:p>
          <a:p>
            <a:r>
              <a:rPr lang="en-US" dirty="0"/>
              <a:t>acutely </a:t>
            </a:r>
            <a:r>
              <a:rPr lang="en-US" dirty="0" err="1"/>
              <a:t>discoloured</a:t>
            </a:r>
            <a:r>
              <a:rPr lang="en-US" dirty="0"/>
              <a:t> – an indication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pulpitis </a:t>
            </a:r>
            <a:r>
              <a:rPr lang="en-US" dirty="0"/>
              <a:t>/ pulp necrosis.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1579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404664"/>
            <a:ext cx="5112568" cy="5093205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835696" y="5784537"/>
            <a:ext cx="63367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Note </a:t>
            </a:r>
            <a:r>
              <a:rPr lang="en-US" dirty="0"/>
              <a:t>that there </a:t>
            </a:r>
            <a:r>
              <a:rPr lang="en-US" dirty="0" smtClean="0"/>
              <a:t>is</a:t>
            </a:r>
            <a:r>
              <a:rPr lang="tr-TR" dirty="0" smtClean="0"/>
              <a:t> </a:t>
            </a:r>
            <a:r>
              <a:rPr lang="en-US" dirty="0" smtClean="0"/>
              <a:t>no </a:t>
            </a:r>
            <a:r>
              <a:rPr lang="en-US" dirty="0"/>
              <a:t>periapical pathology indicating </a:t>
            </a:r>
            <a:r>
              <a:rPr lang="en-US" dirty="0" smtClean="0"/>
              <a:t>that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/>
              <a:t>apical pulp is still viable.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01588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052736"/>
            <a:ext cx="4320480" cy="4304116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1907704" y="5589240"/>
            <a:ext cx="61345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A set of </a:t>
            </a:r>
            <a:r>
              <a:rPr lang="en-US" dirty="0" err="1"/>
              <a:t>Hedstrom</a:t>
            </a:r>
            <a:r>
              <a:rPr lang="en-US" dirty="0"/>
              <a:t> </a:t>
            </a:r>
            <a:r>
              <a:rPr lang="en-US" dirty="0" smtClean="0"/>
              <a:t>files</a:t>
            </a:r>
            <a:r>
              <a:rPr lang="tr-TR" dirty="0" smtClean="0"/>
              <a:t> </a:t>
            </a:r>
            <a:r>
              <a:rPr lang="en-US" dirty="0" smtClean="0"/>
              <a:t>ranging </a:t>
            </a:r>
            <a:r>
              <a:rPr lang="en-US" dirty="0"/>
              <a:t>from ISO 15–80, each with </a:t>
            </a:r>
            <a:r>
              <a:rPr lang="en-US" dirty="0" smtClean="0"/>
              <a:t>a</a:t>
            </a:r>
            <a:r>
              <a:rPr lang="tr-TR" dirty="0" smtClean="0"/>
              <a:t> </a:t>
            </a:r>
            <a:r>
              <a:rPr lang="en-US" dirty="0" smtClean="0"/>
              <a:t>silicone </a:t>
            </a:r>
            <a:r>
              <a:rPr lang="en-US" dirty="0"/>
              <a:t>‘end stop’ used to mark working</a:t>
            </a:r>
          </a:p>
          <a:p>
            <a:r>
              <a:rPr lang="en-US" dirty="0"/>
              <a:t>length on the file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937131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2803" y="404664"/>
            <a:ext cx="4386465" cy="4369852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115616" y="4869160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Endodontic files </a:t>
            </a:r>
            <a:r>
              <a:rPr lang="en-US" dirty="0" smtClean="0"/>
              <a:t>with</a:t>
            </a:r>
            <a:r>
              <a:rPr lang="tr-TR" dirty="0" smtClean="0"/>
              <a:t> </a:t>
            </a:r>
            <a:r>
              <a:rPr lang="en-US" dirty="0" smtClean="0"/>
              <a:t>‘end </a:t>
            </a:r>
            <a:r>
              <a:rPr lang="en-US" dirty="0"/>
              <a:t>stop’ markers in place. A ruler is</a:t>
            </a:r>
          </a:p>
          <a:p>
            <a:r>
              <a:rPr lang="en-US" dirty="0"/>
              <a:t>used to measure the files to </a:t>
            </a:r>
            <a:r>
              <a:rPr lang="en-US" dirty="0" smtClean="0"/>
              <a:t>working</a:t>
            </a:r>
            <a:r>
              <a:rPr lang="tr-TR" dirty="0" smtClean="0"/>
              <a:t> </a:t>
            </a:r>
            <a:r>
              <a:rPr lang="en-US" dirty="0" smtClean="0"/>
              <a:t>length</a:t>
            </a:r>
            <a:r>
              <a:rPr lang="en-US" dirty="0"/>
              <a:t>. A barbed broach is used </a:t>
            </a:r>
            <a:r>
              <a:rPr lang="en-US" dirty="0" smtClean="0"/>
              <a:t>to</a:t>
            </a:r>
            <a:r>
              <a:rPr lang="tr-TR" dirty="0" smtClean="0"/>
              <a:t> </a:t>
            </a:r>
            <a:r>
              <a:rPr lang="en-US" dirty="0" smtClean="0"/>
              <a:t>remove </a:t>
            </a:r>
            <a:r>
              <a:rPr lang="en-US" dirty="0"/>
              <a:t>the pulp. Endodontic </a:t>
            </a:r>
            <a:r>
              <a:rPr lang="en-US" dirty="0" smtClean="0"/>
              <a:t>flushing</a:t>
            </a:r>
            <a:r>
              <a:rPr lang="tr-TR" dirty="0" smtClean="0"/>
              <a:t> </a:t>
            </a:r>
            <a:r>
              <a:rPr lang="en-US" dirty="0" smtClean="0"/>
              <a:t>needles </a:t>
            </a:r>
            <a:r>
              <a:rPr lang="en-US" dirty="0"/>
              <a:t>are used to flush the </a:t>
            </a:r>
            <a:r>
              <a:rPr lang="en-US" dirty="0" smtClean="0"/>
              <a:t>canal</a:t>
            </a:r>
            <a:r>
              <a:rPr lang="tr-TR" dirty="0" smtClean="0"/>
              <a:t> </a:t>
            </a:r>
            <a:r>
              <a:rPr lang="en-US" dirty="0" smtClean="0"/>
              <a:t>between </a:t>
            </a:r>
            <a:r>
              <a:rPr lang="en-US" dirty="0"/>
              <a:t>filing episodes. A </a:t>
            </a:r>
            <a:r>
              <a:rPr lang="en-US" dirty="0" err="1" smtClean="0"/>
              <a:t>Lentulo</a:t>
            </a:r>
            <a:r>
              <a:rPr lang="tr-TR" dirty="0" smtClean="0"/>
              <a:t> </a:t>
            </a:r>
            <a:r>
              <a:rPr lang="en-US" dirty="0" smtClean="0"/>
              <a:t>spiral </a:t>
            </a:r>
            <a:r>
              <a:rPr lang="en-US" dirty="0"/>
              <a:t>paste filler is used to </a:t>
            </a:r>
            <a:r>
              <a:rPr lang="en-US" dirty="0" smtClean="0"/>
              <a:t>deliver</a:t>
            </a:r>
            <a:r>
              <a:rPr lang="tr-TR" dirty="0" smtClean="0"/>
              <a:t> </a:t>
            </a:r>
            <a:r>
              <a:rPr lang="en-US" dirty="0" smtClean="0"/>
              <a:t>calcium </a:t>
            </a:r>
            <a:r>
              <a:rPr lang="en-US" dirty="0"/>
              <a:t>hydroxide paste into the canal,</a:t>
            </a:r>
          </a:p>
          <a:p>
            <a:r>
              <a:rPr lang="en-US" dirty="0"/>
              <a:t>ensuring it is delivered to the apex.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1393541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65</TotalTime>
  <Words>759</Words>
  <Application>Microsoft Office PowerPoint</Application>
  <PresentationFormat>Ekran Gösterisi (4:3)</PresentationFormat>
  <Paragraphs>43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Wingdings 3</vt:lpstr>
      <vt:lpstr>Duman</vt:lpstr>
      <vt:lpstr>Endodontic Therapy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Steps in root canal therapy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Kanal tedavisi</dc:title>
  <dc:creator>çalışkan</dc:creator>
  <cp:lastModifiedBy>Murat</cp:lastModifiedBy>
  <cp:revision>17</cp:revision>
  <dcterms:created xsi:type="dcterms:W3CDTF">2019-11-27T18:44:36Z</dcterms:created>
  <dcterms:modified xsi:type="dcterms:W3CDTF">2019-12-05T11:46:23Z</dcterms:modified>
</cp:coreProperties>
</file>