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75" r:id="rId13"/>
    <p:sldId id="276" r:id="rId14"/>
    <p:sldId id="277" r:id="rId15"/>
    <p:sldId id="278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2B3A-AFC4-44F7-97D6-CE649007B488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FD5C-4454-4C9F-A0DF-42E64E5596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73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3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3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03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47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96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19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27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4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89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7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4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2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5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35696" y="3861048"/>
            <a:ext cx="7022072" cy="916334"/>
          </a:xfrm>
        </p:spPr>
        <p:txBody>
          <a:bodyPr>
            <a:normAutofit/>
          </a:bodyPr>
          <a:lstStyle/>
          <a:p>
            <a:r>
              <a:rPr lang="tr-TR" dirty="0" err="1" smtClean="0"/>
              <a:t>Endodontic</a:t>
            </a:r>
            <a:r>
              <a:rPr lang="tr-TR" dirty="0"/>
              <a:t> </a:t>
            </a:r>
            <a:r>
              <a:rPr lang="tr-TR" dirty="0" err="1" smtClean="0"/>
              <a:t>Therapy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35696" y="5013176"/>
            <a:ext cx="4141752" cy="1126283"/>
          </a:xfrm>
        </p:spPr>
        <p:txBody>
          <a:bodyPr/>
          <a:lstStyle/>
          <a:p>
            <a:r>
              <a:rPr lang="tr-TR" dirty="0" smtClean="0"/>
              <a:t>Dr. Murat Çalışkan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2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08720"/>
            <a:ext cx="4680520" cy="466279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42561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Paper points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manufactured </a:t>
            </a:r>
            <a:r>
              <a:rPr lang="en-US" dirty="0"/>
              <a:t>in fine, medium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coarse </a:t>
            </a:r>
            <a:r>
              <a:rPr lang="en-US" dirty="0"/>
              <a:t>or according to ISO dimensions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24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984776" cy="331666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35696" y="515719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Gutta</a:t>
            </a:r>
            <a:r>
              <a:rPr lang="en-US" dirty="0"/>
              <a:t> </a:t>
            </a:r>
            <a:r>
              <a:rPr lang="en-US" dirty="0" err="1"/>
              <a:t>percha</a:t>
            </a:r>
            <a:r>
              <a:rPr lang="en-US" dirty="0"/>
              <a:t> (GP) </a:t>
            </a:r>
            <a:r>
              <a:rPr lang="en-US" dirty="0" smtClean="0"/>
              <a:t>points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made in human and </a:t>
            </a:r>
            <a:r>
              <a:rPr lang="en-US" dirty="0" smtClean="0"/>
              <a:t>veterinary</a:t>
            </a:r>
            <a:r>
              <a:rPr lang="tr-TR" dirty="0" smtClean="0"/>
              <a:t> </a:t>
            </a:r>
            <a:r>
              <a:rPr lang="en-US" dirty="0" smtClean="0"/>
              <a:t>length</a:t>
            </a:r>
            <a:r>
              <a:rPr lang="en-US" dirty="0"/>
              <a:t>. In this case the files are human</a:t>
            </a:r>
          </a:p>
          <a:p>
            <a:r>
              <a:rPr lang="en-US" dirty="0"/>
              <a:t>length and range from ISO 15–140.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053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root canal therapy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03648" y="1412776"/>
            <a:ext cx="7038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create access to the pulp chamber / root canal. This may be via the </a:t>
            </a:r>
            <a:r>
              <a:rPr lang="en-US" sz="2400" dirty="0" smtClean="0"/>
              <a:t>complicated</a:t>
            </a:r>
            <a:r>
              <a:rPr lang="tr-TR" sz="2400" dirty="0" smtClean="0"/>
              <a:t> </a:t>
            </a:r>
            <a:r>
              <a:rPr lang="en-US" sz="2400" dirty="0" smtClean="0"/>
              <a:t>crown </a:t>
            </a:r>
            <a:r>
              <a:rPr lang="en-US" sz="2400" dirty="0"/>
              <a:t>fracture site or at the crown amputation site</a:t>
            </a:r>
          </a:p>
          <a:p>
            <a:r>
              <a:rPr lang="en-US" sz="2400" dirty="0"/>
              <a:t>• extirpate the pulp using barbed broaches and </a:t>
            </a:r>
            <a:r>
              <a:rPr lang="en-US" sz="2400" dirty="0" err="1"/>
              <a:t>Hedstrom</a:t>
            </a:r>
            <a:r>
              <a:rPr lang="en-US" sz="2400" dirty="0"/>
              <a:t> files</a:t>
            </a:r>
          </a:p>
          <a:p>
            <a:r>
              <a:rPr lang="en-US" sz="2400" dirty="0"/>
              <a:t>• gently insert the smallest file until it reaches a solid stop. Determine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working </a:t>
            </a:r>
            <a:r>
              <a:rPr lang="en-US" sz="2400" dirty="0"/>
              <a:t>length radiographically; measure and mark all files</a:t>
            </a:r>
          </a:p>
          <a:p>
            <a:r>
              <a:rPr lang="en-US" sz="2400" dirty="0"/>
              <a:t>• shape and debride the root canal by sequential filing (beginning with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smallest </a:t>
            </a:r>
            <a:r>
              <a:rPr lang="en-US" sz="2400" dirty="0"/>
              <a:t>diameter file and working up to the master file)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7844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548680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flush the canal after each filing episode with copious volumes of </a:t>
            </a:r>
            <a:r>
              <a:rPr lang="en-US" sz="2800" dirty="0" smtClean="0"/>
              <a:t>sodium</a:t>
            </a:r>
            <a:r>
              <a:rPr lang="tr-TR" sz="2800" dirty="0" smtClean="0"/>
              <a:t> </a:t>
            </a:r>
            <a:r>
              <a:rPr lang="en-US" sz="2800" dirty="0" smtClean="0"/>
              <a:t>hypochlorite </a:t>
            </a:r>
            <a:r>
              <a:rPr lang="en-US" sz="2800" dirty="0"/>
              <a:t>solution (5% solution at about 60 °C)</a:t>
            </a:r>
          </a:p>
          <a:p>
            <a:r>
              <a:rPr lang="en-US" sz="2800" dirty="0"/>
              <a:t>• when the next file size up does not go all the way to the apex when </a:t>
            </a:r>
            <a:r>
              <a:rPr lang="en-US" sz="2800" dirty="0" smtClean="0"/>
              <a:t>inserted</a:t>
            </a:r>
            <a:r>
              <a:rPr lang="tr-TR" sz="2800" dirty="0" smtClean="0"/>
              <a:t> </a:t>
            </a:r>
            <a:r>
              <a:rPr lang="en-US" sz="2800" dirty="0" smtClean="0"/>
              <a:t>into </a:t>
            </a:r>
            <a:r>
              <a:rPr lang="en-US" sz="2800" dirty="0"/>
              <a:t>the canal it should be gently worked to the apex and becomes </a:t>
            </a:r>
            <a:r>
              <a:rPr lang="en-US" sz="2800" dirty="0" smtClean="0"/>
              <a:t>known</a:t>
            </a:r>
            <a:r>
              <a:rPr lang="tr-TR" sz="2800" dirty="0" smtClean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the master file</a:t>
            </a:r>
          </a:p>
          <a:p>
            <a:r>
              <a:rPr lang="en-US" sz="2800" dirty="0"/>
              <a:t>• flush repeatedly using sodium hypochlorite. Finally, rinse using sterile water</a:t>
            </a:r>
          </a:p>
          <a:p>
            <a:r>
              <a:rPr lang="en-US" sz="2800" dirty="0"/>
              <a:t>• dry the canal using paper points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346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69269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insert the master cone (</a:t>
            </a:r>
            <a:r>
              <a:rPr lang="en-US" sz="2800" dirty="0" err="1"/>
              <a:t>gutta</a:t>
            </a:r>
            <a:r>
              <a:rPr lang="en-US" sz="2800" dirty="0"/>
              <a:t> </a:t>
            </a:r>
            <a:r>
              <a:rPr lang="en-US" sz="2800" dirty="0" err="1"/>
              <a:t>percha</a:t>
            </a:r>
            <a:r>
              <a:rPr lang="en-US" sz="2800" dirty="0"/>
              <a:t> (GP) point of equivalent size to </a:t>
            </a:r>
            <a:r>
              <a:rPr lang="en-US" sz="2800" dirty="0" smtClean="0"/>
              <a:t>master</a:t>
            </a:r>
            <a:r>
              <a:rPr lang="tr-TR" sz="2800" dirty="0" smtClean="0"/>
              <a:t> </a:t>
            </a:r>
            <a:r>
              <a:rPr lang="en-US" sz="2800" dirty="0" smtClean="0"/>
              <a:t>file</a:t>
            </a:r>
            <a:r>
              <a:rPr lang="en-US" sz="2800" dirty="0"/>
              <a:t>) and radiograph to confirm seating at apical extent of root canal</a:t>
            </a:r>
          </a:p>
          <a:p>
            <a:r>
              <a:rPr lang="en-US" sz="2800" dirty="0"/>
              <a:t>• remove cone and apply root canal sealant to walls of canal</a:t>
            </a:r>
          </a:p>
          <a:p>
            <a:r>
              <a:rPr lang="en-US" sz="2800" dirty="0"/>
              <a:t>• reseat master cone, driving it to the apex using a condenser if needed</a:t>
            </a:r>
          </a:p>
          <a:p>
            <a:r>
              <a:rPr lang="en-US" sz="2800" dirty="0"/>
              <a:t>(vertical condensation)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6331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54868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the root canal procedure is completed, </a:t>
            </a:r>
            <a:r>
              <a:rPr lang="en-US" sz="2800" dirty="0" err="1"/>
              <a:t>obturation</a:t>
            </a:r>
            <a:r>
              <a:rPr lang="en-US" sz="2800" dirty="0"/>
              <a:t> is confirmed</a:t>
            </a:r>
          </a:p>
          <a:p>
            <a:r>
              <a:rPr lang="en-US" sz="2800" dirty="0"/>
              <a:t>radiographically, excess </a:t>
            </a:r>
            <a:r>
              <a:rPr lang="en-US" sz="2800" dirty="0" err="1"/>
              <a:t>gutta</a:t>
            </a:r>
            <a:r>
              <a:rPr lang="en-US" sz="2800" dirty="0"/>
              <a:t> </a:t>
            </a:r>
            <a:r>
              <a:rPr lang="en-US" sz="2800" dirty="0" err="1"/>
              <a:t>percha</a:t>
            </a:r>
            <a:r>
              <a:rPr lang="en-US" sz="2800" dirty="0"/>
              <a:t> is trimmed and a base liner applied</a:t>
            </a:r>
          </a:p>
          <a:p>
            <a:r>
              <a:rPr lang="en-US" sz="2800" dirty="0"/>
              <a:t>• final restoration placed using the clinician’s restorative materials of choice</a:t>
            </a:r>
          </a:p>
          <a:p>
            <a:r>
              <a:rPr lang="en-US" sz="2800" dirty="0"/>
              <a:t>as indicated for this procedure</a:t>
            </a:r>
          </a:p>
          <a:p>
            <a:r>
              <a:rPr lang="en-US" sz="2800" dirty="0"/>
              <a:t>• final radiograph taken to confirm complete apical and coronal seals</a:t>
            </a:r>
          </a:p>
          <a:p>
            <a:r>
              <a:rPr lang="en-US" sz="2800" dirty="0"/>
              <a:t>• follow-up radiographs are scheduled six monthly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0607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48680"/>
            <a:ext cx="4320480" cy="430411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331640" y="5157192"/>
            <a:ext cx="6804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Survey radiograph of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tooth </a:t>
            </a:r>
            <a:r>
              <a:rPr lang="en-US" dirty="0"/>
              <a:t>on which root canal therapy is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performed is essential, as </a:t>
            </a:r>
            <a:r>
              <a:rPr lang="en-US" dirty="0" err="1" smtClean="0"/>
              <a:t>subgingival</a:t>
            </a:r>
            <a:r>
              <a:rPr lang="tr-TR" dirty="0" smtClean="0"/>
              <a:t> </a:t>
            </a:r>
            <a:r>
              <a:rPr lang="en-US" dirty="0" smtClean="0"/>
              <a:t>fractures </a:t>
            </a:r>
            <a:r>
              <a:rPr lang="en-US" dirty="0"/>
              <a:t>may be present. Note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external </a:t>
            </a:r>
            <a:r>
              <a:rPr lang="en-US" dirty="0"/>
              <a:t>root resorption at the apex</a:t>
            </a:r>
          </a:p>
          <a:p>
            <a:r>
              <a:rPr lang="en-US" dirty="0"/>
              <a:t>of this tooth. This is often caused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periapical </a:t>
            </a:r>
            <a:r>
              <a:rPr lang="en-US" dirty="0"/>
              <a:t>inflammation as a </a:t>
            </a:r>
            <a:r>
              <a:rPr lang="en-US" dirty="0" smtClean="0"/>
              <a:t>result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pulp necrosis.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7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6712"/>
            <a:ext cx="3924807" cy="390994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9847" y="52292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Working length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determined </a:t>
            </a:r>
            <a:r>
              <a:rPr lang="en-US" dirty="0"/>
              <a:t>by inserting a </a:t>
            </a:r>
            <a:r>
              <a:rPr lang="en-US" dirty="0" smtClean="0"/>
              <a:t>fine</a:t>
            </a:r>
            <a:r>
              <a:rPr lang="tr-TR" dirty="0" smtClean="0"/>
              <a:t> </a:t>
            </a:r>
            <a:r>
              <a:rPr lang="en-US" dirty="0" smtClean="0"/>
              <a:t>endodontic </a:t>
            </a:r>
            <a:r>
              <a:rPr lang="en-US" dirty="0"/>
              <a:t>file until a stop is </a:t>
            </a:r>
            <a:r>
              <a:rPr lang="en-US" dirty="0" smtClean="0"/>
              <a:t>reached.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this tooth with a wide pulp canal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larger-sized </a:t>
            </a:r>
            <a:r>
              <a:rPr lang="en-US" dirty="0"/>
              <a:t>file was used to </a:t>
            </a:r>
            <a:r>
              <a:rPr lang="en-US" dirty="0" smtClean="0"/>
              <a:t>determine</a:t>
            </a:r>
            <a:r>
              <a:rPr lang="tr-TR" dirty="0" smtClean="0"/>
              <a:t> </a:t>
            </a:r>
            <a:r>
              <a:rPr lang="en-US" dirty="0" smtClean="0"/>
              <a:t>working </a:t>
            </a:r>
            <a:r>
              <a:rPr lang="en-US" dirty="0"/>
              <a:t>length.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30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0784"/>
            <a:ext cx="4320480" cy="42927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0784"/>
            <a:ext cx="4355976" cy="43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2" y="260648"/>
            <a:ext cx="3450038" cy="35310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16832"/>
            <a:ext cx="3412125" cy="393925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779912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necrotic pulp should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suspected </a:t>
            </a:r>
            <a:r>
              <a:rPr lang="en-US" dirty="0"/>
              <a:t>in </a:t>
            </a:r>
            <a:r>
              <a:rPr lang="en-US" dirty="0" err="1"/>
              <a:t>discoloured</a:t>
            </a:r>
            <a:r>
              <a:rPr lang="en-US" dirty="0"/>
              <a:t> teeth. </a:t>
            </a:r>
            <a:r>
              <a:rPr lang="en-US" dirty="0" smtClean="0"/>
              <a:t>These</a:t>
            </a:r>
            <a:r>
              <a:rPr lang="tr-TR" dirty="0" smtClean="0"/>
              <a:t> </a:t>
            </a:r>
            <a:r>
              <a:rPr lang="en-US" dirty="0" smtClean="0"/>
              <a:t>teeth </a:t>
            </a:r>
            <a:r>
              <a:rPr lang="en-US" dirty="0"/>
              <a:t>must be radiographed to </a:t>
            </a:r>
            <a:r>
              <a:rPr lang="en-US" dirty="0" smtClean="0"/>
              <a:t>evaluate</a:t>
            </a:r>
            <a:r>
              <a:rPr lang="tr-TR" dirty="0" smtClean="0"/>
              <a:t> </a:t>
            </a:r>
            <a:r>
              <a:rPr lang="en-US" dirty="0" smtClean="0"/>
              <a:t>periapical </a:t>
            </a:r>
            <a:r>
              <a:rPr lang="en-US" dirty="0"/>
              <a:t>tissues.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115616" y="584683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Periapical </a:t>
            </a:r>
            <a:r>
              <a:rPr lang="en-US" dirty="0" smtClean="0"/>
              <a:t>pathology</a:t>
            </a:r>
            <a:r>
              <a:rPr lang="tr-TR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radiographically confirmed and the</a:t>
            </a:r>
          </a:p>
          <a:p>
            <a:r>
              <a:rPr lang="en-US" dirty="0"/>
              <a:t>access to the pulp chamber </a:t>
            </a:r>
            <a:r>
              <a:rPr lang="en-US" dirty="0" smtClean="0"/>
              <a:t>confirmed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presence of a necrotic pulp.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62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1124744"/>
            <a:ext cx="6912768" cy="388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Endodontic therapy is the treatment of the endodontic system and for the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purposes of this text a brief outline of partial and complete </a:t>
            </a:r>
            <a:r>
              <a:rPr lang="en-US" sz="2800" dirty="0" err="1"/>
              <a:t>pulpectomy</a:t>
            </a:r>
            <a:r>
              <a:rPr lang="en-US" sz="2800" dirty="0"/>
              <a:t>, </a:t>
            </a:r>
            <a:r>
              <a:rPr lang="en-US" sz="2800" dirty="0" smtClean="0"/>
              <a:t>root</a:t>
            </a:r>
            <a:r>
              <a:rPr lang="tr-TR" sz="2800" dirty="0" smtClean="0"/>
              <a:t> </a:t>
            </a:r>
            <a:r>
              <a:rPr lang="en-US" sz="2800" dirty="0" smtClean="0"/>
              <a:t>canal </a:t>
            </a:r>
            <a:r>
              <a:rPr lang="en-US" sz="2800" dirty="0"/>
              <a:t>therapy and endodontic access restoration will be given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85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9712" y="908720"/>
            <a:ext cx="6462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endodontic system includes the pulp chamber and pulp canal or </a:t>
            </a:r>
            <a:r>
              <a:rPr lang="en-US" sz="2800" dirty="0" smtClean="0"/>
              <a:t>root</a:t>
            </a:r>
            <a:r>
              <a:rPr lang="tr-TR" sz="2800" dirty="0" smtClean="0"/>
              <a:t> </a:t>
            </a:r>
            <a:r>
              <a:rPr lang="en-US" sz="2800" dirty="0" smtClean="0"/>
              <a:t>canal</a:t>
            </a:r>
            <a:r>
              <a:rPr lang="en-US" sz="2800" dirty="0"/>
              <a:t>. Both structures are continuous and in multi-rooted teeth there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projections </a:t>
            </a:r>
            <a:r>
              <a:rPr lang="en-US" sz="2800" dirty="0"/>
              <a:t>of pulp into each cusp known as pulp horns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11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1124744"/>
            <a:ext cx="6678488" cy="453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pulp consists of blood and lymph vessels, nerves, odontoblasts, </a:t>
            </a:r>
            <a:r>
              <a:rPr lang="en-US" sz="2800" dirty="0" smtClean="0"/>
              <a:t>fibroblasts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other </a:t>
            </a:r>
            <a:r>
              <a:rPr lang="en-US" sz="2800" dirty="0" smtClean="0"/>
              <a:t>undifferentiated</a:t>
            </a:r>
            <a:r>
              <a:rPr lang="tr-TR" sz="2800" dirty="0" smtClean="0"/>
              <a:t> </a:t>
            </a:r>
            <a:r>
              <a:rPr lang="en-US" sz="2800" dirty="0" smtClean="0"/>
              <a:t>mesenchymal </a:t>
            </a:r>
            <a:r>
              <a:rPr lang="en-US" sz="2800" dirty="0"/>
              <a:t>cells. The pulp </a:t>
            </a:r>
            <a:r>
              <a:rPr lang="en-US" sz="2800" dirty="0" smtClean="0"/>
              <a:t>communicates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the periodontal tissues via the apical delta and accessory or lateral canals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9131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69269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pulp may become inflamed for a number of reasons including: </a:t>
            </a:r>
            <a:r>
              <a:rPr lang="en-US" sz="2800" dirty="0" smtClean="0"/>
              <a:t>blunt</a:t>
            </a:r>
            <a:r>
              <a:rPr lang="tr-TR" sz="2800" dirty="0" smtClean="0"/>
              <a:t> </a:t>
            </a:r>
            <a:r>
              <a:rPr lang="en-US" sz="2800" dirty="0" smtClean="0"/>
              <a:t>trauma </a:t>
            </a:r>
            <a:r>
              <a:rPr lang="en-US" sz="2800" dirty="0"/>
              <a:t>to the tooth, uncomplicated and complicated tooth fracture, enamel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dentine </a:t>
            </a:r>
            <a:r>
              <a:rPr lang="en-US" sz="2800" dirty="0"/>
              <a:t>hypoplasia / dysplasia, via the </a:t>
            </a:r>
            <a:r>
              <a:rPr lang="en-US" sz="2800" dirty="0" err="1"/>
              <a:t>haematogenous</a:t>
            </a:r>
            <a:r>
              <a:rPr lang="en-US" sz="2800" dirty="0"/>
              <a:t> route and </a:t>
            </a:r>
            <a:r>
              <a:rPr lang="en-US" sz="2800" dirty="0" smtClean="0"/>
              <a:t>iatrogenic</a:t>
            </a:r>
            <a:r>
              <a:rPr lang="tr-TR" sz="2800" dirty="0" smtClean="0"/>
              <a:t> </a:t>
            </a:r>
            <a:r>
              <a:rPr lang="en-US" sz="2800" dirty="0" smtClean="0"/>
              <a:t>causes</a:t>
            </a:r>
            <a:r>
              <a:rPr lang="en-US" sz="2800" dirty="0"/>
              <a:t>, including inappropriate use of polishing </a:t>
            </a:r>
            <a:r>
              <a:rPr lang="en-US" sz="2800" dirty="0" smtClean="0"/>
              <a:t>devices,</a:t>
            </a:r>
            <a:r>
              <a:rPr lang="tr-TR" sz="2800" dirty="0" smtClean="0"/>
              <a:t> </a:t>
            </a:r>
            <a:r>
              <a:rPr lang="en-US" sz="2800" dirty="0" smtClean="0"/>
              <a:t>electromechanical</a:t>
            </a:r>
            <a:r>
              <a:rPr lang="tr-TR" sz="2800" dirty="0" smtClean="0"/>
              <a:t> </a:t>
            </a:r>
            <a:r>
              <a:rPr lang="en-US" sz="2800" dirty="0" smtClean="0"/>
              <a:t>scalers</a:t>
            </a:r>
            <a:r>
              <a:rPr lang="en-US" sz="2800" dirty="0"/>
              <a:t>, restorative materials and placement of dental acrylic during </a:t>
            </a:r>
            <a:r>
              <a:rPr lang="en-US" sz="2800" dirty="0" smtClean="0"/>
              <a:t>orthodontics</a:t>
            </a:r>
            <a:r>
              <a:rPr lang="tr-TR" sz="2800" dirty="0" smtClean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inter-dental splinting.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4204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76672"/>
            <a:ext cx="4464496" cy="444758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475656" y="522920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crown of </a:t>
            </a:r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maxillary </a:t>
            </a:r>
            <a:r>
              <a:rPr lang="en-US" dirty="0"/>
              <a:t>right lateral incisor became</a:t>
            </a:r>
          </a:p>
          <a:p>
            <a:r>
              <a:rPr lang="en-US" dirty="0"/>
              <a:t>acutely </a:t>
            </a:r>
            <a:r>
              <a:rPr lang="en-US" dirty="0" err="1"/>
              <a:t>discoloured</a:t>
            </a:r>
            <a:r>
              <a:rPr lang="en-US" dirty="0"/>
              <a:t> – an indication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pulpitis </a:t>
            </a:r>
            <a:r>
              <a:rPr lang="en-US" dirty="0"/>
              <a:t>/ pulp necrosis.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79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4664"/>
            <a:ext cx="5112568" cy="509320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35696" y="5784537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/>
              <a:t>that there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no </a:t>
            </a:r>
            <a:r>
              <a:rPr lang="en-US" dirty="0"/>
              <a:t>periapical pathology indicating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apical pulp is still viable.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01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52736"/>
            <a:ext cx="4320480" cy="43041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907704" y="5589240"/>
            <a:ext cx="6134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set of </a:t>
            </a:r>
            <a:r>
              <a:rPr lang="en-US" dirty="0" err="1"/>
              <a:t>Hedstrom</a:t>
            </a:r>
            <a:r>
              <a:rPr lang="en-US" dirty="0"/>
              <a:t> </a:t>
            </a:r>
            <a:r>
              <a:rPr lang="en-US" dirty="0" smtClean="0"/>
              <a:t>files</a:t>
            </a:r>
            <a:r>
              <a:rPr lang="tr-TR" dirty="0" smtClean="0"/>
              <a:t> </a:t>
            </a:r>
            <a:r>
              <a:rPr lang="en-US" dirty="0" smtClean="0"/>
              <a:t>ranging </a:t>
            </a:r>
            <a:r>
              <a:rPr lang="en-US" dirty="0"/>
              <a:t>from ISO 15–80, each with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silicone </a:t>
            </a:r>
            <a:r>
              <a:rPr lang="en-US" dirty="0"/>
              <a:t>‘end stop’ used to mark working</a:t>
            </a:r>
          </a:p>
          <a:p>
            <a:r>
              <a:rPr lang="en-US" dirty="0"/>
              <a:t>length on the file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371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03" y="404664"/>
            <a:ext cx="4386465" cy="436985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486916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Endodontic files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‘end </a:t>
            </a:r>
            <a:r>
              <a:rPr lang="en-US" dirty="0"/>
              <a:t>stop’ markers in place. A ruler is</a:t>
            </a:r>
          </a:p>
          <a:p>
            <a:r>
              <a:rPr lang="en-US" dirty="0"/>
              <a:t>used to measure the files to </a:t>
            </a:r>
            <a:r>
              <a:rPr lang="en-US" dirty="0" smtClean="0"/>
              <a:t>working</a:t>
            </a:r>
            <a:r>
              <a:rPr lang="tr-TR" dirty="0" smtClean="0"/>
              <a:t> </a:t>
            </a:r>
            <a:r>
              <a:rPr lang="en-US" dirty="0" smtClean="0"/>
              <a:t>length</a:t>
            </a:r>
            <a:r>
              <a:rPr lang="en-US" dirty="0"/>
              <a:t>. A barbed broach is used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remove </a:t>
            </a:r>
            <a:r>
              <a:rPr lang="en-US" dirty="0"/>
              <a:t>the pulp. Endodontic </a:t>
            </a:r>
            <a:r>
              <a:rPr lang="en-US" dirty="0" smtClean="0"/>
              <a:t>flushing</a:t>
            </a:r>
            <a:r>
              <a:rPr lang="tr-TR" dirty="0" smtClean="0"/>
              <a:t> </a:t>
            </a:r>
            <a:r>
              <a:rPr lang="en-US" dirty="0" smtClean="0"/>
              <a:t>needles </a:t>
            </a:r>
            <a:r>
              <a:rPr lang="en-US" dirty="0"/>
              <a:t>are used to flush the </a:t>
            </a:r>
            <a:r>
              <a:rPr lang="en-US" dirty="0" smtClean="0"/>
              <a:t>canal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filing episodes. A </a:t>
            </a:r>
            <a:r>
              <a:rPr lang="en-US" dirty="0" err="1" smtClean="0"/>
              <a:t>Lentulo</a:t>
            </a:r>
            <a:r>
              <a:rPr lang="tr-TR" dirty="0" smtClean="0"/>
              <a:t> </a:t>
            </a:r>
            <a:r>
              <a:rPr lang="en-US" dirty="0" smtClean="0"/>
              <a:t>spiral </a:t>
            </a:r>
            <a:r>
              <a:rPr lang="en-US" dirty="0"/>
              <a:t>paste filler is used to </a:t>
            </a:r>
            <a:r>
              <a:rPr lang="en-US" dirty="0" smtClean="0"/>
              <a:t>deliver</a:t>
            </a:r>
            <a:r>
              <a:rPr lang="tr-TR" dirty="0" smtClean="0"/>
              <a:t> </a:t>
            </a:r>
            <a:r>
              <a:rPr lang="en-US" dirty="0" smtClean="0"/>
              <a:t>calcium </a:t>
            </a:r>
            <a:r>
              <a:rPr lang="en-US" dirty="0"/>
              <a:t>hydroxide paste into the canal,</a:t>
            </a:r>
          </a:p>
          <a:p>
            <a:r>
              <a:rPr lang="en-US" dirty="0"/>
              <a:t>ensuring it is delivered to the apex.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393541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759</Words>
  <Application>Microsoft Office PowerPoint</Application>
  <PresentationFormat>Ekran Gösterisi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Duman</vt:lpstr>
      <vt:lpstr>Endodontic Therapy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Steps in root canal therapy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 tedavisi</dc:title>
  <dc:creator>çalışkan</dc:creator>
  <cp:lastModifiedBy>Murat</cp:lastModifiedBy>
  <cp:revision>17</cp:revision>
  <dcterms:created xsi:type="dcterms:W3CDTF">2019-11-27T18:44:36Z</dcterms:created>
  <dcterms:modified xsi:type="dcterms:W3CDTF">2019-12-05T11:46:23Z</dcterms:modified>
</cp:coreProperties>
</file>