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9" r:id="rId5"/>
    <p:sldId id="282" r:id="rId6"/>
    <p:sldId id="278" r:id="rId7"/>
    <p:sldId id="280" r:id="rId8"/>
    <p:sldId id="28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İzobarik</a:t>
            </a:r>
            <a:r>
              <a:rPr lang="tr-TR" dirty="0" smtClean="0"/>
              <a:t> İşlemler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KİM 237 - Termodinamik I</a:t>
            </a:r>
          </a:p>
          <a:p>
            <a:r>
              <a:rPr lang="tr-TR" dirty="0"/>
              <a:t>7</a:t>
            </a:r>
            <a:r>
              <a:rPr lang="tr-TR" dirty="0" smtClean="0"/>
              <a:t>. 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İzobarik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Termodinamik diyagramlarda görülen eş basınç çizgilerine </a:t>
                </a:r>
                <a:r>
                  <a:rPr lang="tr-TR" b="1" i="1" dirty="0"/>
                  <a:t>izobar</a:t>
                </a:r>
                <a:r>
                  <a:rPr lang="tr-TR" dirty="0"/>
                  <a:t>, bu çizgiler üzerinde yürüyen işlemlere de </a:t>
                </a:r>
                <a:r>
                  <a:rPr lang="tr-TR" b="1" i="1" dirty="0" err="1"/>
                  <a:t>izobarik</a:t>
                </a:r>
                <a:r>
                  <a:rPr lang="tr-TR" b="1" i="1" dirty="0"/>
                  <a:t> işlem</a:t>
                </a:r>
                <a:r>
                  <a:rPr lang="tr-TR" b="1" dirty="0"/>
                  <a:t> </a:t>
                </a:r>
                <a:r>
                  <a:rPr lang="tr-TR" dirty="0"/>
                  <a:t>denir. </a:t>
                </a:r>
              </a:p>
              <a:p>
                <a:pPr marL="0" indent="0">
                  <a:buNone/>
                </a:pP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𝑑𝑝</m:t>
                      </m:r>
                      <m:r>
                        <a:rPr lang="tr-TR" i="1"/>
                        <m:t>=0,  </m:t>
                      </m:r>
                      <m:r>
                        <a:rPr lang="tr-TR" i="1"/>
                        <m:t>𝑝</m:t>
                      </m:r>
                      <m:r>
                        <a:rPr lang="tr-TR" i="1"/>
                        <m:t>=</m:t>
                      </m:r>
                      <m:r>
                        <a:rPr lang="tr-TR" i="1"/>
                        <m:t>𝑠𝑎𝑏𝑖𝑡</m:t>
                      </m:r>
                      <m:r>
                        <a:rPr lang="tr-TR" i="1"/>
                        <m:t>,      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𝑝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𝑝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66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İzobarik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Termodinamik tablo ya da diyagramlar kullanılarak </a:t>
            </a:r>
            <a:r>
              <a:rPr lang="tr-TR" dirty="0" err="1"/>
              <a:t>izobarik</a:t>
            </a:r>
            <a:r>
              <a:rPr lang="tr-TR" dirty="0"/>
              <a:t> bir işlem sırasındaki termodinamik niceliklerindeki değişmeler aşağıdaki bağıntılar yardımı ile bulunur. </a:t>
            </a:r>
            <a:r>
              <a:rPr lang="tr-TR" dirty="0" err="1"/>
              <a:t>İzobarik</a:t>
            </a:r>
            <a:r>
              <a:rPr lang="tr-TR" dirty="0"/>
              <a:t> işlem yardımı ile buhar kalitesi bulunamaz.</a:t>
            </a:r>
          </a:p>
          <a:p>
            <a:pPr marL="0" indent="0">
              <a:buNone/>
            </a:pPr>
            <a:endParaRPr lang="tr-TR" i="1" dirty="0" smtClean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4169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İzobarik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tr-TR" i="1" dirty="0" smtClean="0"/>
                  <a:t>İç enerji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tr-TR" i="1" dirty="0" smtClean="0"/>
              </a:p>
              <a:p>
                <a:pPr marL="0" indent="0">
                  <a:buNone/>
                </a:pPr>
                <a:endParaRPr lang="tr-TR" sz="1600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∆</m:t>
                      </m:r>
                      <m:r>
                        <a:rPr lang="tr-TR" i="1"/>
                        <m:t>𝑢</m:t>
                      </m:r>
                      <m:r>
                        <a:rPr lang="tr-TR" i="1"/>
                        <m:t>=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h</m:t>
                              </m:r>
                            </m:e>
                            <m:sub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h</m:t>
                              </m:r>
                            </m:e>
                            <m:sub>
                              <m:r>
                                <a:rPr lang="tr-TR" i="1"/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+</m:t>
                      </m:r>
                      <m:r>
                        <a:rPr lang="tr-TR" i="1"/>
                        <m:t>𝑤</m:t>
                      </m:r>
                    </m:oMath>
                  </m:oMathPara>
                </a14:m>
                <a:endParaRPr lang="tr-TR" i="1" dirty="0" smtClean="0"/>
              </a:p>
              <a:p>
                <a:pPr marL="0" indent="0">
                  <a:buNone/>
                </a:pPr>
                <a:endParaRPr lang="tr-TR" i="1" dirty="0" smtClean="0"/>
              </a:p>
              <a:p>
                <a:r>
                  <a:rPr lang="tr-TR" i="1" dirty="0" smtClean="0"/>
                  <a:t>Sıcaklık</a:t>
                </a: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i="1" dirty="0" smtClean="0"/>
                  <a:t>Hacim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81" t="-350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84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İzobarik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i="1" dirty="0" smtClean="0"/>
                  <a:t>Entalpi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i="1" dirty="0" smtClean="0"/>
              </a:p>
              <a:p>
                <a:pPr marL="0" indent="0">
                  <a:buNone/>
                </a:pPr>
                <a:endParaRPr lang="tr-TR" i="1" dirty="0" smtClean="0"/>
              </a:p>
              <a:p>
                <a:r>
                  <a:rPr lang="tr-TR" i="1" dirty="0"/>
                  <a:t>Entropi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8167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İzotermal 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 smtClean="0"/>
                  <a:t>İş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𝑤</m:t>
                      </m:r>
                      <m:r>
                        <a:rPr lang="tr-TR" i="1"/>
                        <m:t>=−</m:t>
                      </m:r>
                      <m:r>
                        <a:rPr lang="tr-TR" i="1"/>
                        <m:t>𝑝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i="1" dirty="0" smtClean="0"/>
                  <a:t>Isı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𝑞</m:t>
                          </m:r>
                        </m:e>
                        <m:sub>
                          <m:r>
                            <a:rPr lang="tr-TR" i="1"/>
                            <m:t>𝑝</m:t>
                          </m:r>
                        </m:sub>
                      </m:sSub>
                      <m:r>
                        <a:rPr lang="tr-TR" i="1"/>
                        <m:t>=∆</m:t>
                      </m:r>
                      <m:r>
                        <a:rPr lang="tr-TR" i="1"/>
                        <m:t>h</m:t>
                      </m:r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6916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İzobarik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Tüm </a:t>
            </a:r>
            <a:r>
              <a:rPr lang="tr-TR" dirty="0"/>
              <a:t>haller için özgül termodinamik nicelikler termodinamik tablolardan okunarak yukarıdaki bağıntılarda doğrudan kullanılır.</a:t>
            </a:r>
          </a:p>
          <a:p>
            <a:endParaRPr lang="tr-TR" i="1" dirty="0" smtClean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7228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İzobarik</a:t>
            </a:r>
            <a:r>
              <a:rPr lang="tr-TR" smtClean="0"/>
              <a:t> </a:t>
            </a:r>
            <a:r>
              <a:rPr lang="tr-TR" dirty="0" smtClean="0"/>
              <a:t>işlemler ile ilgili ders kitabından belirlenmiş olan soruların çözümü yapılacaktır.  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29059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119</Words>
  <Application>Microsoft Office PowerPoint</Application>
  <PresentationFormat>Ekran Gösterisi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Ofis Teması</vt:lpstr>
      <vt:lpstr>İzobarik İşlemler</vt:lpstr>
      <vt:lpstr>İzobarik İşlem</vt:lpstr>
      <vt:lpstr>İzobarik İşlem</vt:lpstr>
      <vt:lpstr>İzobarik İşlem</vt:lpstr>
      <vt:lpstr>İzobarik İşlem</vt:lpstr>
      <vt:lpstr>İzotermal İşlem</vt:lpstr>
      <vt:lpstr>İzobarik İşlem</vt:lpstr>
      <vt:lpstr>Uygulama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Termodinamik Nicelikler</dc:title>
  <dc:creator>Damla</dc:creator>
  <cp:lastModifiedBy>Evren Erk'akan</cp:lastModifiedBy>
  <cp:revision>17</cp:revision>
  <dcterms:created xsi:type="dcterms:W3CDTF">2018-04-28T07:33:16Z</dcterms:created>
  <dcterms:modified xsi:type="dcterms:W3CDTF">2018-06-29T13:52:09Z</dcterms:modified>
</cp:coreProperties>
</file>