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1">
  <p:sldMasterIdLst>
    <p:sldMasterId id="2147483660" r:id="rId1"/>
  </p:sldMasterIdLst>
  <p:sldIdLst>
    <p:sldId id="256" r:id="rId2"/>
    <p:sldId id="257" r:id="rId3"/>
    <p:sldId id="258" r:id="rId4"/>
    <p:sldId id="259" r:id="rId5"/>
    <p:sldId id="260" r:id="rId6"/>
    <p:sldId id="261" r:id="rId7"/>
    <p:sldId id="266" r:id="rId8"/>
    <p:sldId id="267" r:id="rId9"/>
    <p:sldId id="268" r:id="rId10"/>
    <p:sldId id="269" r:id="rId11"/>
    <p:sldId id="270" r:id="rId12"/>
    <p:sldId id="271"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9" r:id="rId92"/>
    <p:sldId id="370" r:id="rId93"/>
    <p:sldId id="371"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 id="387" r:id="rId10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07" autoAdjust="0"/>
  </p:normalViewPr>
  <p:slideViewPr>
    <p:cSldViewPr>
      <p:cViewPr>
        <p:scale>
          <a:sx n="60" d="100"/>
          <a:sy n="60" d="100"/>
        </p:scale>
        <p:origin x="-1842" y="-696"/>
      </p:cViewPr>
      <p:guideLst>
        <p:guide orient="horz" pos="2160"/>
        <p:guide pos="2880"/>
      </p:guideLst>
    </p:cSldViewPr>
  </p:slideViewPr>
  <p:outlineViewPr>
    <p:cViewPr>
      <p:scale>
        <a:sx n="33" d="100"/>
        <a:sy n="33" d="100"/>
      </p:scale>
      <p:origin x="0" y="3424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9 Dik Üçgen"/>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Başlık"/>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grpSp>
        <p:nvGrpSpPr>
          <p:cNvPr id="2" name="1 Grup"/>
          <p:cNvGrpSpPr/>
          <p:nvPr/>
        </p:nvGrpSpPr>
        <p:grpSpPr>
          <a:xfrm>
            <a:off x="-3765" y="4953000"/>
            <a:ext cx="9147765" cy="1912088"/>
            <a:chOff x="-3765" y="4832896"/>
            <a:chExt cx="9147765" cy="2032192"/>
          </a:xfrm>
        </p:grpSpPr>
        <p:sp>
          <p:nvSpPr>
            <p:cNvPr id="7" name="6 Serbest Form"/>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Serbest Form"/>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Serbest Form"/>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Düz Bağlayıcı"/>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Veri Yer Tutucusu"/>
          <p:cNvSpPr>
            <a:spLocks noGrp="1"/>
          </p:cNvSpPr>
          <p:nvPr>
            <p:ph type="dt" sz="half" idx="10"/>
          </p:nvPr>
        </p:nvSpPr>
        <p:spPr/>
        <p:txBody>
          <a:bodyPr/>
          <a:lstStyle>
            <a:lvl1pPr>
              <a:defRPr>
                <a:solidFill>
                  <a:srgbClr val="FFFFFF"/>
                </a:solidFill>
              </a:defRPr>
            </a:lvl1pPr>
            <a:extLst/>
          </a:lstStyle>
          <a:p>
            <a:fld id="{D9F75050-0E15-4C5B-92B0-66D068882F1F}" type="datetimeFigureOut">
              <a:rPr lang="tr-TR" smtClean="0"/>
              <a:pPr/>
              <a:t>09.01.2018</a:t>
            </a:fld>
            <a:endParaRPr lang="tr-TR"/>
          </a:p>
        </p:txBody>
      </p:sp>
      <p:sp>
        <p:nvSpPr>
          <p:cNvPr id="19" name="18 Altbilgi Yer Tutucusu"/>
          <p:cNvSpPr>
            <a:spLocks noGrp="1"/>
          </p:cNvSpPr>
          <p:nvPr>
            <p:ph type="ftr" sz="quarter" idx="11"/>
          </p:nvPr>
        </p:nvSpPr>
        <p:spPr/>
        <p:txBody>
          <a:bodyPr/>
          <a:lstStyle>
            <a:lvl1pPr>
              <a:defRPr>
                <a:solidFill>
                  <a:schemeClr val="accent1">
                    <a:tint val="20000"/>
                  </a:schemeClr>
                </a:solidFill>
              </a:defRPr>
            </a:lvl1pPr>
            <a:extLst/>
          </a:lstStyle>
          <a:p>
            <a:endParaRPr lang="tr-TR"/>
          </a:p>
        </p:txBody>
      </p:sp>
      <p:sp>
        <p:nvSpPr>
          <p:cNvPr id="27" name="26 Slayt Numarası Yer Tutucusu"/>
          <p:cNvSpPr>
            <a:spLocks noGrp="1"/>
          </p:cNvSpPr>
          <p:nvPr>
            <p:ph type="sldNum" sz="quarter" idx="12"/>
          </p:nvPr>
        </p:nvSpPr>
        <p:spPr/>
        <p:txBody>
          <a:bodyPr/>
          <a:lstStyle>
            <a:lvl1pPr>
              <a:defRPr>
                <a:solidFill>
                  <a:srgbClr val="FFFFFF"/>
                </a:solidFill>
              </a:defRPr>
            </a:lvl1pPr>
            <a:extLst/>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1481329"/>
            <a:ext cx="8229600" cy="4386071"/>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09.01.2018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44013" y="274640"/>
            <a:ext cx="1777470" cy="5592761"/>
          </a:xfrm>
        </p:spPr>
        <p:txBody>
          <a:bodyPr vert="eaVe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41"/>
            <a:ext cx="6324600" cy="5592760"/>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09.01.2018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09.01.2018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7" name="6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09.01.2018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7" name="6 Köşeli Çift Ayraç"/>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Köşeli Çift Ayraç"/>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2">
        <a:schemeClr val="bg1"/>
      </p:bgRef>
    </p:bg>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09.01.2018</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8" name="7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pPr/>
              <a:t>09.01.2018</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9" name="8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Ref idx="1002">
        <a:schemeClr val="bg1"/>
      </p:bgRef>
    </p:bg>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extLst/>
          </a:lstStyle>
          <a:p>
            <a:fld id="{D9F75050-0E15-4C5B-92B0-66D068882F1F}" type="datetimeFigureOut">
              <a:rPr lang="tr-TR" smtClean="0"/>
              <a:pPr/>
              <a:t>09.01.2018</a:t>
            </a:fld>
            <a:endParaRPr lang="tr-TR"/>
          </a:p>
        </p:txBody>
      </p:sp>
      <p:sp>
        <p:nvSpPr>
          <p:cNvPr id="4" name="3 Altbilgi Yer Tutucusu"/>
          <p:cNvSpPr>
            <a:spLocks noGrp="1"/>
          </p:cNvSpPr>
          <p:nvPr>
            <p:ph type="ftr" sz="quarter" idx="11"/>
          </p:nvPr>
        </p:nvSpPr>
        <p:spPr/>
        <p:txBody>
          <a:bodyPr/>
          <a:lstStyle>
            <a:extLst/>
          </a:lstStyle>
          <a:p>
            <a:endParaRPr lang="tr-TR"/>
          </a:p>
        </p:txBody>
      </p:sp>
      <p:sp>
        <p:nvSpPr>
          <p:cNvPr id="5" name="4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6" name="5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extLst/>
          </a:lstStyle>
          <a:p>
            <a:fld id="{D9F75050-0E15-4C5B-92B0-66D068882F1F}" type="datetimeFigureOut">
              <a:rPr lang="tr-TR" smtClean="0"/>
              <a:pPr/>
              <a:t>09.01.2018</a:t>
            </a:fld>
            <a:endParaRPr lang="tr-TR"/>
          </a:p>
        </p:txBody>
      </p:sp>
      <p:sp>
        <p:nvSpPr>
          <p:cNvPr id="3" name="2 Altbilgi Yer Tutucusu"/>
          <p:cNvSpPr>
            <a:spLocks noGrp="1"/>
          </p:cNvSpPr>
          <p:nvPr>
            <p:ph type="ftr" sz="quarter" idx="11"/>
          </p:nvPr>
        </p:nvSpPr>
        <p:spPr/>
        <p:txBody>
          <a:bodyPr/>
          <a:lstStyle>
            <a:extLst/>
          </a:lstStyle>
          <a:p>
            <a:endParaRPr lang="tr-TR"/>
          </a:p>
        </p:txBody>
      </p:sp>
      <p:sp>
        <p:nvSpPr>
          <p:cNvPr id="4" name="3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a:xfrm>
            <a:off x="6727032" y="6407944"/>
            <a:ext cx="1920240" cy="365760"/>
          </a:xfrm>
        </p:spPr>
        <p:txBody>
          <a:bodyPr/>
          <a:lstStyle>
            <a:extLst/>
          </a:lstStyle>
          <a:p>
            <a:fld id="{D9F75050-0E15-4C5B-92B0-66D068882F1F}" type="datetimeFigureOut">
              <a:rPr lang="tr-TR" smtClean="0"/>
              <a:pPr/>
              <a:t>09.01.2018</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
        <p:nvSpPr>
          <p:cNvPr id="3" name="2 Resim Yer Tutucusu"/>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r-TR" smtClean="0"/>
              <a:t>Resim eklemek için simgeyi tıklatın</a:t>
            </a:r>
            <a:endParaRPr kumimoji="0" lang="en-US" dirty="0"/>
          </a:p>
        </p:txBody>
      </p:sp>
      <p:sp>
        <p:nvSpPr>
          <p:cNvPr id="5" name="4 Veri Yer Tutucusu"/>
          <p:cNvSpPr>
            <a:spLocks noGrp="1"/>
          </p:cNvSpPr>
          <p:nvPr>
            <p:ph type="dt" sz="half" idx="10"/>
          </p:nvPr>
        </p:nvSpPr>
        <p:spPr/>
        <p:txBody>
          <a:bodyPr/>
          <a:lstStyle>
            <a:lvl1pPr>
              <a:defRPr>
                <a:solidFill>
                  <a:schemeClr val="tx1"/>
                </a:solidFill>
              </a:defRPr>
            </a:lvl1pPr>
            <a:extLst/>
          </a:lstStyle>
          <a:p>
            <a:fld id="{D9F75050-0E15-4C5B-92B0-66D068882F1F}" type="datetimeFigureOut">
              <a:rPr lang="tr-TR" smtClean="0"/>
              <a:pPr/>
              <a:t>09.01.2018</a:t>
            </a:fld>
            <a:endParaRPr lang="tr-TR"/>
          </a:p>
        </p:txBody>
      </p:sp>
      <p:sp>
        <p:nvSpPr>
          <p:cNvPr id="6" name="5 Altbilgi Yer Tutucusu"/>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tr-TR"/>
          </a:p>
        </p:txBody>
      </p:sp>
      <p:sp>
        <p:nvSpPr>
          <p:cNvPr id="7" name="6 Slayt Numarası Yer Tutucusu"/>
          <p:cNvSpPr>
            <a:spLocks noGrp="1"/>
          </p:cNvSpPr>
          <p:nvPr>
            <p:ph type="sldNum" sz="quarter" idx="12"/>
          </p:nvPr>
        </p:nvSpPr>
        <p:spPr/>
        <p:txBody>
          <a:bodyPr/>
          <a:lstStyle>
            <a:lvl1pPr>
              <a:defRPr>
                <a:solidFill>
                  <a:schemeClr val="tx1"/>
                </a:solidFill>
              </a:defRPr>
            </a:lvl1pPr>
            <a:extLst/>
          </a:lstStyle>
          <a:p>
            <a:fld id="{B1DEFA8C-F947-479F-BE07-76B6B3F80BF1}" type="slidenum">
              <a:rPr lang="tr-TR" smtClean="0"/>
              <a:pPr/>
              <a:t>‹#›</a:t>
            </a:fld>
            <a:endParaRPr lang="tr-TR"/>
          </a:p>
        </p:txBody>
      </p:sp>
      <p:sp>
        <p:nvSpPr>
          <p:cNvPr id="2" name="1 Başlık"/>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r-TR" smtClean="0"/>
              <a:t>Asıl başlık stili için tıklatın</a:t>
            </a:r>
            <a:endParaRPr kumimoji="0" lang="en-US"/>
          </a:p>
        </p:txBody>
      </p:sp>
      <p:sp>
        <p:nvSpPr>
          <p:cNvPr id="8" name="7 Serbest Form"/>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Serbest Form"/>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Dik Üçgen"/>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Köşeli Çift Ayraç"/>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Köşeli Çift Ayraç"/>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Serbest Form"/>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Serbest Form"/>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Dik Üçgen"/>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9F75050-0E15-4C5B-92B0-66D068882F1F}" type="datetimeFigureOut">
              <a:rPr lang="tr-TR" smtClean="0"/>
              <a:pPr/>
              <a:t>09.01.2018</a:t>
            </a:fld>
            <a:endParaRPr lang="tr-TR"/>
          </a:p>
        </p:txBody>
      </p:sp>
      <p:sp>
        <p:nvSpPr>
          <p:cNvPr id="22" name="21 Altbilgi Yer Tutucusu"/>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tr-TR"/>
          </a:p>
        </p:txBody>
      </p:sp>
      <p:sp>
        <p:nvSpPr>
          <p:cNvPr id="18" name="17 Slayt Numarası Yer Tutucusu"/>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9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548680"/>
            <a:ext cx="7772400" cy="3051771"/>
          </a:xfrm>
        </p:spPr>
        <p:txBody>
          <a:bodyPr>
            <a:normAutofit/>
          </a:bodyPr>
          <a:lstStyle/>
          <a:p>
            <a:r>
              <a:rPr lang="tr-TR" b="1" dirty="0" smtClean="0"/>
              <a:t/>
            </a:r>
            <a:br>
              <a:rPr lang="tr-TR" b="1" dirty="0" smtClean="0"/>
            </a:br>
            <a:endParaRPr lang="tr-TR" dirty="0">
              <a:latin typeface="Times New Roman" pitchFamily="18" charset="0"/>
              <a:cs typeface="Times New Roman" pitchFamily="18" charset="0"/>
            </a:endParaRPr>
          </a:p>
        </p:txBody>
      </p:sp>
      <p:sp>
        <p:nvSpPr>
          <p:cNvPr id="13313" name="Rectangle 1"/>
          <p:cNvSpPr>
            <a:spLocks noChangeArrowheads="1"/>
          </p:cNvSpPr>
          <p:nvPr/>
        </p:nvSpPr>
        <p:spPr bwMode="auto">
          <a:xfrm>
            <a:off x="0" y="1311654"/>
            <a:ext cx="91440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0000" b="1" dirty="0" smtClean="0">
                <a:latin typeface="Times New Roman" pitchFamily="18" charset="0"/>
                <a:cs typeface="Times New Roman" pitchFamily="18" charset="0"/>
              </a:rPr>
              <a:t>CİLT SANATI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sz="7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88640"/>
            <a:ext cx="8229600" cy="6408712"/>
          </a:xfrm>
        </p:spPr>
        <p:txBody>
          <a:bodyPr>
            <a:normAutofit/>
          </a:bodyPr>
          <a:lstStyle/>
          <a:p>
            <a:pPr algn="just"/>
            <a:r>
              <a:rPr lang="tr-TR" b="1" dirty="0" err="1" smtClean="0">
                <a:latin typeface="Times New Roman" pitchFamily="18" charset="0"/>
                <a:cs typeface="Times New Roman" pitchFamily="18" charset="0"/>
              </a:rPr>
              <a:t>Hatai</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Muhtelif çiçeklerin dikine kesitinin, anatomik çizgilerinin üsluplaştırılmasıyla ortaya çıkan şekildir (</a:t>
            </a:r>
            <a:r>
              <a:rPr lang="tr-TR" dirty="0" err="1" smtClean="0">
                <a:latin typeface="Times New Roman" pitchFamily="18" charset="0"/>
                <a:cs typeface="Times New Roman" pitchFamily="18" charset="0"/>
              </a:rPr>
              <a:t>Birol</a:t>
            </a:r>
            <a:r>
              <a:rPr lang="tr-TR" dirty="0" smtClean="0">
                <a:latin typeface="Times New Roman" pitchFamily="18" charset="0"/>
                <a:cs typeface="Times New Roman" pitchFamily="18" charset="0"/>
              </a:rPr>
              <a:t> ve Derman, 2011, s. 65). </a:t>
            </a:r>
          </a:p>
          <a:p>
            <a:pPr algn="just"/>
            <a:r>
              <a:rPr lang="tr-TR" b="1" dirty="0" smtClean="0">
                <a:latin typeface="Times New Roman" pitchFamily="18" charset="0"/>
                <a:cs typeface="Times New Roman" pitchFamily="18" charset="0"/>
              </a:rPr>
              <a:t>Histoloji: </a:t>
            </a:r>
            <a:r>
              <a:rPr lang="tr-TR" dirty="0" smtClean="0">
                <a:latin typeface="Times New Roman" pitchFamily="18" charset="0"/>
                <a:cs typeface="Times New Roman" pitchFamily="18" charset="0"/>
              </a:rPr>
              <a:t>Canlıların dokularını inceleyen bilim dalı ve doku bilimidir (Özdemir, 2004, s. 16).</a:t>
            </a:r>
          </a:p>
          <a:p>
            <a:pPr algn="just"/>
            <a:r>
              <a:rPr lang="tr-TR" b="1" dirty="0" smtClean="0">
                <a:latin typeface="Times New Roman" pitchFamily="18" charset="0"/>
                <a:cs typeface="Times New Roman" pitchFamily="18" charset="0"/>
              </a:rPr>
              <a:t>İstinsah: </a:t>
            </a:r>
            <a:r>
              <a:rPr lang="tr-TR" dirty="0" smtClean="0">
                <a:latin typeface="Times New Roman" pitchFamily="18" charset="0"/>
                <a:cs typeface="Times New Roman" pitchFamily="18" charset="0"/>
              </a:rPr>
              <a:t>Nüshasını çıkarmak, kopya etmek (Mavili, 2002, s. 91).</a:t>
            </a:r>
          </a:p>
          <a:p>
            <a:pPr algn="just"/>
            <a:r>
              <a:rPr lang="tr-TR" b="1" dirty="0" smtClean="0">
                <a:latin typeface="Times New Roman" pitchFamily="18" charset="0"/>
                <a:cs typeface="Times New Roman" pitchFamily="18" charset="0"/>
              </a:rPr>
              <a:t>Lak: </a:t>
            </a:r>
            <a:r>
              <a:rPr lang="tr-TR" dirty="0" smtClean="0">
                <a:latin typeface="Times New Roman" pitchFamily="18" charset="0"/>
                <a:cs typeface="Times New Roman" pitchFamily="18" charset="0"/>
              </a:rPr>
              <a:t>Vernik, cila ve organik çözücüler içerisinde çözücünün buharlaştırılması ile ve kimyasal değişikliklerle hemen hemen şeffaf sert esnek parlak bir koruyucu film oluşturan maddedir (Özdemir, 2004, s. 19).</a:t>
            </a:r>
          </a:p>
          <a:p>
            <a:pPr algn="just"/>
            <a:r>
              <a:rPr lang="tr-TR" b="1" dirty="0" smtClean="0">
                <a:latin typeface="Times New Roman" pitchFamily="18" charset="0"/>
                <a:cs typeface="Times New Roman" pitchFamily="18" charset="0"/>
              </a:rPr>
              <a:t>Motif: </a:t>
            </a:r>
            <a:r>
              <a:rPr lang="tr-TR" dirty="0" smtClean="0">
                <a:latin typeface="Times New Roman" pitchFamily="18" charset="0"/>
                <a:cs typeface="Times New Roman" pitchFamily="18" charset="0"/>
              </a:rPr>
              <a:t>Bezemeyi oluşturan öğelerden her birine verilen addır (</a:t>
            </a:r>
            <a:r>
              <a:rPr lang="tr-TR" dirty="0" err="1" smtClean="0">
                <a:latin typeface="Times New Roman" pitchFamily="18" charset="0"/>
                <a:cs typeface="Times New Roman" pitchFamily="18" charset="0"/>
              </a:rPr>
              <a:t>Kılıçkan</a:t>
            </a:r>
            <a:r>
              <a:rPr lang="tr-TR" dirty="0" smtClean="0">
                <a:latin typeface="Times New Roman" pitchFamily="18" charset="0"/>
                <a:cs typeface="Times New Roman" pitchFamily="18" charset="0"/>
              </a:rPr>
              <a:t>, 2004, s. 72).</a:t>
            </a:r>
          </a:p>
          <a:p>
            <a:endParaRPr lang="tr-T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6120680"/>
          </a:xfrm>
        </p:spPr>
        <p:txBody>
          <a:bodyPr/>
          <a:lstStyle/>
          <a:p>
            <a:pPr algn="just">
              <a:buNone/>
            </a:pPr>
            <a:r>
              <a:rPr lang="tr-TR" dirty="0" smtClean="0"/>
              <a:t>		</a:t>
            </a:r>
            <a:r>
              <a:rPr lang="tr-TR" sz="2800" dirty="0" smtClean="0">
                <a:latin typeface="Times New Roman" pitchFamily="18" charset="0"/>
                <a:cs typeface="Times New Roman" pitchFamily="18" charset="0"/>
              </a:rPr>
              <a:t>Yapılacak cilt çeşidine göre mukavva üzerine işlem yapılır (şemse ciltse çivilerle oyulur).  Elde hazırlanmış olan uçları ay şeklinde olan çiviler, çekiçle mukavva üzerine vurulmakta ve şemse, </a:t>
            </a:r>
            <a:r>
              <a:rPr lang="tr-TR" sz="2800" dirty="0" err="1" smtClean="0">
                <a:latin typeface="Times New Roman" pitchFamily="18" charset="0"/>
                <a:cs typeface="Times New Roman" pitchFamily="18" charset="0"/>
              </a:rPr>
              <a:t>salbek</a:t>
            </a:r>
            <a:r>
              <a:rPr lang="tr-TR" sz="2800" dirty="0" smtClean="0">
                <a:latin typeface="Times New Roman" pitchFamily="18" charset="0"/>
                <a:cs typeface="Times New Roman" pitchFamily="18" charset="0"/>
              </a:rPr>
              <a:t> ve köşebentler çıkarılmaktadır.</a:t>
            </a:r>
          </a:p>
          <a:p>
            <a:pPr>
              <a:buNone/>
            </a:pPr>
            <a:endParaRPr lang="tr-TR" dirty="0"/>
          </a:p>
        </p:txBody>
      </p:sp>
      <p:pic>
        <p:nvPicPr>
          <p:cNvPr id="4" name="3 Resim" descr="C:\Users\Sebil\Desktop\Cild\Fotocilt\Cilt\Cilt İSMEK Atölye\IMG_5822.JPG"/>
          <p:cNvPicPr/>
          <p:nvPr/>
        </p:nvPicPr>
        <p:blipFill>
          <a:blip r:embed="rId2" cstate="print"/>
          <a:srcRect/>
          <a:stretch>
            <a:fillRect/>
          </a:stretch>
        </p:blipFill>
        <p:spPr bwMode="auto">
          <a:xfrm>
            <a:off x="467544" y="2852936"/>
            <a:ext cx="2448272" cy="2592288"/>
          </a:xfrm>
          <a:prstGeom prst="rect">
            <a:avLst/>
          </a:prstGeom>
          <a:noFill/>
          <a:ln w="9525">
            <a:noFill/>
            <a:miter lim="800000"/>
            <a:headEnd/>
            <a:tailEnd/>
          </a:ln>
        </p:spPr>
      </p:pic>
      <p:pic>
        <p:nvPicPr>
          <p:cNvPr id="5" name="4 Resim" descr="C:\Users\Sebil\Desktop\Cild\Fotocilt\Cilt\Cilt İSMEK Atölye\IMG_5814.JPG"/>
          <p:cNvPicPr/>
          <p:nvPr/>
        </p:nvPicPr>
        <p:blipFill>
          <a:blip r:embed="rId3" cstate="print"/>
          <a:srcRect/>
          <a:stretch>
            <a:fillRect/>
          </a:stretch>
        </p:blipFill>
        <p:spPr bwMode="auto">
          <a:xfrm>
            <a:off x="3059832" y="2852936"/>
            <a:ext cx="2088232" cy="2592288"/>
          </a:xfrm>
          <a:prstGeom prst="rect">
            <a:avLst/>
          </a:prstGeom>
          <a:noFill/>
          <a:ln w="9525">
            <a:noFill/>
            <a:miter lim="800000"/>
            <a:headEnd/>
            <a:tailEnd/>
          </a:ln>
        </p:spPr>
      </p:pic>
      <p:pic>
        <p:nvPicPr>
          <p:cNvPr id="6" name="5 Resim" descr="C:\Users\Sebil\Desktop\Cild\Fotocilt\Cilt\Cilt İSMEK Atölye\IMG_5812.JPG"/>
          <p:cNvPicPr/>
          <p:nvPr/>
        </p:nvPicPr>
        <p:blipFill>
          <a:blip r:embed="rId4" cstate="print"/>
          <a:srcRect/>
          <a:stretch>
            <a:fillRect/>
          </a:stretch>
        </p:blipFill>
        <p:spPr bwMode="auto">
          <a:xfrm>
            <a:off x="5364088" y="2852936"/>
            <a:ext cx="3456384" cy="2592288"/>
          </a:xfrm>
          <a:prstGeom prst="rect">
            <a:avLst/>
          </a:prstGeom>
          <a:noFill/>
          <a:ln w="9525">
            <a:noFill/>
            <a:miter lim="800000"/>
            <a:headEnd/>
            <a:tailEnd/>
          </a:ln>
        </p:spPr>
      </p:pic>
      <p:sp>
        <p:nvSpPr>
          <p:cNvPr id="132097" name="Rectangle 1"/>
          <p:cNvSpPr>
            <a:spLocks noChangeArrowheads="1"/>
          </p:cNvSpPr>
          <p:nvPr/>
        </p:nvSpPr>
        <p:spPr bwMode="auto">
          <a:xfrm>
            <a:off x="1767361" y="5777190"/>
            <a:ext cx="596830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88">
                <a:ln>
                  <a:noFill/>
                </a:ln>
                <a:solidFill>
                  <a:schemeClr val="tx1"/>
                </a:solidFill>
                <a:effectLst/>
                <a:latin typeface="Times New Roman" pitchFamily="18" charset="0"/>
                <a:cs typeface="Times New Roman" pitchFamily="18" charset="0"/>
              </a:rPr>
              <a:t>59. Kapakların aletlerle oyulması (Kalaycı, 2013, s. 120)</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0" y="188640"/>
            <a:ext cx="8892480" cy="6669360"/>
          </a:xfrm>
        </p:spPr>
        <p:txBody>
          <a:bodyPr>
            <a:normAutofit fontScale="85000" lnSpcReduction="20000"/>
          </a:bodyPr>
          <a:lstStyle/>
          <a:p>
            <a:pPr algn="just">
              <a:buNone/>
            </a:pPr>
            <a:r>
              <a:rPr lang="tr-TR" sz="2800" dirty="0" smtClean="0">
                <a:latin typeface="Times New Roman" pitchFamily="18" charset="0"/>
                <a:cs typeface="Times New Roman" pitchFamily="18" charset="0"/>
              </a:rPr>
              <a:t>		Ciltleme yapılacak derinin tıraşlanması şu şekilde olur: Deriler “bıçkı”, adı verilen el aleti ile tıraşlanarak kapaklara kaplanmaktadır. Ciltte kullanılmak üzere hazırlanacak olan deri, suyun içerisinde 15-20 dakika bekletilmekte ve istenen yumuşaklığa geldiğinde sudan sıkılarak çıkarılmaktadır. Daha sonra mermer bir tabakanın altına konup, sıkıştırılan derinin 10-15cm’lik kısmı, mermerin üzerine gelecek şekilde dışarıda bırakılmaktadır. Derinin altında ve mermerin üzerinde tıraşlamayı engelleyecek en küçük artık parçası kalmamasına dikkat edilmektedir. Aksi takdirde küçücük bir parça bile bıçkı ile tıraşlanan derinin zedelenmesine sebep olmaktadır. Tıraşlama sağ elle, göğüs altı hizasından tutulmasıyla deriye yeterli baskı yapılarak gerçekleştirilmektedir. Deri, bıçkı aleti ile kâğıt inceliğine gelene kadar tıraş edilmektedir. Tıraşlanan derinin kalınlığı, derinin tüm yüzeyinde aynı ölçüde olacak şekilde yapılmaktadır. Tıraşlanan 10-15 </a:t>
            </a:r>
            <a:r>
              <a:rPr lang="tr-TR" sz="2800" dirty="0" err="1" smtClean="0">
                <a:latin typeface="Times New Roman" pitchFamily="18" charset="0"/>
                <a:cs typeface="Times New Roman" pitchFamily="18" charset="0"/>
              </a:rPr>
              <a:t>cm’lik</a:t>
            </a:r>
            <a:r>
              <a:rPr lang="tr-TR" sz="2800" dirty="0" smtClean="0">
                <a:latin typeface="Times New Roman" pitchFamily="18" charset="0"/>
                <a:cs typeface="Times New Roman" pitchFamily="18" charset="0"/>
              </a:rPr>
              <a:t> parça bittikten sonra mermerin altındaki, tıraşlanmamış deriden aynı miktarda deri çıkarılıp tıraşlamaya devam edilmektedir. Derinin tamamı tıraşlandıktan sonra tekrar su ile yıkanıp büyük bir cam üzerinde </a:t>
            </a:r>
            <a:r>
              <a:rPr lang="tr-TR" sz="2800" dirty="0" err="1" smtClean="0">
                <a:latin typeface="Times New Roman" pitchFamily="18" charset="0"/>
                <a:cs typeface="Times New Roman" pitchFamily="18" charset="0"/>
              </a:rPr>
              <a:t>ıstaka</a:t>
            </a:r>
            <a:r>
              <a:rPr lang="tr-TR" sz="2800" dirty="0" smtClean="0">
                <a:latin typeface="Times New Roman" pitchFamily="18" charset="0"/>
                <a:cs typeface="Times New Roman" pitchFamily="18" charset="0"/>
              </a:rPr>
              <a:t> yardımı ile gerilmektedir. Kullanıma hazır hale gelmesi için bir gün bu şekilde gerili olarak bekletilmektedir.</a:t>
            </a:r>
          </a:p>
          <a:p>
            <a:pPr>
              <a:buNone/>
            </a:pPr>
            <a:endParaRPr lang="tr-T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hp\Desktop\fatih hündür\1623706_645832338785663_1238306153_n.jpg"/>
          <p:cNvPicPr>
            <a:picLocks noGrp="1"/>
          </p:cNvPicPr>
          <p:nvPr>
            <p:ph idx="1"/>
          </p:nvPr>
        </p:nvPicPr>
        <p:blipFill>
          <a:blip r:embed="rId2" cstate="print"/>
          <a:srcRect/>
          <a:stretch>
            <a:fillRect/>
          </a:stretch>
        </p:blipFill>
        <p:spPr bwMode="auto">
          <a:xfrm>
            <a:off x="971600" y="764704"/>
            <a:ext cx="3456384" cy="3888432"/>
          </a:xfrm>
          <a:prstGeom prst="rect">
            <a:avLst/>
          </a:prstGeom>
          <a:noFill/>
          <a:ln w="9525">
            <a:noFill/>
            <a:miter lim="800000"/>
            <a:headEnd/>
            <a:tailEnd/>
          </a:ln>
        </p:spPr>
      </p:pic>
      <p:pic>
        <p:nvPicPr>
          <p:cNvPr id="5" name="4 Resim" descr="C:\Users\Sebil\Desktop\IMG_5776.JPG"/>
          <p:cNvPicPr/>
          <p:nvPr/>
        </p:nvPicPr>
        <p:blipFill>
          <a:blip r:embed="rId3" cstate="print"/>
          <a:srcRect/>
          <a:stretch>
            <a:fillRect/>
          </a:stretch>
        </p:blipFill>
        <p:spPr bwMode="auto">
          <a:xfrm>
            <a:off x="4860032" y="764704"/>
            <a:ext cx="3381822" cy="3888432"/>
          </a:xfrm>
          <a:prstGeom prst="rect">
            <a:avLst/>
          </a:prstGeom>
          <a:noFill/>
          <a:ln w="9525">
            <a:noFill/>
            <a:miter lim="800000"/>
            <a:headEnd/>
            <a:tailEnd/>
          </a:ln>
        </p:spPr>
      </p:pic>
      <p:sp>
        <p:nvSpPr>
          <p:cNvPr id="133121" name="Rectangle 1"/>
          <p:cNvSpPr>
            <a:spLocks noChangeArrowheads="1"/>
          </p:cNvSpPr>
          <p:nvPr/>
        </p:nvSpPr>
        <p:spPr bwMode="auto">
          <a:xfrm>
            <a:off x="1191715" y="5057110"/>
            <a:ext cx="6760569"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ea typeface="Times New Roman" pitchFamily="18" charset="0"/>
                <a:cs typeface="Times New Roman" pitchFamily="18" charset="0"/>
              </a:rPr>
              <a:t>ekil </a:t>
            </a:r>
            <a:r>
              <a:rPr kumimoji="0" lang="tr-TR" sz="1800" b="0" i="0" u="none" strike="noStrike" cap="none" normalizeH="0" baseline="0" dirty="0" smtClean="0" bmk="_Toc409512389">
                <a:ln>
                  <a:noFill/>
                </a:ln>
                <a:solidFill>
                  <a:schemeClr val="tx1"/>
                </a:solidFill>
                <a:effectLst/>
                <a:latin typeface="Times New Roman" pitchFamily="18" charset="0"/>
                <a:ea typeface="Times New Roman" pitchFamily="18" charset="0"/>
                <a:cs typeface="Times New Roman" pitchFamily="18" charset="0"/>
              </a:rPr>
              <a:t>60. </a:t>
            </a:r>
            <a:r>
              <a:rPr kumimoji="0" lang="tr-TR" sz="1800" b="0" i="0" u="none" strike="noStrike" cap="none" normalizeH="0" baseline="0" dirty="0" smtClean="0" bmk="_Toc409512389">
                <a:ln>
                  <a:noFill/>
                </a:ln>
                <a:solidFill>
                  <a:schemeClr val="tx1"/>
                </a:solidFill>
                <a:effectLst/>
                <a:latin typeface="Times New Roman" pitchFamily="18" charset="0"/>
                <a:cs typeface="Times New Roman" pitchFamily="18" charset="0"/>
              </a:rPr>
              <a:t>Derinin tıraşlanması ve derinin cama gerilmesi (</a:t>
            </a:r>
            <a:r>
              <a:rPr kumimoji="0" lang="tr-TR" sz="1800" b="0" i="0" u="none" strike="noStrike" cap="none" normalizeH="0" baseline="0" dirty="0" err="1" smtClean="0" bmk="_Toc409512389">
                <a:ln>
                  <a:noFill/>
                </a:ln>
                <a:solidFill>
                  <a:schemeClr val="tx1"/>
                </a:solidFill>
                <a:effectLst/>
                <a:latin typeface="Times New Roman" pitchFamily="18" charset="0"/>
                <a:cs typeface="Times New Roman" pitchFamily="18" charset="0"/>
              </a:rPr>
              <a:t>Hüdür</a:t>
            </a:r>
            <a:r>
              <a:rPr kumimoji="0" lang="tr-TR" sz="1800" b="0" i="0" u="none" strike="noStrike" cap="none" normalizeH="0" baseline="0" dirty="0" smtClean="0" bmk="_Toc409512389">
                <a:ln>
                  <a:noFill/>
                </a:ln>
                <a:solidFill>
                  <a:schemeClr val="tx1"/>
                </a:solidFill>
                <a:effectLst/>
                <a:latin typeface="Times New Roman" pitchFamily="18" charset="0"/>
                <a:cs typeface="Times New Roman" pitchFamily="18" charset="0"/>
              </a:rPr>
              <a:t>, 2014)</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525344"/>
          </a:xfrm>
        </p:spPr>
        <p:txBody>
          <a:bodyPr/>
          <a:lstStyle/>
          <a:p>
            <a:pPr algn="just">
              <a:buNone/>
            </a:pPr>
            <a:r>
              <a:rPr lang="tr-TR" dirty="0" smtClean="0"/>
              <a:t>		</a:t>
            </a:r>
            <a:r>
              <a:rPr lang="tr-TR" sz="2400" dirty="0" smtClean="0">
                <a:latin typeface="Times New Roman" pitchFamily="18" charset="0"/>
                <a:cs typeface="Times New Roman" pitchFamily="18" charset="0"/>
              </a:rPr>
              <a:t>Motiflerin deri üzerine kabartma olarak geçirilmesini sağlayan metal, tahta veya deriden yapılmış kalıplar, kapak üzerindeki yerlerine göre “şemse kalıbı”, “köşebent kalıbı” gibi isimlendirilmektedirler. </a:t>
            </a:r>
          </a:p>
          <a:p>
            <a:pPr>
              <a:buNone/>
            </a:pPr>
            <a:endParaRPr lang="tr-TR" dirty="0" smtClean="0"/>
          </a:p>
          <a:p>
            <a:pPr>
              <a:buNone/>
            </a:pPr>
            <a:endParaRPr lang="tr-TR" dirty="0"/>
          </a:p>
        </p:txBody>
      </p:sp>
      <p:pic>
        <p:nvPicPr>
          <p:cNvPr id="4" name="3 Resim" descr="C:\Users\hp\Desktop\fatih hündür\10600367_742649039103992_3607686545254078975_n.jpg"/>
          <p:cNvPicPr/>
          <p:nvPr/>
        </p:nvPicPr>
        <p:blipFill>
          <a:blip r:embed="rId2" cstate="print"/>
          <a:srcRect/>
          <a:stretch>
            <a:fillRect/>
          </a:stretch>
        </p:blipFill>
        <p:spPr bwMode="auto">
          <a:xfrm>
            <a:off x="827584" y="1988840"/>
            <a:ext cx="3528392" cy="3888432"/>
          </a:xfrm>
          <a:prstGeom prst="rect">
            <a:avLst/>
          </a:prstGeom>
          <a:noFill/>
          <a:ln w="9525">
            <a:noFill/>
            <a:miter lim="800000"/>
            <a:headEnd/>
            <a:tailEnd/>
          </a:ln>
        </p:spPr>
      </p:pic>
      <p:pic>
        <p:nvPicPr>
          <p:cNvPr id="5" name="4 Resim" descr="C:\Users\hp\Desktop\fatih hündür\10659206_742649122437317_1705456014859614866_n.jpg"/>
          <p:cNvPicPr/>
          <p:nvPr/>
        </p:nvPicPr>
        <p:blipFill>
          <a:blip r:embed="rId3" cstate="print"/>
          <a:srcRect/>
          <a:stretch>
            <a:fillRect/>
          </a:stretch>
        </p:blipFill>
        <p:spPr bwMode="auto">
          <a:xfrm>
            <a:off x="4644008" y="1988840"/>
            <a:ext cx="4090392" cy="3888432"/>
          </a:xfrm>
          <a:prstGeom prst="rect">
            <a:avLst/>
          </a:prstGeom>
          <a:noFill/>
          <a:ln w="9525">
            <a:noFill/>
            <a:miter lim="800000"/>
            <a:headEnd/>
            <a:tailEnd/>
          </a:ln>
        </p:spPr>
      </p:pic>
      <p:sp>
        <p:nvSpPr>
          <p:cNvPr id="135169" name="Rectangle 1"/>
          <p:cNvSpPr>
            <a:spLocks noChangeArrowheads="1"/>
          </p:cNvSpPr>
          <p:nvPr/>
        </p:nvSpPr>
        <p:spPr bwMode="auto">
          <a:xfrm>
            <a:off x="2704950" y="6137230"/>
            <a:ext cx="3734099"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90">
                <a:ln>
                  <a:noFill/>
                </a:ln>
                <a:solidFill>
                  <a:schemeClr val="tx1"/>
                </a:solidFill>
                <a:effectLst/>
                <a:latin typeface="Times New Roman" pitchFamily="18" charset="0"/>
                <a:cs typeface="Times New Roman" pitchFamily="18" charset="0"/>
              </a:rPr>
              <a:t>61. Metal kalıplar (</a:t>
            </a:r>
            <a:r>
              <a:rPr kumimoji="0" lang="tr-TR" sz="1800" b="0" i="0" u="none" strike="noStrike" cap="none" normalizeH="0" baseline="0" dirty="0" err="1" smtClean="0" bmk="_Toc409512390">
                <a:ln>
                  <a:noFill/>
                </a:ln>
                <a:solidFill>
                  <a:schemeClr val="tx1"/>
                </a:solidFill>
                <a:effectLst/>
                <a:latin typeface="Times New Roman" pitchFamily="18" charset="0"/>
                <a:cs typeface="Times New Roman" pitchFamily="18" charset="0"/>
              </a:rPr>
              <a:t>Hüdür</a:t>
            </a:r>
            <a:r>
              <a:rPr kumimoji="0" lang="tr-TR" sz="1800" b="0" i="0" u="none" strike="noStrike" cap="none" normalizeH="0" baseline="0" dirty="0" smtClean="0" bmk="_Toc409512390">
                <a:ln>
                  <a:noFill/>
                </a:ln>
                <a:solidFill>
                  <a:schemeClr val="tx1"/>
                </a:solidFill>
                <a:effectLst/>
                <a:latin typeface="Times New Roman" pitchFamily="18" charset="0"/>
                <a:cs typeface="Times New Roman" pitchFamily="18" charset="0"/>
              </a:rPr>
              <a:t>, 2014)</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88640"/>
            <a:ext cx="8229600" cy="6669360"/>
          </a:xfrm>
        </p:spPr>
        <p:txBody>
          <a:bodyPr/>
          <a:lstStyle/>
          <a:p>
            <a:pPr algn="just">
              <a:buNone/>
            </a:pPr>
            <a:r>
              <a:rPr lang="tr-TR" dirty="0" smtClean="0"/>
              <a:t>		</a:t>
            </a:r>
            <a:r>
              <a:rPr lang="tr-TR" sz="2400" dirty="0" smtClean="0">
                <a:latin typeface="Times New Roman" pitchFamily="18" charset="0"/>
                <a:cs typeface="Times New Roman" pitchFamily="18" charset="0"/>
              </a:rPr>
              <a:t>Kalıplar, mengene mekanizmasından biraz daha büyük iki düz demirin veya tahtanın, yine iki burgu yardımı ile sıkıştırılması ile kalıpların; oyulmuş ve deri kaplanmış mukavva üzerine “ıstampa” ile basılması sonucu gerçekleştirilmektedir. Soğuk Şemse denen tarz uygulanırken motifler kalıptan çıktığı gibi, deri rengi değiştirilmeksizin altınla tezyinat yapılmaktadır.</a:t>
            </a:r>
          </a:p>
          <a:p>
            <a:pPr algn="just">
              <a:buNone/>
            </a:pPr>
            <a:endParaRPr lang="tr-TR" sz="2400" dirty="0">
              <a:latin typeface="Times New Roman" pitchFamily="18" charset="0"/>
              <a:cs typeface="Times New Roman" pitchFamily="18" charset="0"/>
            </a:endParaRPr>
          </a:p>
        </p:txBody>
      </p:sp>
      <p:pic>
        <p:nvPicPr>
          <p:cNvPr id="4" name="3 Resim" descr="C:\Users\hp\Desktop\fatih hündür\389331_381733615195538_839234049_n.jpg"/>
          <p:cNvPicPr/>
          <p:nvPr/>
        </p:nvPicPr>
        <p:blipFill>
          <a:blip r:embed="rId2" cstate="print"/>
          <a:srcRect/>
          <a:stretch>
            <a:fillRect/>
          </a:stretch>
        </p:blipFill>
        <p:spPr bwMode="auto">
          <a:xfrm>
            <a:off x="2555776" y="2996952"/>
            <a:ext cx="4464496" cy="2952328"/>
          </a:xfrm>
          <a:prstGeom prst="rect">
            <a:avLst/>
          </a:prstGeom>
          <a:noFill/>
          <a:ln w="9525">
            <a:noFill/>
            <a:miter lim="800000"/>
            <a:headEnd/>
            <a:tailEnd/>
          </a:ln>
        </p:spPr>
      </p:pic>
      <p:sp>
        <p:nvSpPr>
          <p:cNvPr id="136193" name="Rectangle 1"/>
          <p:cNvSpPr>
            <a:spLocks noChangeArrowheads="1"/>
          </p:cNvSpPr>
          <p:nvPr/>
        </p:nvSpPr>
        <p:spPr bwMode="auto">
          <a:xfrm>
            <a:off x="1778414" y="6209238"/>
            <a:ext cx="558717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91">
                <a:ln>
                  <a:noFill/>
                </a:ln>
                <a:solidFill>
                  <a:schemeClr val="tx1"/>
                </a:solidFill>
                <a:effectLst/>
                <a:latin typeface="Times New Roman" pitchFamily="18" charset="0"/>
                <a:cs typeface="Times New Roman" pitchFamily="18" charset="0"/>
              </a:rPr>
              <a:t>62. Kitap kapaklarına kalıp basılması (</a:t>
            </a:r>
            <a:r>
              <a:rPr kumimoji="0" lang="tr-TR" sz="1800" b="0" i="0" u="none" strike="noStrike" cap="none" normalizeH="0" baseline="0" dirty="0" err="1" smtClean="0" bmk="_Toc409512391">
                <a:ln>
                  <a:noFill/>
                </a:ln>
                <a:solidFill>
                  <a:schemeClr val="tx1"/>
                </a:solidFill>
                <a:effectLst/>
                <a:latin typeface="Times New Roman" pitchFamily="18" charset="0"/>
                <a:cs typeface="Times New Roman" pitchFamily="18" charset="0"/>
              </a:rPr>
              <a:t>Hüdür</a:t>
            </a:r>
            <a:r>
              <a:rPr kumimoji="0" lang="tr-TR" sz="1800" b="0" i="0" u="none" strike="noStrike" cap="none" normalizeH="0" baseline="0" dirty="0" smtClean="0" bmk="_Toc409512391">
                <a:ln>
                  <a:noFill/>
                </a:ln>
                <a:solidFill>
                  <a:schemeClr val="tx1"/>
                </a:solidFill>
                <a:effectLst/>
                <a:latin typeface="Times New Roman" pitchFamily="18" charset="0"/>
                <a:cs typeface="Times New Roman" pitchFamily="18" charset="0"/>
              </a:rPr>
              <a:t>, 2014).</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260648"/>
            <a:ext cx="8229600" cy="6264696"/>
          </a:xfrm>
        </p:spPr>
        <p:txBody>
          <a:bodyPr/>
          <a:lstStyle/>
          <a:p>
            <a:pPr algn="just">
              <a:buNone/>
            </a:pPr>
            <a:r>
              <a:rPr lang="tr-TR" dirty="0" smtClean="0"/>
              <a:t>		</a:t>
            </a:r>
            <a:r>
              <a:rPr lang="tr-TR" sz="2400" dirty="0" smtClean="0">
                <a:latin typeface="Times New Roman" pitchFamily="18" charset="0"/>
                <a:cs typeface="Times New Roman" pitchFamily="18" charset="0"/>
              </a:rPr>
              <a:t>Eğer kapak süslemesinde altın kullanılacaksa kapaklar jelâtinlenir. Altınla boyama yapılmadan önce, boyanacak kısımlara suda eritilmiş jelâtin sürülür. Bunun sebebi, derinin sürülen altını bünyesine fazla geçirmesini (emmemesini) engellemektir.</a:t>
            </a:r>
          </a:p>
          <a:p>
            <a:pPr>
              <a:buNone/>
            </a:pPr>
            <a:endParaRPr lang="tr-TR" dirty="0"/>
          </a:p>
        </p:txBody>
      </p:sp>
      <p:pic>
        <p:nvPicPr>
          <p:cNvPr id="4" name="3 Resim" descr="C:\Users\hp\Desktop\fatih hündür\560368_381733778528855_1082926990_n.jpg"/>
          <p:cNvPicPr/>
          <p:nvPr/>
        </p:nvPicPr>
        <p:blipFill>
          <a:blip r:embed="rId2" cstate="print"/>
          <a:srcRect/>
          <a:stretch>
            <a:fillRect/>
          </a:stretch>
        </p:blipFill>
        <p:spPr bwMode="auto">
          <a:xfrm>
            <a:off x="2195736" y="2492896"/>
            <a:ext cx="4824536" cy="3067497"/>
          </a:xfrm>
          <a:prstGeom prst="rect">
            <a:avLst/>
          </a:prstGeom>
          <a:noFill/>
          <a:ln w="9525">
            <a:noFill/>
            <a:miter lim="800000"/>
            <a:headEnd/>
            <a:tailEnd/>
          </a:ln>
        </p:spPr>
      </p:pic>
      <p:sp>
        <p:nvSpPr>
          <p:cNvPr id="137217" name="Rectangle 1"/>
          <p:cNvSpPr>
            <a:spLocks noChangeArrowheads="1"/>
          </p:cNvSpPr>
          <p:nvPr/>
        </p:nvSpPr>
        <p:spPr bwMode="auto">
          <a:xfrm>
            <a:off x="2166341" y="5777190"/>
            <a:ext cx="481131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92">
                <a:ln>
                  <a:noFill/>
                </a:ln>
                <a:solidFill>
                  <a:schemeClr val="tx1"/>
                </a:solidFill>
                <a:effectLst/>
                <a:latin typeface="Times New Roman" pitchFamily="18" charset="0"/>
                <a:cs typeface="Times New Roman" pitchFamily="18" charset="0"/>
              </a:rPr>
              <a:t>63. Kapakların jelâtinlenmesi (</a:t>
            </a:r>
            <a:r>
              <a:rPr kumimoji="0" lang="tr-TR" sz="1800" b="0" i="0" u="none" strike="noStrike" cap="none" normalizeH="0" baseline="0" dirty="0" err="1" smtClean="0" bmk="_Toc409512392">
                <a:ln>
                  <a:noFill/>
                </a:ln>
                <a:solidFill>
                  <a:schemeClr val="tx1"/>
                </a:solidFill>
                <a:effectLst/>
                <a:latin typeface="Times New Roman" pitchFamily="18" charset="0"/>
                <a:cs typeface="Times New Roman" pitchFamily="18" charset="0"/>
              </a:rPr>
              <a:t>Hüdür</a:t>
            </a:r>
            <a:r>
              <a:rPr kumimoji="0" lang="tr-TR" sz="1800" b="0" i="0" u="none" strike="noStrike" cap="none" normalizeH="0" baseline="0" dirty="0" smtClean="0" bmk="_Toc409512392">
                <a:ln>
                  <a:noFill/>
                </a:ln>
                <a:solidFill>
                  <a:schemeClr val="tx1"/>
                </a:solidFill>
                <a:effectLst/>
                <a:latin typeface="Times New Roman" pitchFamily="18" charset="0"/>
                <a:cs typeface="Times New Roman" pitchFamily="18" charset="0"/>
              </a:rPr>
              <a:t>, 2014)</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264696"/>
          </a:xfrm>
        </p:spPr>
        <p:txBody>
          <a:bodyPr/>
          <a:lstStyle/>
          <a:p>
            <a:pPr algn="just">
              <a:buNone/>
            </a:pPr>
            <a:r>
              <a:rPr lang="tr-TR" dirty="0" smtClean="0"/>
              <a:t>		</a:t>
            </a:r>
            <a:r>
              <a:rPr lang="tr-TR" sz="2800" dirty="0" smtClean="0">
                <a:latin typeface="Times New Roman" pitchFamily="18" charset="0"/>
                <a:cs typeface="Times New Roman" pitchFamily="18" charset="0"/>
              </a:rPr>
              <a:t>Elde ezilen altınlar kullanılarak, desenin zemini ya da desenin kendisi boyanarak süslemesi tamamlanır.</a:t>
            </a:r>
          </a:p>
          <a:p>
            <a:pPr>
              <a:buNone/>
            </a:pPr>
            <a:endParaRPr lang="tr-TR" dirty="0"/>
          </a:p>
        </p:txBody>
      </p:sp>
      <p:pic>
        <p:nvPicPr>
          <p:cNvPr id="4" name="3 Resim" descr="C:\Users\hp\Desktop\fatih hündür\380312_381733288528904_1990878954_n.jpg"/>
          <p:cNvPicPr/>
          <p:nvPr/>
        </p:nvPicPr>
        <p:blipFill>
          <a:blip r:embed="rId2" cstate="print"/>
          <a:srcRect/>
          <a:stretch>
            <a:fillRect/>
          </a:stretch>
        </p:blipFill>
        <p:spPr bwMode="auto">
          <a:xfrm>
            <a:off x="2123728" y="1700808"/>
            <a:ext cx="5112568" cy="4176464"/>
          </a:xfrm>
          <a:prstGeom prst="rect">
            <a:avLst/>
          </a:prstGeom>
          <a:noFill/>
          <a:ln w="9525">
            <a:noFill/>
            <a:miter lim="800000"/>
            <a:headEnd/>
            <a:tailEnd/>
          </a:ln>
        </p:spPr>
      </p:pic>
      <p:sp>
        <p:nvSpPr>
          <p:cNvPr id="138241" name="Rectangle 1"/>
          <p:cNvSpPr>
            <a:spLocks noChangeArrowheads="1"/>
          </p:cNvSpPr>
          <p:nvPr/>
        </p:nvSpPr>
        <p:spPr bwMode="auto">
          <a:xfrm>
            <a:off x="1852120" y="6065222"/>
            <a:ext cx="543975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93">
                <a:ln>
                  <a:noFill/>
                </a:ln>
                <a:solidFill>
                  <a:schemeClr val="tx1"/>
                </a:solidFill>
                <a:effectLst/>
                <a:latin typeface="Times New Roman" pitchFamily="18" charset="0"/>
                <a:cs typeface="Times New Roman" pitchFamily="18" charset="0"/>
              </a:rPr>
              <a:t>64. Altınla tezyinat yapılan kapaklar (</a:t>
            </a:r>
            <a:r>
              <a:rPr kumimoji="0" lang="tr-TR" sz="1800" b="0" i="0" u="none" strike="noStrike" cap="none" normalizeH="0" baseline="0" dirty="0" err="1" smtClean="0" bmk="_Toc409512393">
                <a:ln>
                  <a:noFill/>
                </a:ln>
                <a:solidFill>
                  <a:schemeClr val="tx1"/>
                </a:solidFill>
                <a:effectLst/>
                <a:latin typeface="Times New Roman" pitchFamily="18" charset="0"/>
                <a:cs typeface="Times New Roman" pitchFamily="18" charset="0"/>
              </a:rPr>
              <a:t>Hüdür</a:t>
            </a:r>
            <a:r>
              <a:rPr kumimoji="0" lang="tr-TR" sz="1800" b="0" i="0" u="none" strike="noStrike" cap="none" normalizeH="0" baseline="0" dirty="0" smtClean="0" bmk="_Toc409512393">
                <a:ln>
                  <a:noFill/>
                </a:ln>
                <a:solidFill>
                  <a:schemeClr val="tx1"/>
                </a:solidFill>
                <a:effectLst/>
                <a:latin typeface="Times New Roman" pitchFamily="18" charset="0"/>
                <a:cs typeface="Times New Roman" pitchFamily="18" charset="0"/>
              </a:rPr>
              <a:t>, 2014)</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79512" y="476672"/>
            <a:ext cx="8507288" cy="6048672"/>
          </a:xfrm>
        </p:spPr>
        <p:txBody>
          <a:bodyPr/>
          <a:lstStyle/>
          <a:p>
            <a:pPr algn="just">
              <a:buNone/>
            </a:pPr>
            <a:r>
              <a:rPr lang="tr-TR" dirty="0" smtClean="0"/>
              <a:t>		</a:t>
            </a:r>
            <a:r>
              <a:rPr lang="tr-TR" sz="2800" dirty="0" smtClean="0">
                <a:latin typeface="Times New Roman" pitchFamily="18" charset="0"/>
                <a:cs typeface="Times New Roman" pitchFamily="18" charset="0"/>
              </a:rPr>
              <a:t>Kullanılan altının kalitesine de fazla güvenilmediği için, boyama işlemi biten cilde samur fırça ile çok ince bir kat vernikte sürülebilmektedir.</a:t>
            </a:r>
          </a:p>
          <a:p>
            <a:pPr algn="just">
              <a:buNone/>
            </a:pPr>
            <a:r>
              <a:rPr lang="tr-TR" sz="2800" dirty="0" smtClean="0">
                <a:latin typeface="Times New Roman" pitchFamily="18" charset="0"/>
                <a:cs typeface="Times New Roman" pitchFamily="18" charset="0"/>
              </a:rPr>
              <a:t>		Kapakların </a:t>
            </a:r>
            <a:r>
              <a:rPr lang="tr-TR" sz="2800" dirty="0" err="1" smtClean="0">
                <a:latin typeface="Times New Roman" pitchFamily="18" charset="0"/>
                <a:cs typeface="Times New Roman" pitchFamily="18" charset="0"/>
              </a:rPr>
              <a:t>tezyînatı</a:t>
            </a:r>
            <a:r>
              <a:rPr lang="tr-TR" sz="2800" dirty="0" smtClean="0">
                <a:latin typeface="Times New Roman" pitchFamily="18" charset="0"/>
                <a:cs typeface="Times New Roman" pitchFamily="18" charset="0"/>
              </a:rPr>
              <a:t> ve kuruma işlemi de bittikten sonra, ilk işlem olarak </a:t>
            </a:r>
            <a:r>
              <a:rPr lang="tr-TR" sz="2800" dirty="0" err="1" smtClean="0">
                <a:latin typeface="Times New Roman" pitchFamily="18" charset="0"/>
                <a:cs typeface="Times New Roman" pitchFamily="18" charset="0"/>
              </a:rPr>
              <a:t>miklebli</a:t>
            </a:r>
            <a:r>
              <a:rPr lang="tr-TR" sz="2800" dirty="0" smtClean="0">
                <a:latin typeface="Times New Roman" pitchFamily="18" charset="0"/>
                <a:cs typeface="Times New Roman" pitchFamily="18" charset="0"/>
              </a:rPr>
              <a:t> sol kapak kitabın sırtına bağlanır. Yani kitabın sırtına muhat payından başlanarak yapıştırılır ve </a:t>
            </a:r>
            <a:r>
              <a:rPr lang="tr-TR" sz="2800" dirty="0" err="1" smtClean="0">
                <a:latin typeface="Times New Roman" pitchFamily="18" charset="0"/>
                <a:cs typeface="Times New Roman" pitchFamily="18" charset="0"/>
              </a:rPr>
              <a:t>ıstaka</a:t>
            </a:r>
            <a:r>
              <a:rPr lang="tr-TR" sz="2800" dirty="0" smtClean="0">
                <a:latin typeface="Times New Roman" pitchFamily="18" charset="0"/>
                <a:cs typeface="Times New Roman" pitchFamily="18" charset="0"/>
              </a:rPr>
              <a:t> yardımı ile sabitlenir. Bu işlemin ardından sırt kurumaya bırakılır. Sonra da sağ kapak, sol kapağın yapıştırıldığı gibi sırt üzerine bağlanıp </a:t>
            </a:r>
            <a:r>
              <a:rPr lang="tr-TR" sz="2800" dirty="0" err="1" smtClean="0">
                <a:latin typeface="Times New Roman" pitchFamily="18" charset="0"/>
                <a:cs typeface="Times New Roman" pitchFamily="18" charset="0"/>
              </a:rPr>
              <a:t>ıstaka</a:t>
            </a:r>
            <a:r>
              <a:rPr lang="tr-TR" sz="2800" dirty="0" smtClean="0">
                <a:latin typeface="Times New Roman" pitchFamily="18" charset="0"/>
                <a:cs typeface="Times New Roman" pitchFamily="18" charset="0"/>
              </a:rPr>
              <a:t> yardımı ile sabitlenir. Kapaklar kitaba yapıştırıldıktan sonra, kitap mengeneye sıkıştırılarak kurumaya bırakılır. </a:t>
            </a:r>
            <a:endParaRPr lang="tr-T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5602627"/>
          </a:xfrm>
        </p:spPr>
        <p:txBody>
          <a:bodyPr/>
          <a:lstStyle/>
          <a:p>
            <a:pPr algn="just">
              <a:buNone/>
            </a:pPr>
            <a:r>
              <a:rPr lang="tr-TR" dirty="0" smtClean="0"/>
              <a:t>		</a:t>
            </a:r>
            <a:r>
              <a:rPr lang="tr-TR" sz="2400" dirty="0" smtClean="0">
                <a:latin typeface="Times New Roman" pitchFamily="18" charset="0"/>
                <a:cs typeface="Times New Roman" pitchFamily="18" charset="0"/>
              </a:rPr>
              <a:t>Kuruyan kitap mengeneden çıkarılır. Bu işlemler bittikten sonra kitabı dış etkilerden korumak için fırça ile önceden hazırlanan lâkla </a:t>
            </a:r>
            <a:r>
              <a:rPr lang="tr-TR" sz="2400" dirty="0" err="1" smtClean="0">
                <a:latin typeface="Times New Roman" pitchFamily="18" charset="0"/>
                <a:cs typeface="Times New Roman" pitchFamily="18" charset="0"/>
              </a:rPr>
              <a:t>lâklanır</a:t>
            </a:r>
            <a:r>
              <a:rPr lang="tr-TR" sz="2400" dirty="0" smtClean="0">
                <a:latin typeface="Times New Roman" pitchFamily="18" charset="0"/>
                <a:cs typeface="Times New Roman" pitchFamily="18" charset="0"/>
              </a:rPr>
              <a:t> ve kurumaya bırakılır.</a:t>
            </a:r>
            <a:endParaRPr lang="tr-TR" sz="2400" dirty="0">
              <a:latin typeface="Times New Roman" pitchFamily="18" charset="0"/>
              <a:cs typeface="Times New Roman" pitchFamily="18" charset="0"/>
            </a:endParaRPr>
          </a:p>
        </p:txBody>
      </p:sp>
      <p:pic>
        <p:nvPicPr>
          <p:cNvPr id="4" name="3 Resim"/>
          <p:cNvPicPr/>
          <p:nvPr/>
        </p:nvPicPr>
        <p:blipFill>
          <a:blip r:embed="rId2" cstate="print"/>
          <a:srcRect/>
          <a:stretch>
            <a:fillRect/>
          </a:stretch>
        </p:blipFill>
        <p:spPr bwMode="auto">
          <a:xfrm>
            <a:off x="539552" y="1844824"/>
            <a:ext cx="4032448" cy="2232248"/>
          </a:xfrm>
          <a:prstGeom prst="rect">
            <a:avLst/>
          </a:prstGeom>
          <a:noFill/>
          <a:ln w="9525">
            <a:noFill/>
            <a:miter lim="800000"/>
            <a:headEnd/>
            <a:tailEnd/>
          </a:ln>
        </p:spPr>
      </p:pic>
      <p:pic>
        <p:nvPicPr>
          <p:cNvPr id="5" name="4 Resim"/>
          <p:cNvPicPr/>
          <p:nvPr/>
        </p:nvPicPr>
        <p:blipFill>
          <a:blip r:embed="rId3" cstate="print"/>
          <a:srcRect/>
          <a:stretch>
            <a:fillRect/>
          </a:stretch>
        </p:blipFill>
        <p:spPr bwMode="auto">
          <a:xfrm>
            <a:off x="4788024" y="1844824"/>
            <a:ext cx="3960440" cy="2232248"/>
          </a:xfrm>
          <a:prstGeom prst="rect">
            <a:avLst/>
          </a:prstGeom>
          <a:noFill/>
          <a:ln w="9525">
            <a:noFill/>
            <a:miter lim="800000"/>
            <a:headEnd/>
            <a:tailEnd/>
          </a:ln>
        </p:spPr>
      </p:pic>
      <p:sp>
        <p:nvSpPr>
          <p:cNvPr id="139265" name="Rectangle 1"/>
          <p:cNvSpPr>
            <a:spLocks noChangeArrowheads="1"/>
          </p:cNvSpPr>
          <p:nvPr/>
        </p:nvSpPr>
        <p:spPr bwMode="auto">
          <a:xfrm>
            <a:off x="837644" y="4372552"/>
            <a:ext cx="746871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6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600" b="0" i="0" u="none" strike="noStrike" cap="none" normalizeH="0" baseline="0" dirty="0" smtClean="0" bmk="_Toc409512394">
                <a:ln>
                  <a:noFill/>
                </a:ln>
                <a:solidFill>
                  <a:schemeClr val="tx1"/>
                </a:solidFill>
                <a:effectLst/>
                <a:latin typeface="Times New Roman" pitchFamily="18" charset="0"/>
                <a:cs typeface="Times New Roman" pitchFamily="18" charset="0"/>
              </a:rPr>
              <a:t>65. Kapakların mengenede, metin bloğuna </a:t>
            </a:r>
            <a:r>
              <a:rPr kumimoji="0" lang="tr-TR" sz="1600" b="0" i="0" u="none" strike="noStrike" cap="none" normalizeH="0" baseline="0" dirty="0" err="1" smtClean="0" bmk="_Toc409512394">
                <a:ln>
                  <a:noFill/>
                </a:ln>
                <a:solidFill>
                  <a:schemeClr val="tx1"/>
                </a:solidFill>
                <a:effectLst/>
                <a:latin typeface="Times New Roman" pitchFamily="18" charset="0"/>
                <a:cs typeface="Times New Roman" pitchFamily="18" charset="0"/>
              </a:rPr>
              <a:t>ıstaka</a:t>
            </a:r>
            <a:r>
              <a:rPr kumimoji="0" lang="tr-TR" sz="1600" b="0" i="0" u="none" strike="noStrike" cap="none" normalizeH="0" baseline="0" dirty="0" smtClean="0" bmk="_Toc409512394">
                <a:ln>
                  <a:noFill/>
                </a:ln>
                <a:solidFill>
                  <a:schemeClr val="tx1"/>
                </a:solidFill>
                <a:effectLst/>
                <a:latin typeface="Times New Roman" pitchFamily="18" charset="0"/>
                <a:cs typeface="Times New Roman" pitchFamily="18" charset="0"/>
              </a:rPr>
              <a:t> yardımı ile bağlanması</a:t>
            </a:r>
            <a:r>
              <a:rPr kumimoji="0" lang="tr-TR" sz="16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imes New Roman" pitchFamily="18" charset="0"/>
                <a:cs typeface="Times New Roman" pitchFamily="18" charset="0"/>
              </a:rPr>
              <a:t>(Bora, 2012, s. 162)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260648"/>
            <a:ext cx="8229600" cy="6408712"/>
          </a:xfrm>
        </p:spPr>
        <p:txBody>
          <a:bodyPr>
            <a:normAutofit/>
          </a:bodyPr>
          <a:lstStyle/>
          <a:p>
            <a:pPr algn="just"/>
            <a:r>
              <a:rPr lang="tr-TR" b="1" dirty="0" err="1" smtClean="0">
                <a:latin typeface="Times New Roman" pitchFamily="18" charset="0"/>
                <a:cs typeface="Times New Roman" pitchFamily="18" charset="0"/>
              </a:rPr>
              <a:t>Mücellid</a:t>
            </a:r>
            <a:r>
              <a:rPr lang="tr-TR" b="1" dirty="0" smtClean="0">
                <a:latin typeface="Times New Roman" pitchFamily="18" charset="0"/>
                <a:cs typeface="Times New Roman" pitchFamily="18" charset="0"/>
              </a:rPr>
              <a:t>:</a:t>
            </a:r>
            <a:r>
              <a:rPr lang="tr-TR" dirty="0" smtClean="0">
                <a:latin typeface="Times New Roman" pitchFamily="18" charset="0"/>
                <a:cs typeface="Times New Roman" pitchFamily="18" charset="0"/>
              </a:rPr>
              <a:t> Cilt yapan kişilere verilen ad (</a:t>
            </a:r>
            <a:r>
              <a:rPr lang="tr-TR" dirty="0" err="1" smtClean="0">
                <a:latin typeface="Times New Roman" pitchFamily="18" charset="0"/>
                <a:cs typeface="Times New Roman" pitchFamily="18" charset="0"/>
              </a:rPr>
              <a:t>Demirağ</a:t>
            </a:r>
            <a:r>
              <a:rPr lang="tr-TR" dirty="0" smtClean="0">
                <a:latin typeface="Times New Roman" pitchFamily="18" charset="0"/>
                <a:cs typeface="Times New Roman" pitchFamily="18" charset="0"/>
              </a:rPr>
              <a:t>, 2007, s. 6).</a:t>
            </a:r>
          </a:p>
          <a:p>
            <a:pPr algn="just"/>
            <a:r>
              <a:rPr lang="tr-TR" b="1" dirty="0" smtClean="0">
                <a:latin typeface="Times New Roman" pitchFamily="18" charset="0"/>
                <a:cs typeface="Times New Roman" pitchFamily="18" charset="0"/>
              </a:rPr>
              <a:t>Müellif: </a:t>
            </a:r>
            <a:r>
              <a:rPr lang="tr-TR" dirty="0" smtClean="0">
                <a:latin typeface="Times New Roman" pitchFamily="18" charset="0"/>
                <a:cs typeface="Times New Roman" pitchFamily="18" charset="0"/>
              </a:rPr>
              <a:t>Kitabı yazan kişi ( Mavili, 2002, s. 95).</a:t>
            </a:r>
          </a:p>
          <a:p>
            <a:pPr algn="just"/>
            <a:r>
              <a:rPr lang="tr-TR" b="1" dirty="0" smtClean="0">
                <a:latin typeface="Times New Roman" pitchFamily="18" charset="0"/>
                <a:cs typeface="Times New Roman" pitchFamily="18" charset="0"/>
              </a:rPr>
              <a:t>Natüralist Çiçekler: </a:t>
            </a:r>
            <a:r>
              <a:rPr lang="tr-TR" dirty="0" smtClean="0">
                <a:latin typeface="Times New Roman" pitchFamily="18" charset="0"/>
                <a:cs typeface="Times New Roman" pitchFamily="18" charset="0"/>
              </a:rPr>
              <a:t>Doğal görünümleriyle resmedilen çiçekler (</a:t>
            </a:r>
            <a:r>
              <a:rPr lang="tr-TR" dirty="0" err="1" smtClean="0">
                <a:latin typeface="Times New Roman" pitchFamily="18" charset="0"/>
                <a:cs typeface="Times New Roman" pitchFamily="18" charset="0"/>
              </a:rPr>
              <a:t>Özkeçeci</a:t>
            </a:r>
            <a:r>
              <a:rPr lang="tr-TR" dirty="0" smtClean="0">
                <a:latin typeface="Times New Roman" pitchFamily="18" charset="0"/>
                <a:cs typeface="Times New Roman" pitchFamily="18" charset="0"/>
              </a:rPr>
              <a:t> ve </a:t>
            </a:r>
            <a:r>
              <a:rPr lang="tr-TR" dirty="0" err="1" smtClean="0">
                <a:latin typeface="Times New Roman" pitchFamily="18" charset="0"/>
                <a:cs typeface="Times New Roman" pitchFamily="18" charset="0"/>
              </a:rPr>
              <a:t>Özkeçeci</a:t>
            </a:r>
            <a:r>
              <a:rPr lang="tr-TR" dirty="0" smtClean="0">
                <a:latin typeface="Times New Roman" pitchFamily="18" charset="0"/>
                <a:cs typeface="Times New Roman" pitchFamily="18" charset="0"/>
              </a:rPr>
              <a:t>, 2014, s. 86).</a:t>
            </a:r>
          </a:p>
          <a:p>
            <a:pPr algn="just"/>
            <a:r>
              <a:rPr lang="tr-TR" b="1" dirty="0" err="1" smtClean="0">
                <a:latin typeface="Times New Roman" pitchFamily="18" charset="0"/>
                <a:cs typeface="Times New Roman" pitchFamily="18" charset="0"/>
              </a:rPr>
              <a:t>Palmet</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Palmiye yapraklarından esinlenerek yapılan bezeme türüdür (</a:t>
            </a:r>
            <a:r>
              <a:rPr lang="tr-TR" dirty="0" err="1" smtClean="0">
                <a:latin typeface="Times New Roman" pitchFamily="18" charset="0"/>
                <a:cs typeface="Times New Roman" pitchFamily="18" charset="0"/>
              </a:rPr>
              <a:t>Kılıçkan</a:t>
            </a:r>
            <a:r>
              <a:rPr lang="tr-TR" dirty="0" smtClean="0">
                <a:latin typeface="Times New Roman" pitchFamily="18" charset="0"/>
                <a:cs typeface="Times New Roman" pitchFamily="18" charset="0"/>
              </a:rPr>
              <a:t>, 2004, s. 73).</a:t>
            </a:r>
          </a:p>
          <a:p>
            <a:pPr algn="just"/>
            <a:r>
              <a:rPr lang="tr-TR" b="1" dirty="0" err="1" smtClean="0">
                <a:latin typeface="Times New Roman" pitchFamily="18" charset="0"/>
                <a:cs typeface="Times New Roman" pitchFamily="18" charset="0"/>
              </a:rPr>
              <a:t>Penç</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Bitki kaynaklı olup, herhangi bir çiçeğin kuşbakışı görüntüsünün, üsluplaştırılarak çizilmesiyle elde edilmiştir (</a:t>
            </a:r>
            <a:r>
              <a:rPr lang="tr-TR" dirty="0" err="1" smtClean="0">
                <a:latin typeface="Times New Roman" pitchFamily="18" charset="0"/>
                <a:cs typeface="Times New Roman" pitchFamily="18" charset="0"/>
              </a:rPr>
              <a:t>Birol</a:t>
            </a:r>
            <a:r>
              <a:rPr lang="tr-TR" dirty="0" smtClean="0">
                <a:latin typeface="Times New Roman" pitchFamily="18" charset="0"/>
                <a:cs typeface="Times New Roman" pitchFamily="18" charset="0"/>
              </a:rPr>
              <a:t> ve Derman, 2011, s. 47).</a:t>
            </a:r>
          </a:p>
          <a:p>
            <a:pPr algn="just"/>
            <a:r>
              <a:rPr lang="tr-TR" b="1" dirty="0" smtClean="0">
                <a:latin typeface="Times New Roman" pitchFamily="18" charset="0"/>
                <a:cs typeface="Times New Roman" pitchFamily="18" charset="0"/>
              </a:rPr>
              <a:t>Rumî: </a:t>
            </a:r>
            <a:r>
              <a:rPr lang="tr-TR" dirty="0" smtClean="0">
                <a:latin typeface="Times New Roman" pitchFamily="18" charset="0"/>
                <a:cs typeface="Times New Roman" pitchFamily="18" charset="0"/>
              </a:rPr>
              <a:t>Hayvanların kanat, bacak ve bedenlerinden stilize edilerek meydana gelmiş bir süsleme motifi (</a:t>
            </a:r>
            <a:r>
              <a:rPr lang="tr-TR" dirty="0" err="1" smtClean="0">
                <a:latin typeface="Times New Roman" pitchFamily="18" charset="0"/>
                <a:cs typeface="Times New Roman" pitchFamily="18" charset="0"/>
              </a:rPr>
              <a:t>Keskiner</a:t>
            </a:r>
            <a:r>
              <a:rPr lang="tr-TR" dirty="0" smtClean="0">
                <a:latin typeface="Times New Roman" pitchFamily="18" charset="0"/>
                <a:cs typeface="Times New Roman" pitchFamily="18" charset="0"/>
              </a:rPr>
              <a:t>, 2011, s. 106).</a:t>
            </a:r>
          </a:p>
          <a:p>
            <a:pPr algn="just"/>
            <a:r>
              <a:rPr lang="tr-TR" b="1" dirty="0" smtClean="0">
                <a:latin typeface="Times New Roman" pitchFamily="18" charset="0"/>
                <a:cs typeface="Times New Roman" pitchFamily="18" charset="0"/>
              </a:rPr>
              <a:t>Stilize:</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Üsluplandırılmış</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Birol</a:t>
            </a:r>
            <a:r>
              <a:rPr lang="tr-TR" dirty="0" smtClean="0">
                <a:latin typeface="Times New Roman" pitchFamily="18" charset="0"/>
                <a:cs typeface="Times New Roman" pitchFamily="18" charset="0"/>
              </a:rPr>
              <a:t>, 2010, s. 14).</a:t>
            </a:r>
          </a:p>
          <a:p>
            <a:endParaRPr lang="tr-T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260648"/>
            <a:ext cx="8229600" cy="6408712"/>
          </a:xfrm>
        </p:spPr>
        <p:txBody>
          <a:bodyPr>
            <a:normAutofit/>
          </a:bodyPr>
          <a:lstStyle/>
          <a:p>
            <a:pPr algn="just"/>
            <a:r>
              <a:rPr lang="tr-TR" b="1" dirty="0" smtClean="0">
                <a:latin typeface="Times New Roman" pitchFamily="18" charset="0"/>
                <a:cs typeface="Times New Roman" pitchFamily="18" charset="0"/>
              </a:rPr>
              <a:t>Sepi:</a:t>
            </a:r>
            <a:r>
              <a:rPr lang="tr-TR" dirty="0" smtClean="0">
                <a:latin typeface="Times New Roman" pitchFamily="18" charset="0"/>
                <a:cs typeface="Times New Roman" pitchFamily="18" charset="0"/>
              </a:rPr>
              <a:t> Ham derinin kullanılır hale gelmesi için yapılan işlemdir (Erkan, 1994, s. 17).</a:t>
            </a:r>
          </a:p>
          <a:p>
            <a:pPr algn="just"/>
            <a:r>
              <a:rPr lang="tr-TR" b="1" dirty="0" smtClean="0">
                <a:latin typeface="Times New Roman" pitchFamily="18" charset="0"/>
                <a:cs typeface="Times New Roman" pitchFamily="18" charset="0"/>
              </a:rPr>
              <a:t>Tabaklama: </a:t>
            </a:r>
            <a:r>
              <a:rPr lang="tr-TR" dirty="0" smtClean="0">
                <a:latin typeface="Times New Roman" pitchFamily="18" charset="0"/>
                <a:cs typeface="Times New Roman" pitchFamily="18" charset="0"/>
              </a:rPr>
              <a:t>Kimyasal maddeler ve fiziksel işlemlerle ham deriyi işlemektir (Mete, 2008, s. 11).</a:t>
            </a:r>
          </a:p>
          <a:p>
            <a:pPr algn="just"/>
            <a:r>
              <a:rPr lang="tr-TR" b="1" dirty="0" smtClean="0">
                <a:latin typeface="Times New Roman" pitchFamily="18" charset="0"/>
                <a:cs typeface="Times New Roman" pitchFamily="18" charset="0"/>
              </a:rPr>
              <a:t>Tahrir: </a:t>
            </a:r>
            <a:r>
              <a:rPr lang="tr-TR" dirty="0" smtClean="0">
                <a:latin typeface="Times New Roman" pitchFamily="18" charset="0"/>
                <a:cs typeface="Times New Roman" pitchFamily="18" charset="0"/>
              </a:rPr>
              <a:t>Motiflerin ve çeşitli bezeme unsurlarının çevrelerine siyah veya koyu renklerle çizilen ince çizgiler, kontur (Güleç, 2007, s. 146).</a:t>
            </a:r>
          </a:p>
          <a:p>
            <a:pPr algn="just"/>
            <a:r>
              <a:rPr lang="tr-TR" b="1" dirty="0" smtClean="0">
                <a:latin typeface="Times New Roman" pitchFamily="18" charset="0"/>
                <a:cs typeface="Times New Roman" pitchFamily="18" charset="0"/>
              </a:rPr>
              <a:t>Tanen: </a:t>
            </a:r>
            <a:r>
              <a:rPr lang="tr-TR" dirty="0" smtClean="0">
                <a:latin typeface="Times New Roman" pitchFamily="18" charset="0"/>
                <a:cs typeface="Times New Roman" pitchFamily="18" charset="0"/>
              </a:rPr>
              <a:t>Derinin tabaklanması için kullanılan tadı buruk bir maddedir (Mete, 2008, s. 12).</a:t>
            </a:r>
          </a:p>
          <a:p>
            <a:pPr algn="just"/>
            <a:r>
              <a:rPr lang="tr-TR" b="1" dirty="0" smtClean="0">
                <a:latin typeface="Times New Roman" pitchFamily="18" charset="0"/>
                <a:cs typeface="Times New Roman" pitchFamily="18" charset="0"/>
              </a:rPr>
              <a:t>Tığ: </a:t>
            </a:r>
            <a:r>
              <a:rPr lang="tr-TR" dirty="0" err="1" smtClean="0">
                <a:latin typeface="Times New Roman" pitchFamily="18" charset="0"/>
                <a:cs typeface="Times New Roman" pitchFamily="18" charset="0"/>
              </a:rPr>
              <a:t>Cild</a:t>
            </a:r>
            <a:r>
              <a:rPr lang="tr-TR" dirty="0" smtClean="0">
                <a:latin typeface="Times New Roman" pitchFamily="18" charset="0"/>
                <a:cs typeface="Times New Roman" pitchFamily="18" charset="0"/>
              </a:rPr>
              <a:t> ve tezhip işlerinde, bezemelerin dışa doğru ok gibi çıkan, ucu sivri kısımları (</a:t>
            </a:r>
            <a:r>
              <a:rPr lang="tr-TR" dirty="0" err="1" smtClean="0">
                <a:latin typeface="Times New Roman" pitchFamily="18" charset="0"/>
                <a:cs typeface="Times New Roman" pitchFamily="18" charset="0"/>
              </a:rPr>
              <a:t>Birol</a:t>
            </a:r>
            <a:r>
              <a:rPr lang="tr-TR" dirty="0" smtClean="0">
                <a:latin typeface="Times New Roman" pitchFamily="18" charset="0"/>
                <a:cs typeface="Times New Roman" pitchFamily="18" charset="0"/>
              </a:rPr>
              <a:t>, 2010, s. 201).</a:t>
            </a:r>
          </a:p>
          <a:p>
            <a:pPr algn="just"/>
            <a:r>
              <a:rPr lang="tr-TR" b="1" dirty="0" smtClean="0">
                <a:latin typeface="Times New Roman" pitchFamily="18" charset="0"/>
                <a:cs typeface="Times New Roman" pitchFamily="18" charset="0"/>
              </a:rPr>
              <a:t>Tıraşlamak: </a:t>
            </a:r>
            <a:r>
              <a:rPr lang="tr-TR" dirty="0" smtClean="0">
                <a:latin typeface="Times New Roman" pitchFamily="18" charset="0"/>
                <a:cs typeface="Times New Roman" pitchFamily="18" charset="0"/>
              </a:rPr>
              <a:t>Derinin et tarafından ince parçalar keserek, derinin kalınlığını azaltmaya veya düzeltme işlemidir (Özdemir, 2004, s. 25).</a:t>
            </a:r>
            <a:r>
              <a:rPr lang="tr-TR" b="1" dirty="0" smtClean="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p>
            <a:endParaRPr lang="tr-T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196752"/>
            <a:ext cx="8229600" cy="5400600"/>
          </a:xfrm>
        </p:spPr>
        <p:txBody>
          <a:bodyPr>
            <a:normAutofit fontScale="77500" lnSpcReduction="20000"/>
          </a:bodyPr>
          <a:lstStyle/>
          <a:p>
            <a:pPr algn="just">
              <a:buNone/>
            </a:pPr>
            <a:r>
              <a:rPr lang="tr-TR" sz="3100" b="1" dirty="0" smtClean="0">
                <a:latin typeface="Times New Roman" pitchFamily="18" charset="0"/>
                <a:cs typeface="Times New Roman" pitchFamily="18" charset="0"/>
              </a:rPr>
              <a:t>4.1. Derinin Tanımı</a:t>
            </a:r>
          </a:p>
          <a:p>
            <a:pPr algn="just">
              <a:buNone/>
            </a:pPr>
            <a:endParaRPr lang="tr-TR" sz="3100" b="1" dirty="0" smtClean="0">
              <a:latin typeface="Times New Roman" pitchFamily="18" charset="0"/>
              <a:cs typeface="Times New Roman" pitchFamily="18" charset="0"/>
            </a:endParaRPr>
          </a:p>
          <a:p>
            <a:pPr algn="just">
              <a:buNone/>
            </a:pPr>
            <a:r>
              <a:rPr lang="tr-TR" sz="3100" dirty="0" smtClean="0">
                <a:latin typeface="Times New Roman" pitchFamily="18" charset="0"/>
                <a:cs typeface="Times New Roman" pitchFamily="18" charset="0"/>
              </a:rPr>
              <a:t>		Deri; hayvan vücudunu tüy, kıl ve pulla kaplayan örtüdür. Hayvanın vücudunu dış etkilere karşı koruyan deri; ırk, cins, yaş, mevsim, beslenme ve bakım şartlarına göre yapısında değişiklikler gösteren bir özelliğe sahiptir (</a:t>
            </a:r>
            <a:r>
              <a:rPr lang="tr-TR" sz="3100" dirty="0" err="1" smtClean="0">
                <a:latin typeface="Times New Roman" pitchFamily="18" charset="0"/>
                <a:cs typeface="Times New Roman" pitchFamily="18" charset="0"/>
              </a:rPr>
              <a:t>Gökçesu</a:t>
            </a:r>
            <a:r>
              <a:rPr lang="tr-TR" sz="3100" dirty="0" smtClean="0">
                <a:latin typeface="Times New Roman" pitchFamily="18" charset="0"/>
                <a:cs typeface="Times New Roman" pitchFamily="18" charset="0"/>
              </a:rPr>
              <a:t>, 2002, s. 15).</a:t>
            </a:r>
          </a:p>
          <a:p>
            <a:pPr algn="just">
              <a:buNone/>
            </a:pPr>
            <a:r>
              <a:rPr lang="tr-TR" sz="3100" dirty="0" smtClean="0">
                <a:latin typeface="Times New Roman" pitchFamily="18" charset="0"/>
                <a:cs typeface="Times New Roman" pitchFamily="18" charset="0"/>
              </a:rPr>
              <a:t>		Deri, büyük olgun hayvan gövdelerini kaplayan oldukça kalın, sert, dayanıklı ve esnek örtüdür. Kılı ve yünü giderilmiş ham hayvan derisi, teknik yöntemlerle uygun şekilde işlendiği takdirde, birçok alanda kullanılmaya elverişli değerli madde niteliği kazanmaktadır (Özdemir ve Kayabaşı, 2007, s. 69).</a:t>
            </a:r>
          </a:p>
          <a:p>
            <a:pPr algn="just">
              <a:buNone/>
            </a:pPr>
            <a:r>
              <a:rPr lang="tr-TR" sz="3100" dirty="0" smtClean="0">
                <a:latin typeface="Times New Roman" pitchFamily="18" charset="0"/>
                <a:cs typeface="Times New Roman" pitchFamily="18" charset="0"/>
              </a:rPr>
              <a:t>		Hayvanlardan yüzülen ve tabakhanelerde işlenmeye hazır olan baş, kuyruk ve bacaklarla birlikte bir bütün oluşturan deriye “ham deri” belli bir amaç için işlenerek, kullanılır duruma getirilen ham deriye ise “</a:t>
            </a:r>
            <a:r>
              <a:rPr lang="tr-TR" sz="3100" dirty="0" err="1" smtClean="0">
                <a:latin typeface="Times New Roman" pitchFamily="18" charset="0"/>
                <a:cs typeface="Times New Roman" pitchFamily="18" charset="0"/>
              </a:rPr>
              <a:t>mamül</a:t>
            </a:r>
            <a:r>
              <a:rPr lang="tr-TR" sz="3100" dirty="0" smtClean="0">
                <a:latin typeface="Times New Roman" pitchFamily="18" charset="0"/>
                <a:cs typeface="Times New Roman" pitchFamily="18" charset="0"/>
              </a:rPr>
              <a:t> deri” denmektedir (</a:t>
            </a:r>
            <a:r>
              <a:rPr lang="tr-TR" sz="3100" dirty="0" err="1" smtClean="0">
                <a:latin typeface="Times New Roman" pitchFamily="18" charset="0"/>
                <a:cs typeface="Times New Roman" pitchFamily="18" charset="0"/>
              </a:rPr>
              <a:t>Gökçesu</a:t>
            </a:r>
            <a:r>
              <a:rPr lang="tr-TR" sz="3100" dirty="0" smtClean="0">
                <a:latin typeface="Times New Roman" pitchFamily="18" charset="0"/>
                <a:cs typeface="Times New Roman" pitchFamily="18" charset="0"/>
              </a:rPr>
              <a:t>, 2002, s. 15).</a:t>
            </a:r>
          </a:p>
          <a:p>
            <a:endParaRPr lang="tr-TR" dirty="0" smtClean="0"/>
          </a:p>
          <a:p>
            <a:pPr>
              <a:buNone/>
            </a:pPr>
            <a:endParaRPr lang="tr-TR" dirty="0"/>
          </a:p>
        </p:txBody>
      </p:sp>
      <p:sp>
        <p:nvSpPr>
          <p:cNvPr id="3" name="2 Başlık"/>
          <p:cNvSpPr>
            <a:spLocks noGrp="1"/>
          </p:cNvSpPr>
          <p:nvPr>
            <p:ph type="title"/>
          </p:nvPr>
        </p:nvSpPr>
        <p:spPr>
          <a:xfrm>
            <a:off x="457200" y="274638"/>
            <a:ext cx="8229600" cy="922114"/>
          </a:xfrm>
        </p:spPr>
        <p:txBody>
          <a:bodyPr>
            <a:normAutofit fontScale="90000"/>
          </a:bodyPr>
          <a:lstStyle/>
          <a:p>
            <a:r>
              <a:rPr lang="tr-TR" dirty="0" smtClean="0"/>
              <a:t/>
            </a:r>
            <a:br>
              <a:rPr lang="tr-TR" dirty="0" smtClean="0"/>
            </a:br>
            <a:r>
              <a:rPr lang="tr-TR" sz="3600" dirty="0" smtClean="0">
                <a:solidFill>
                  <a:schemeClr val="tx1"/>
                </a:solidFill>
                <a:latin typeface="Times New Roman" pitchFamily="18" charset="0"/>
                <a:cs typeface="Times New Roman" pitchFamily="18" charset="0"/>
              </a:rPr>
              <a:t>4. Geleneksel El Sanatlarında Dericilik</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79512" y="1124744"/>
            <a:ext cx="8712968" cy="5544616"/>
          </a:xfrm>
        </p:spPr>
        <p:txBody>
          <a:bodyPr>
            <a:normAutofit/>
          </a:bodyPr>
          <a:lstStyle/>
          <a:p>
            <a:pPr algn="just">
              <a:buNone/>
            </a:pPr>
            <a:r>
              <a:rPr lang="tr-TR" dirty="0" smtClean="0"/>
              <a:t>	</a:t>
            </a:r>
            <a:r>
              <a:rPr lang="tr-TR" sz="2800" dirty="0" smtClean="0">
                <a:latin typeface="Times New Roman" pitchFamily="18" charset="0"/>
                <a:cs typeface="Times New Roman" pitchFamily="18" charset="0"/>
              </a:rPr>
              <a:t>	</a:t>
            </a:r>
            <a:r>
              <a:rPr lang="tr-TR" sz="2400" dirty="0" smtClean="0">
                <a:latin typeface="Times New Roman" pitchFamily="18" charset="0"/>
                <a:cs typeface="Times New Roman" pitchFamily="18" charset="0"/>
              </a:rPr>
              <a:t>İnsanoğlu var olduğu andan itibaren sürekli olarak kendine yarar sağlayacak nesnelerin arayışı ve bu nesneleri keşfetme çabasında olmuştur. Prehistorik dönemden itibaren kullanılan post, kürk ve kabaca işlenmiş deriler ile insan giyim ve günlük hayattaki çeşitli eşyaları üretebildiğine göre, deri kullanımının, insanlık tarihi kadar eski olduğu söylenilebilir (Işık, </a:t>
            </a:r>
            <a:r>
              <a:rPr lang="tr-TR" sz="2400" dirty="0" err="1" smtClean="0">
                <a:latin typeface="Times New Roman" pitchFamily="18" charset="0"/>
                <a:cs typeface="Times New Roman" pitchFamily="18" charset="0"/>
              </a:rPr>
              <a:t>Koizhaiganova</a:t>
            </a:r>
            <a:r>
              <a:rPr lang="tr-TR" sz="2400" dirty="0" smtClean="0">
                <a:latin typeface="Times New Roman" pitchFamily="18" charset="0"/>
                <a:cs typeface="Times New Roman" pitchFamily="18" charset="0"/>
              </a:rPr>
              <a:t> ve </a:t>
            </a:r>
            <a:r>
              <a:rPr lang="tr-TR" sz="2400" dirty="0" err="1" smtClean="0">
                <a:latin typeface="Times New Roman" pitchFamily="18" charset="0"/>
                <a:cs typeface="Times New Roman" pitchFamily="18" charset="0"/>
              </a:rPr>
              <a:t>Cireli</a:t>
            </a:r>
            <a:r>
              <a:rPr lang="tr-TR" sz="2400" dirty="0" smtClean="0">
                <a:latin typeface="Times New Roman" pitchFamily="18" charset="0"/>
                <a:cs typeface="Times New Roman" pitchFamily="18" charset="0"/>
              </a:rPr>
              <a:t>, 2013, s. 2).</a:t>
            </a:r>
          </a:p>
          <a:p>
            <a:pPr algn="just">
              <a:buNone/>
            </a:pPr>
            <a:r>
              <a:rPr lang="tr-TR" sz="3000" dirty="0" smtClean="0">
                <a:latin typeface="Times New Roman" pitchFamily="18" charset="0"/>
                <a:cs typeface="Times New Roman" pitchFamily="18" charset="0"/>
              </a:rPr>
              <a:t>		</a:t>
            </a:r>
          </a:p>
          <a:p>
            <a:pPr algn="just">
              <a:buNone/>
            </a:pPr>
            <a:endParaRPr lang="tr-TR" sz="3000" dirty="0" smtClean="0">
              <a:latin typeface="Times New Roman" pitchFamily="18" charset="0"/>
              <a:cs typeface="Times New Roman" pitchFamily="18" charset="0"/>
            </a:endParaRPr>
          </a:p>
          <a:p>
            <a:pPr>
              <a:buNone/>
            </a:pPr>
            <a:endParaRPr lang="tr-TR" dirty="0"/>
          </a:p>
        </p:txBody>
      </p:sp>
      <p:sp>
        <p:nvSpPr>
          <p:cNvPr id="3" name="2 Başlık"/>
          <p:cNvSpPr>
            <a:spLocks noGrp="1"/>
          </p:cNvSpPr>
          <p:nvPr>
            <p:ph type="title"/>
          </p:nvPr>
        </p:nvSpPr>
        <p:spPr>
          <a:xfrm>
            <a:off x="457200" y="274638"/>
            <a:ext cx="8229600" cy="778098"/>
          </a:xfrm>
        </p:spPr>
        <p:txBody>
          <a:bodyPr>
            <a:normAutofit fontScale="90000"/>
          </a:bodyPr>
          <a:lstStyle/>
          <a:p>
            <a:r>
              <a:rPr lang="tr-TR" dirty="0" smtClean="0"/>
              <a:t/>
            </a:r>
            <a:br>
              <a:rPr lang="tr-TR" dirty="0" smtClean="0"/>
            </a:br>
            <a:r>
              <a:rPr lang="tr-TR" sz="3600" dirty="0" smtClean="0">
                <a:solidFill>
                  <a:schemeClr val="tx1"/>
                </a:solidFill>
                <a:latin typeface="Times New Roman" pitchFamily="18" charset="0"/>
                <a:cs typeface="Times New Roman" pitchFamily="18" charset="0"/>
              </a:rPr>
              <a:t>4.2. Deri Sanatının Tarihi Gelişimi</a:t>
            </a:r>
            <a:r>
              <a:rPr lang="tr-TR" dirty="0" smtClean="0"/>
              <a:t/>
            </a:r>
            <a:br>
              <a:rPr lang="tr-TR" dirty="0" smtClean="0"/>
            </a:br>
            <a:endParaRPr lang="tr-TR" dirty="0"/>
          </a:p>
        </p:txBody>
      </p:sp>
      <p:pic>
        <p:nvPicPr>
          <p:cNvPr id="4" name="3 Resim" descr="C:\Users\hp\Desktop\kullanılan foto\IMG_3220.JPG"/>
          <p:cNvPicPr/>
          <p:nvPr/>
        </p:nvPicPr>
        <p:blipFill>
          <a:blip r:embed="rId2" cstate="print"/>
          <a:srcRect/>
          <a:stretch>
            <a:fillRect/>
          </a:stretch>
        </p:blipFill>
        <p:spPr bwMode="auto">
          <a:xfrm>
            <a:off x="1187624" y="4149080"/>
            <a:ext cx="7272808"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332656"/>
            <a:ext cx="8640960" cy="6525344"/>
          </a:xfrm>
        </p:spPr>
        <p:txBody>
          <a:bodyPr/>
          <a:lstStyle/>
          <a:p>
            <a:pPr algn="just">
              <a:buNone/>
            </a:pPr>
            <a:r>
              <a:rPr lang="tr-TR" dirty="0" smtClean="0"/>
              <a:t>		</a:t>
            </a:r>
            <a:r>
              <a:rPr lang="tr-TR" sz="2800" dirty="0" err="1" smtClean="0">
                <a:latin typeface="Times New Roman" pitchFamily="18" charset="0"/>
                <a:cs typeface="Times New Roman" pitchFamily="18" charset="0"/>
              </a:rPr>
              <a:t>Paleolitik</a:t>
            </a:r>
            <a:r>
              <a:rPr lang="tr-TR" sz="2800" dirty="0" smtClean="0">
                <a:latin typeface="Times New Roman" pitchFamily="18" charset="0"/>
                <a:cs typeface="Times New Roman" pitchFamily="18" charset="0"/>
              </a:rPr>
              <a:t> ve </a:t>
            </a:r>
            <a:r>
              <a:rPr lang="tr-TR" sz="2800" dirty="0" err="1" smtClean="0">
                <a:latin typeface="Times New Roman" pitchFamily="18" charset="0"/>
                <a:cs typeface="Times New Roman" pitchFamily="18" charset="0"/>
              </a:rPr>
              <a:t>Mezolitik</a:t>
            </a:r>
            <a:r>
              <a:rPr lang="tr-TR" sz="2800" dirty="0" smtClean="0">
                <a:latin typeface="Times New Roman" pitchFamily="18" charset="0"/>
                <a:cs typeface="Times New Roman" pitchFamily="18" charset="0"/>
              </a:rPr>
              <a:t> devirde kabaca islenen deri, Neolitik devirde yerleşik hayata geçilince, hayvanların evcilleştirilmesi sonucunda, bilinçli olarak islenmeye başlanmıştır. M.Ö. III. binde yazının icadı ile dericilik konusunda belgelere sahip olunmuştur (Yıldız, 1993, s. 1).</a:t>
            </a:r>
          </a:p>
          <a:p>
            <a:pPr>
              <a:buNone/>
            </a:pPr>
            <a:endParaRPr lang="tr-TR" dirty="0"/>
          </a:p>
        </p:txBody>
      </p:sp>
      <p:pic>
        <p:nvPicPr>
          <p:cNvPr id="4" name="3 Resim"/>
          <p:cNvPicPr/>
          <p:nvPr/>
        </p:nvPicPr>
        <p:blipFill>
          <a:blip r:embed="rId2" cstate="print"/>
          <a:srcRect/>
          <a:stretch>
            <a:fillRect/>
          </a:stretch>
        </p:blipFill>
        <p:spPr bwMode="auto">
          <a:xfrm>
            <a:off x="1619672" y="2780928"/>
            <a:ext cx="6048672" cy="3096344"/>
          </a:xfrm>
          <a:prstGeom prst="rect">
            <a:avLst/>
          </a:prstGeom>
          <a:noFill/>
          <a:ln w="9525">
            <a:noFill/>
            <a:miter lim="800000"/>
            <a:headEnd/>
            <a:tailEnd/>
          </a:ln>
        </p:spPr>
      </p:pic>
      <p:sp>
        <p:nvSpPr>
          <p:cNvPr id="1026" name="Rectangle 2"/>
          <p:cNvSpPr>
            <a:spLocks noChangeArrowheads="1"/>
          </p:cNvSpPr>
          <p:nvPr/>
        </p:nvSpPr>
        <p:spPr bwMode="auto">
          <a:xfrm>
            <a:off x="251520" y="6116478"/>
            <a:ext cx="864096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Arial" pitchFamily="34" charset="0"/>
                <a:ea typeface="Times New Roman" pitchFamily="18" charset="0"/>
                <a:cs typeface="Times New Roman" pitchFamily="18" charset="0"/>
              </a:rPr>
              <a:t>ekil </a:t>
            </a:r>
            <a:r>
              <a:rPr kumimoji="0" lang="tr-TR" sz="1800" b="0" i="0" u="none" strike="noStrike" cap="none" normalizeH="0" baseline="0" dirty="0" smtClean="0" bmk="_Toc409512335">
                <a:ln>
                  <a:noFill/>
                </a:ln>
                <a:solidFill>
                  <a:schemeClr val="tx1"/>
                </a:solidFill>
                <a:effectLst/>
                <a:latin typeface="Arial" pitchFamily="34" charset="0"/>
                <a:ea typeface="Times New Roman" pitchFamily="18" charset="0"/>
                <a:cs typeface="Times New Roman" pitchFamily="18" charset="0"/>
              </a:rPr>
              <a:t>6. </a:t>
            </a:r>
            <a:r>
              <a:rPr kumimoji="0" lang="tr-TR" sz="1800" b="0" i="0" u="none" strike="noStrike" cap="none" normalizeH="0" baseline="0" dirty="0" smtClean="0" bmk="_Toc409512335">
                <a:ln>
                  <a:noFill/>
                </a:ln>
                <a:solidFill>
                  <a:schemeClr val="tx1"/>
                </a:solidFill>
                <a:effectLst/>
                <a:latin typeface="Arial" pitchFamily="34" charset="0"/>
                <a:cs typeface="Times New Roman" pitchFamily="18" charset="0"/>
              </a:rPr>
              <a:t>Fransa’da </a:t>
            </a:r>
            <a:r>
              <a:rPr kumimoji="0" lang="tr-TR" sz="1800" b="0" i="0" u="none" strike="noStrike" cap="none" normalizeH="0" baseline="0" dirty="0" err="1" smtClean="0" bmk="_Toc409512335">
                <a:ln>
                  <a:noFill/>
                </a:ln>
                <a:solidFill>
                  <a:schemeClr val="tx1"/>
                </a:solidFill>
                <a:effectLst/>
                <a:latin typeface="Arial" pitchFamily="34" charset="0"/>
                <a:cs typeface="Times New Roman" pitchFamily="18" charset="0"/>
              </a:rPr>
              <a:t>Lascaux</a:t>
            </a:r>
            <a:r>
              <a:rPr kumimoji="0" lang="tr-TR" sz="1800" b="0" i="0" u="none" strike="noStrike" cap="none" normalizeH="0" baseline="0" dirty="0" smtClean="0" bmk="_Toc409512335">
                <a:ln>
                  <a:noFill/>
                </a:ln>
                <a:solidFill>
                  <a:schemeClr val="tx1"/>
                </a:solidFill>
                <a:effectLst/>
                <a:latin typeface="Arial" pitchFamily="34" charset="0"/>
                <a:cs typeface="Times New Roman" pitchFamily="18" charset="0"/>
              </a:rPr>
              <a:t> mağarasında bulunan avcılığı tasvir eden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35">
                <a:ln>
                  <a:noFill/>
                </a:ln>
                <a:solidFill>
                  <a:schemeClr val="tx1"/>
                </a:solidFill>
                <a:effectLst/>
                <a:latin typeface="Arial" pitchFamily="34" charset="0"/>
                <a:cs typeface="Times New Roman" pitchFamily="18" charset="0"/>
              </a:rPr>
              <a:t> bir mağara resmi (Bora, 2012, s. 6).</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332656"/>
            <a:ext cx="8640960" cy="6264696"/>
          </a:xfrm>
        </p:spPr>
        <p:txBody>
          <a:bodyPr>
            <a:normAutofit/>
          </a:bodyPr>
          <a:lstStyle/>
          <a:p>
            <a:pPr algn="just">
              <a:buNone/>
            </a:pPr>
            <a:r>
              <a:rPr lang="tr-TR" dirty="0" smtClean="0"/>
              <a:t>		</a:t>
            </a:r>
            <a:r>
              <a:rPr lang="tr-TR" sz="3200" dirty="0" smtClean="0">
                <a:latin typeface="Times New Roman" pitchFamily="18" charset="0"/>
                <a:cs typeface="Times New Roman" pitchFamily="18" charset="0"/>
              </a:rPr>
              <a:t>Deri yazı malzemesi olarak Mezopotamya’da M.Ö. I.binde kullanılmıştır. Bu kullanım devamlılık göstermiş ve böylece doğduğu kentin Bergama (</a:t>
            </a:r>
            <a:r>
              <a:rPr lang="tr-TR" sz="3200" dirty="0" err="1" smtClean="0">
                <a:latin typeface="Times New Roman" pitchFamily="18" charset="0"/>
                <a:cs typeface="Times New Roman" pitchFamily="18" charset="0"/>
              </a:rPr>
              <a:t>Pergamon</a:t>
            </a:r>
            <a:r>
              <a:rPr lang="tr-TR" sz="3200" dirty="0" smtClean="0">
                <a:latin typeface="Times New Roman" pitchFamily="18" charset="0"/>
                <a:cs typeface="Times New Roman" pitchFamily="18" charset="0"/>
              </a:rPr>
              <a:t>) adı verilen Bergama Kağıdı “</a:t>
            </a:r>
            <a:r>
              <a:rPr lang="tr-TR" sz="3200" dirty="0" err="1" smtClean="0">
                <a:latin typeface="Times New Roman" pitchFamily="18" charset="0"/>
                <a:cs typeface="Times New Roman" pitchFamily="18" charset="0"/>
              </a:rPr>
              <a:t>Pergaminai</a:t>
            </a:r>
            <a:r>
              <a:rPr lang="tr-TR" sz="3200" dirty="0" smtClean="0">
                <a:latin typeface="Times New Roman" pitchFamily="18" charset="0"/>
                <a:cs typeface="Times New Roman" pitchFamily="18" charset="0"/>
              </a:rPr>
              <a:t> </a:t>
            </a:r>
            <a:r>
              <a:rPr lang="tr-TR" sz="3200" dirty="0" err="1" smtClean="0">
                <a:latin typeface="Times New Roman" pitchFamily="18" charset="0"/>
                <a:cs typeface="Times New Roman" pitchFamily="18" charset="0"/>
              </a:rPr>
              <a:t>Karte</a:t>
            </a:r>
            <a:r>
              <a:rPr lang="tr-TR" sz="3200" dirty="0" smtClean="0">
                <a:latin typeface="Times New Roman" pitchFamily="18" charset="0"/>
                <a:cs typeface="Times New Roman" pitchFamily="18" charset="0"/>
              </a:rPr>
              <a:t>”</a:t>
            </a:r>
            <a:r>
              <a:rPr lang="tr-TR" sz="3200" i="1" dirty="0" smtClean="0">
                <a:latin typeface="Times New Roman" pitchFamily="18" charset="0"/>
                <a:cs typeface="Times New Roman" pitchFamily="18" charset="0"/>
              </a:rPr>
              <a:t> </a:t>
            </a:r>
            <a:r>
              <a:rPr lang="tr-TR" sz="3200" dirty="0" smtClean="0">
                <a:latin typeface="Times New Roman" pitchFamily="18" charset="0"/>
                <a:cs typeface="Times New Roman" pitchFamily="18" charset="0"/>
              </a:rPr>
              <a:t>daha sonra parşömen olarak isimlendirilmiştir (Yıldız, 1993, s. 128). Parşömen yani deri üzerine yazı yazmak yaygınlaşmıştır. Parşömen Anadolu, Yunan ve Roma dünyasında kağıdın bulunuşuna kadar en çok kullanılan yazı malzemesi olmuştur (Bora, 2012, s. 10).</a:t>
            </a:r>
          </a:p>
          <a:p>
            <a:pPr algn="just">
              <a:buNone/>
            </a:pPr>
            <a:r>
              <a:rPr lang="tr-TR" sz="3200" dirty="0" smtClean="0">
                <a:latin typeface="Times New Roman" pitchFamily="18" charset="0"/>
                <a:cs typeface="Times New Roman" pitchFamily="18" charset="0"/>
              </a:rPr>
              <a:t>		</a:t>
            </a:r>
          </a:p>
          <a:p>
            <a:pPr algn="just">
              <a:buNone/>
            </a:pPr>
            <a:endParaRPr lang="tr-TR"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332656"/>
            <a:ext cx="8640960" cy="6264696"/>
          </a:xfrm>
        </p:spPr>
        <p:txBody>
          <a:bodyPr/>
          <a:lstStyle/>
          <a:p>
            <a:pPr algn="just">
              <a:buNone/>
            </a:pPr>
            <a:r>
              <a:rPr lang="tr-TR" sz="2400" dirty="0" smtClean="0">
                <a:latin typeface="Times New Roman" pitchFamily="18" charset="0"/>
                <a:cs typeface="Times New Roman" pitchFamily="18" charset="0"/>
              </a:rPr>
              <a:t>		</a:t>
            </a:r>
            <a:r>
              <a:rPr lang="tr-TR" sz="2600" dirty="0" smtClean="0">
                <a:latin typeface="Times New Roman" pitchFamily="18" charset="0"/>
                <a:cs typeface="Times New Roman" pitchFamily="18" charset="0"/>
              </a:rPr>
              <a:t> Orta Asya Türk kültüründe karşımıza çıkan deri örnekleri ise </a:t>
            </a:r>
            <a:r>
              <a:rPr lang="tr-TR" sz="2600" dirty="0" err="1" smtClean="0">
                <a:latin typeface="Times New Roman" pitchFamily="18" charset="0"/>
                <a:cs typeface="Times New Roman" pitchFamily="18" charset="0"/>
              </a:rPr>
              <a:t>Hunlar’a</a:t>
            </a:r>
            <a:r>
              <a:rPr lang="tr-TR" sz="2600" dirty="0" smtClean="0">
                <a:latin typeface="Times New Roman" pitchFamily="18" charset="0"/>
                <a:cs typeface="Times New Roman" pitchFamily="18" charset="0"/>
              </a:rPr>
              <a:t> ait kurganlardan elde edilmiştir. </a:t>
            </a:r>
            <a:r>
              <a:rPr lang="tr-TR" sz="2600" dirty="0" err="1" smtClean="0">
                <a:latin typeface="Times New Roman" pitchFamily="18" charset="0"/>
                <a:cs typeface="Times New Roman" pitchFamily="18" charset="0"/>
              </a:rPr>
              <a:t>Pazırık</a:t>
            </a:r>
            <a:r>
              <a:rPr lang="tr-TR" sz="2600" dirty="0" smtClean="0">
                <a:latin typeface="Times New Roman" pitchFamily="18" charset="0"/>
                <a:cs typeface="Times New Roman" pitchFamily="18" charset="0"/>
              </a:rPr>
              <a:t> kurganlarında, eğer koşum takımları, deri ve keçeden yapılmış örtüler, deriden mataralar, deriden aplike süslemeler, kap kacak gibi hepsi de hayvan figürleri ve bitki motifleriyle süslü olarak birçok gündelik eşya ve kült eşyası bulunmuştur (Aslanapa, 1993, s.11). </a:t>
            </a:r>
          </a:p>
          <a:p>
            <a:pPr>
              <a:buNone/>
            </a:pPr>
            <a:endParaRPr lang="tr-TR" dirty="0"/>
          </a:p>
        </p:txBody>
      </p:sp>
      <p:pic>
        <p:nvPicPr>
          <p:cNvPr id="4" name="3 Resim" descr="C:\Users\hp\Desktop\kullanılan foto\2.jpg"/>
          <p:cNvPicPr/>
          <p:nvPr/>
        </p:nvPicPr>
        <p:blipFill>
          <a:blip r:embed="rId2" cstate="print"/>
          <a:srcRect/>
          <a:stretch>
            <a:fillRect/>
          </a:stretch>
        </p:blipFill>
        <p:spPr bwMode="auto">
          <a:xfrm>
            <a:off x="1763688" y="3356992"/>
            <a:ext cx="6120680"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260648"/>
            <a:ext cx="8229600" cy="6336704"/>
          </a:xfrm>
        </p:spPr>
        <p:txBody>
          <a:bodyPr/>
          <a:lstStyle/>
          <a:p>
            <a:pPr algn="just">
              <a:buNone/>
            </a:pPr>
            <a:r>
              <a:rPr lang="tr-TR" dirty="0" smtClean="0"/>
              <a:t>		</a:t>
            </a:r>
            <a:r>
              <a:rPr lang="tr-TR" sz="2800" dirty="0" smtClean="0">
                <a:latin typeface="Times New Roman" pitchFamily="18" charset="0"/>
                <a:cs typeface="Times New Roman" pitchFamily="18" charset="0"/>
              </a:rPr>
              <a:t>Hun kurganlarının dışında Göktürk, Uygur gibi Türk topluluklarına ait kurganlarda da deriden yapılmış eşyalar ele geçirilmiştir. Orta Asya’da kemer, çizme, çanta gibi deri aksesuarlar, bozkır yaşantısına uygun biçimde yapılmıştır. Bu aksesuarlar üzerinde hayvan figürleri, geometrik ve bitkisel motifler işlenmiştir (Özdemir, 2007, s. 68).</a:t>
            </a:r>
          </a:p>
          <a:p>
            <a:pPr>
              <a:buNone/>
            </a:pPr>
            <a:r>
              <a:rPr lang="tr-TR" dirty="0" smtClean="0"/>
              <a:t> </a:t>
            </a:r>
          </a:p>
          <a:p>
            <a:pPr>
              <a:buNone/>
            </a:pPr>
            <a:endParaRPr lang="tr-TR" dirty="0"/>
          </a:p>
        </p:txBody>
      </p:sp>
      <p:pic>
        <p:nvPicPr>
          <p:cNvPr id="4" name="3 Resim" descr="C:\Users\hp\Desktop\kullanılan foto\4.jpg"/>
          <p:cNvPicPr/>
          <p:nvPr/>
        </p:nvPicPr>
        <p:blipFill>
          <a:blip r:embed="rId2" cstate="print"/>
          <a:srcRect/>
          <a:stretch>
            <a:fillRect/>
          </a:stretch>
        </p:blipFill>
        <p:spPr bwMode="auto">
          <a:xfrm>
            <a:off x="1979712" y="3429000"/>
            <a:ext cx="5263463" cy="2592288"/>
          </a:xfrm>
          <a:prstGeom prst="rect">
            <a:avLst/>
          </a:prstGeom>
          <a:noFill/>
          <a:ln w="9525">
            <a:noFill/>
            <a:miter lim="800000"/>
            <a:headEnd/>
            <a:tailEnd/>
          </a:ln>
        </p:spPr>
      </p:pic>
      <p:sp>
        <p:nvSpPr>
          <p:cNvPr id="1025" name="Rectangle 1"/>
          <p:cNvSpPr>
            <a:spLocks noChangeArrowheads="1"/>
          </p:cNvSpPr>
          <p:nvPr/>
        </p:nvSpPr>
        <p:spPr bwMode="auto">
          <a:xfrm>
            <a:off x="467544" y="6237312"/>
            <a:ext cx="83884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a:t>
            </a:r>
            <a:r>
              <a:rPr kumimoji="0" lang="tr-TR" sz="1800" b="0" i="0" u="none" strike="noStrike" cap="none" normalizeH="0" baseline="0" dirty="0" smtClean="0" bmk="">
                <a:ln>
                  <a:noFill/>
                </a:ln>
                <a:solidFill>
                  <a:schemeClr val="tx1"/>
                </a:solidFill>
                <a:effectLst/>
                <a:latin typeface="Arial" pitchFamily="34" charset="0"/>
                <a:cs typeface="Times New Roman" pitchFamily="18" charset="0"/>
              </a:rPr>
              <a:t> </a:t>
            </a:r>
            <a:r>
              <a:rPr kumimoji="0" lang="tr-TR" sz="1800" b="0" i="0" u="none" strike="noStrike" cap="none" normalizeH="0" baseline="0" dirty="0" smtClean="0" bmk="_Toc409512337">
                <a:ln>
                  <a:noFill/>
                </a:ln>
                <a:solidFill>
                  <a:schemeClr val="tx1"/>
                </a:solidFill>
                <a:effectLst/>
                <a:latin typeface="Arial" pitchFamily="34" charset="0"/>
                <a:cs typeface="Times New Roman" pitchFamily="18" charset="0"/>
              </a:rPr>
              <a:t>8. </a:t>
            </a:r>
            <a:r>
              <a:rPr kumimoji="0" lang="tr-TR" sz="1800" b="0" i="0" u="none" strike="noStrike" cap="none" normalizeH="0" baseline="0" dirty="0" err="1" smtClean="0" bmk="_Toc409512337">
                <a:ln>
                  <a:noFill/>
                </a:ln>
                <a:solidFill>
                  <a:schemeClr val="tx1"/>
                </a:solidFill>
                <a:effectLst/>
                <a:latin typeface="Arial" pitchFamily="34" charset="0"/>
                <a:cs typeface="Times New Roman" pitchFamily="18" charset="0"/>
              </a:rPr>
              <a:t>Pazırık</a:t>
            </a:r>
            <a:r>
              <a:rPr kumimoji="0" lang="tr-TR" sz="1800" b="0" i="0" u="none" strike="noStrike" cap="none" normalizeH="0" baseline="0" dirty="0" smtClean="0" bmk="_Toc409512337">
                <a:ln>
                  <a:noFill/>
                </a:ln>
                <a:solidFill>
                  <a:schemeClr val="tx1"/>
                </a:solidFill>
                <a:effectLst/>
                <a:latin typeface="Arial" pitchFamily="34" charset="0"/>
                <a:cs typeface="Times New Roman" pitchFamily="18" charset="0"/>
              </a:rPr>
              <a:t> Kurganı’ndan deri aplike örneği (Yelmen, 2005, s. </a:t>
            </a:r>
            <a:r>
              <a:rPr kumimoji="0" lang="tr-TR" sz="1800" b="0" i="0" u="none" strike="noStrike" cap="none" normalizeH="0" baseline="0" dirty="0" smtClean="0" bmk="_Toc409512337">
                <a:ln>
                  <a:noFill/>
                </a:ln>
                <a:solidFill>
                  <a:schemeClr val="tx1"/>
                </a:solidFill>
                <a:effectLst/>
                <a:latin typeface="Times New Roman" pitchFamily="18" charset="0"/>
                <a:cs typeface="Times New Roman" pitchFamily="18" charset="0"/>
              </a:rPr>
              <a:t>154</a:t>
            </a:r>
            <a:r>
              <a:rPr kumimoji="0" lang="tr-TR" sz="1800" b="0" i="0" u="none" strike="noStrike" cap="none" normalizeH="0" baseline="0" dirty="0" smtClean="0" bmk="_Toc409512337">
                <a:ln>
                  <a:noFill/>
                </a:ln>
                <a:solidFill>
                  <a:schemeClr val="tx1"/>
                </a:solidFill>
                <a:effectLst/>
                <a:latin typeface="Arial" pitchFamily="34" charset="0"/>
                <a:cs typeface="Times New Roman" pitchFamily="18" charset="0"/>
              </a:rPr>
              <a:t>)</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260648"/>
            <a:ext cx="8229600" cy="6336704"/>
          </a:xfrm>
        </p:spPr>
        <p:txBody>
          <a:bodyPr/>
          <a:lstStyle/>
          <a:p>
            <a:pPr algn="just">
              <a:buNone/>
            </a:pPr>
            <a:r>
              <a:rPr lang="tr-TR" dirty="0" smtClean="0"/>
              <a:t>		</a:t>
            </a:r>
          </a:p>
          <a:p>
            <a:pPr algn="just">
              <a:buNone/>
            </a:pPr>
            <a:r>
              <a:rPr lang="tr-TR" sz="2800" dirty="0" smtClean="0">
                <a:latin typeface="Times New Roman" pitchFamily="18" charset="0"/>
                <a:cs typeface="Times New Roman" pitchFamily="18" charset="0"/>
              </a:rPr>
              <a:t>		Anadolu’ya</a:t>
            </a:r>
            <a:r>
              <a:rPr lang="tr-TR" sz="2800" b="1" dirty="0" smtClean="0">
                <a:latin typeface="Times New Roman" pitchFamily="18" charset="0"/>
                <a:cs typeface="Times New Roman" pitchFamily="18" charset="0"/>
              </a:rPr>
              <a:t> </a:t>
            </a:r>
            <a:r>
              <a:rPr lang="tr-TR" sz="2800" dirty="0" smtClean="0">
                <a:latin typeface="Times New Roman" pitchFamily="18" charset="0"/>
                <a:cs typeface="Times New Roman" pitchFamily="18" charset="0"/>
              </a:rPr>
              <a:t>Selçukluların, ilk girdikleri tarih 1071 Malazgirt Savaşı’dır. Daha önce Anadolu’ya göçmüş Türklerle, Malazgirt Savaşı sonrası yerleşmiş Türkler, deri işlemeciliğini Anadolu’ya taşımışlar ve diğer bölgelere de yaymışlardır. Böylece Anadolu Türk dericiliği, geniş bir coğrafyada farklı kültürlerin ortak potasında gelişimine devam etmiştir (Bora, 2012, s. 13). Anadolu Selçukluları devrinde Anadolu’da ilk sanat kurumunun, debbağlık ve deri işçiliği alanında geliştiğini ve bu gelişmeyi başlatan kişinin de pir konumunda olan Ahi </a:t>
            </a:r>
            <a:r>
              <a:rPr lang="tr-TR" sz="2800" dirty="0" err="1" smtClean="0">
                <a:latin typeface="Times New Roman" pitchFamily="18" charset="0"/>
                <a:cs typeface="Times New Roman" pitchFamily="18" charset="0"/>
              </a:rPr>
              <a:t>Evran</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Nasirüddin</a:t>
            </a:r>
            <a:r>
              <a:rPr lang="tr-TR" sz="2800" dirty="0" smtClean="0">
                <a:latin typeface="Times New Roman" pitchFamily="18" charset="0"/>
                <a:cs typeface="Times New Roman" pitchFamily="18" charset="0"/>
              </a:rPr>
              <a:t> Mahmut (1172-1262) olduğu bilinmektedir (Tekin, 1992, s. 4).</a:t>
            </a:r>
          </a:p>
          <a:p>
            <a:pPr>
              <a:buNone/>
            </a:pPr>
            <a:endParaRPr lang="tr-T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980728"/>
            <a:ext cx="8229600" cy="5472608"/>
          </a:xfrm>
        </p:spPr>
        <p:txBody>
          <a:bodyPr>
            <a:normAutofit fontScale="77500" lnSpcReduction="20000"/>
          </a:bodyPr>
          <a:lstStyle/>
          <a:p>
            <a:pPr algn="just">
              <a:buNone/>
            </a:pPr>
            <a:r>
              <a:rPr lang="tr-TR" sz="3000" dirty="0" smtClean="0">
                <a:latin typeface="Times New Roman" pitchFamily="18" charset="0"/>
                <a:cs typeface="Times New Roman" pitchFamily="18" charset="0"/>
              </a:rPr>
              <a:t>   </a:t>
            </a:r>
            <a:r>
              <a:rPr lang="tr-TR" sz="3100" dirty="0" smtClean="0">
                <a:latin typeface="Times New Roman" pitchFamily="18" charset="0"/>
                <a:cs typeface="Times New Roman" pitchFamily="18" charset="0"/>
              </a:rPr>
              <a:t>		Sanat, bazen düşüncelerin, amaçların, durumların, olayların, beceri ve düşünce gücünün kullanılarak ifade edilmesine ya da başkalarına iletilmesine yönelik yaratıcı bir etkinliktir (</a:t>
            </a:r>
            <a:r>
              <a:rPr lang="tr-TR" sz="3100" dirty="0" err="1" smtClean="0">
                <a:latin typeface="Times New Roman" pitchFamily="18" charset="0"/>
                <a:cs typeface="Times New Roman" pitchFamily="18" charset="0"/>
              </a:rPr>
              <a:t>Keskiner</a:t>
            </a:r>
            <a:r>
              <a:rPr lang="tr-TR" sz="3100" dirty="0" smtClean="0">
                <a:latin typeface="Times New Roman" pitchFamily="18" charset="0"/>
                <a:cs typeface="Times New Roman" pitchFamily="18" charset="0"/>
              </a:rPr>
              <a:t>, 1987, s. 25).</a:t>
            </a:r>
          </a:p>
          <a:p>
            <a:pPr algn="just">
              <a:buNone/>
            </a:pPr>
            <a:r>
              <a:rPr lang="tr-TR" sz="3100" dirty="0" smtClean="0">
                <a:latin typeface="Times New Roman" pitchFamily="18" charset="0"/>
                <a:cs typeface="Times New Roman" pitchFamily="18" charset="0"/>
              </a:rPr>
              <a:t>		Türklerin sanat anlayışlarındaki önemli bir özellik, eserin estetiği kadar işlevi ve dayanıklı olmasıdır. Türklerde her sanat eseri, yaşanan hayat içinde bir ihtiyacın cevabı olarak ortaya çıkmış ve asırlara meydan okuyacak sağlamlıkta yapılması gaye edilmiştir (</a:t>
            </a:r>
            <a:r>
              <a:rPr lang="tr-TR" sz="3100" dirty="0" err="1" smtClean="0">
                <a:latin typeface="Times New Roman" pitchFamily="18" charset="0"/>
                <a:cs typeface="Times New Roman" pitchFamily="18" charset="0"/>
              </a:rPr>
              <a:t>Birol</a:t>
            </a:r>
            <a:r>
              <a:rPr lang="tr-TR" sz="3100" dirty="0" smtClean="0">
                <a:latin typeface="Times New Roman" pitchFamily="18" charset="0"/>
                <a:cs typeface="Times New Roman" pitchFamily="18" charset="0"/>
              </a:rPr>
              <a:t>, 2010, s. 32).  </a:t>
            </a:r>
          </a:p>
          <a:p>
            <a:pPr algn="just">
              <a:buNone/>
            </a:pPr>
            <a:r>
              <a:rPr lang="tr-TR" sz="3100" dirty="0" smtClean="0">
                <a:latin typeface="Times New Roman" pitchFamily="18" charset="0"/>
                <a:cs typeface="Times New Roman" pitchFamily="18" charset="0"/>
              </a:rPr>
              <a:t>		İnsanların ihtiyaçlarını karşılamak amacıyla ortaya çıkan el sanatları, bulunduğu toplumun yaşayış özelliklerine ve doğa koşullarına uygun gelişmeler göstererek belirli bir kültürün özelliklerini yansıtır hale gelmiştir (Özdemir ve Kayabaşı, 2007, s. 15).</a:t>
            </a:r>
          </a:p>
          <a:p>
            <a:pPr algn="just">
              <a:buNone/>
            </a:pPr>
            <a:r>
              <a:rPr lang="tr-TR" sz="3100" dirty="0" smtClean="0">
                <a:latin typeface="Times New Roman" pitchFamily="18" charset="0"/>
                <a:cs typeface="Times New Roman" pitchFamily="18" charset="0"/>
              </a:rPr>
              <a:t>		El sanatları, bir milletin yüzyıllar boyu süregelen yaşamı boyunca oluşan ve kuşaktan kuşağa aktarılan kültür ürünleridir (</a:t>
            </a:r>
            <a:r>
              <a:rPr lang="tr-TR" sz="3100" dirty="0" err="1" smtClean="0">
                <a:latin typeface="Times New Roman" pitchFamily="18" charset="0"/>
                <a:cs typeface="Times New Roman" pitchFamily="18" charset="0"/>
              </a:rPr>
              <a:t>Arseven</a:t>
            </a:r>
            <a:r>
              <a:rPr lang="tr-TR" sz="3100" dirty="0" smtClean="0">
                <a:latin typeface="Times New Roman" pitchFamily="18" charset="0"/>
                <a:cs typeface="Times New Roman" pitchFamily="18" charset="0"/>
              </a:rPr>
              <a:t>, 1984, s. 1970).</a:t>
            </a:r>
          </a:p>
          <a:p>
            <a:pPr>
              <a:buNone/>
            </a:pPr>
            <a:endParaRPr lang="tr-TR" dirty="0"/>
          </a:p>
        </p:txBody>
      </p:sp>
      <p:sp>
        <p:nvSpPr>
          <p:cNvPr id="3" name="2 Başlık"/>
          <p:cNvSpPr>
            <a:spLocks noGrp="1"/>
          </p:cNvSpPr>
          <p:nvPr>
            <p:ph type="title"/>
          </p:nvPr>
        </p:nvSpPr>
        <p:spPr>
          <a:xfrm>
            <a:off x="457200" y="274638"/>
            <a:ext cx="8229600" cy="706090"/>
          </a:xfrm>
        </p:spPr>
        <p:txBody>
          <a:bodyPr>
            <a:normAutofit fontScale="90000"/>
          </a:bodyPr>
          <a:lstStyle/>
          <a:p>
            <a:r>
              <a:rPr lang="tr-TR" sz="4000" dirty="0" smtClean="0">
                <a:solidFill>
                  <a:schemeClr val="tx1"/>
                </a:solidFill>
                <a:latin typeface="Times New Roman" pitchFamily="18" charset="0"/>
                <a:cs typeface="Times New Roman" pitchFamily="18" charset="0"/>
              </a:rPr>
              <a:t/>
            </a:r>
            <a:br>
              <a:rPr lang="tr-TR" sz="4000" dirty="0" smtClean="0">
                <a:solidFill>
                  <a:schemeClr val="tx1"/>
                </a:solidFill>
                <a:latin typeface="Times New Roman" pitchFamily="18" charset="0"/>
                <a:cs typeface="Times New Roman" pitchFamily="18" charset="0"/>
              </a:rPr>
            </a:br>
            <a:r>
              <a:rPr lang="tr-TR" sz="4000" dirty="0" smtClean="0">
                <a:solidFill>
                  <a:schemeClr val="tx1"/>
                </a:solidFill>
                <a:latin typeface="Times New Roman" pitchFamily="18" charset="0"/>
                <a:cs typeface="Times New Roman" pitchFamily="18" charset="0"/>
              </a:rPr>
              <a:t>GİRİŞ</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192688"/>
          </a:xfrm>
        </p:spPr>
        <p:txBody>
          <a:bodyPr/>
          <a:lstStyle/>
          <a:p>
            <a:pPr algn="just">
              <a:buNone/>
            </a:pPr>
            <a:r>
              <a:rPr lang="tr-TR" dirty="0" smtClean="0"/>
              <a:t>		</a:t>
            </a:r>
          </a:p>
          <a:p>
            <a:pPr algn="just">
              <a:buNone/>
            </a:pPr>
            <a:r>
              <a:rPr lang="tr-TR" sz="2800" dirty="0" smtClean="0">
                <a:latin typeface="Times New Roman" pitchFamily="18" charset="0"/>
                <a:cs typeface="Times New Roman" pitchFamily="18" charset="0"/>
              </a:rPr>
              <a:t>		Anadolu Selçukluları ve Beylikler döneminde Sanat ve sanatkârlar; sultanlar, beyler ve yüksek zümreye mensup kişilerce himaye edilmeleri biçiminde gelişmiştir. Bu dönemin belirgin özellikleri nedeniyle, deri işlemeciliğinde ve kullanım alanlarında da önemli gelişmeler olmuştur (</a:t>
            </a:r>
            <a:r>
              <a:rPr lang="tr-TR" sz="2800" dirty="0" err="1" smtClean="0">
                <a:latin typeface="Times New Roman" pitchFamily="18" charset="0"/>
                <a:cs typeface="Times New Roman" pitchFamily="18" charset="0"/>
              </a:rPr>
              <a:t>Sakaoğlu</a:t>
            </a:r>
            <a:r>
              <a:rPr lang="tr-TR" sz="2800" dirty="0" smtClean="0">
                <a:latin typeface="Times New Roman" pitchFamily="18" charset="0"/>
                <a:cs typeface="Times New Roman" pitchFamily="18" charset="0"/>
              </a:rPr>
              <a:t> ve </a:t>
            </a:r>
            <a:r>
              <a:rPr lang="tr-TR" sz="2800" dirty="0" err="1" smtClean="0">
                <a:latin typeface="Times New Roman" pitchFamily="18" charset="0"/>
                <a:cs typeface="Times New Roman" pitchFamily="18" charset="0"/>
              </a:rPr>
              <a:t>Akbayar</a:t>
            </a:r>
            <a:r>
              <a:rPr lang="tr-TR" sz="2800" dirty="0" smtClean="0">
                <a:latin typeface="Times New Roman" pitchFamily="18" charset="0"/>
                <a:cs typeface="Times New Roman" pitchFamily="18" charset="0"/>
              </a:rPr>
              <a:t>, 2002, s. 80).</a:t>
            </a:r>
          </a:p>
          <a:p>
            <a:pPr algn="just">
              <a:buNone/>
            </a:pPr>
            <a:r>
              <a:rPr lang="tr-TR" sz="2800" dirty="0" smtClean="0">
                <a:latin typeface="Times New Roman" pitchFamily="18" charset="0"/>
                <a:cs typeface="Times New Roman" pitchFamily="18" charset="0"/>
              </a:rPr>
              <a:t>		Bu uzun süreçte </a:t>
            </a:r>
            <a:r>
              <a:rPr lang="tr-TR" sz="2800" dirty="0" err="1" smtClean="0">
                <a:latin typeface="Times New Roman" pitchFamily="18" charset="0"/>
                <a:cs typeface="Times New Roman" pitchFamily="18" charset="0"/>
              </a:rPr>
              <a:t>sosyo</a:t>
            </a:r>
            <a:r>
              <a:rPr lang="tr-TR" sz="2800" dirty="0" smtClean="0">
                <a:latin typeface="Times New Roman" pitchFamily="18" charset="0"/>
                <a:cs typeface="Times New Roman" pitchFamily="18" charset="0"/>
              </a:rPr>
              <a:t>-kültürel yapıya bağlı olarak, derinin kullanım alanı genişleyip, tasarımları da çoğalmıştır. Selçuklular döneminde başlayan ahilik örgütü ve kuralları Osmanlı döneminde de devam etmiştir (Köksal, 2007, s. 10).</a:t>
            </a:r>
          </a:p>
          <a:p>
            <a:pPr>
              <a:buNone/>
            </a:pPr>
            <a:endParaRPr lang="tr-T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3"/>
          </p:nvPr>
        </p:nvSpPr>
        <p:spPr>
          <a:xfrm>
            <a:off x="4645026" y="5805264"/>
            <a:ext cx="4319462" cy="792088"/>
          </a:xfrm>
        </p:spPr>
        <p:txBody>
          <a:bodyPr>
            <a:normAutofit fontScale="70000" lnSpcReduction="20000"/>
          </a:bodyPr>
          <a:lstStyle/>
          <a:p>
            <a:r>
              <a:rPr lang="tr-TR" dirty="0" smtClean="0"/>
              <a:t> </a:t>
            </a:r>
          </a:p>
          <a:p>
            <a:r>
              <a:rPr lang="tr-TR" sz="2600" dirty="0" smtClean="0">
                <a:latin typeface="Times New Roman" pitchFamily="18" charset="0"/>
                <a:cs typeface="Times New Roman" pitchFamily="18" charset="0"/>
              </a:rPr>
              <a:t>Şekil 9. Deri üzerine “Piri Reis Haritası” (</a:t>
            </a:r>
            <a:r>
              <a:rPr lang="tr-TR" sz="2600" dirty="0" err="1" smtClean="0">
                <a:latin typeface="Times New Roman" pitchFamily="18" charset="0"/>
                <a:cs typeface="Times New Roman" pitchFamily="18" charset="0"/>
              </a:rPr>
              <a:t>Dağtaş</a:t>
            </a:r>
            <a:r>
              <a:rPr lang="tr-TR" sz="2600" dirty="0" smtClean="0">
                <a:latin typeface="Times New Roman" pitchFamily="18" charset="0"/>
                <a:cs typeface="Times New Roman" pitchFamily="18" charset="0"/>
              </a:rPr>
              <a:t>, 2007, s. 55)</a:t>
            </a:r>
          </a:p>
          <a:p>
            <a:endParaRPr lang="tr-TR" dirty="0"/>
          </a:p>
        </p:txBody>
      </p:sp>
      <p:sp>
        <p:nvSpPr>
          <p:cNvPr id="5" name="4 İçerik Yer Tutucusu"/>
          <p:cNvSpPr>
            <a:spLocks noGrp="1"/>
          </p:cNvSpPr>
          <p:nvPr>
            <p:ph sz="quarter" idx="2"/>
          </p:nvPr>
        </p:nvSpPr>
        <p:spPr>
          <a:xfrm>
            <a:off x="457200" y="332656"/>
            <a:ext cx="4762872" cy="5976664"/>
          </a:xfrm>
        </p:spPr>
        <p:txBody>
          <a:bodyPr>
            <a:normAutofit/>
          </a:bodyPr>
          <a:lstStyle/>
          <a:p>
            <a:pPr algn="just">
              <a:buNone/>
            </a:pPr>
            <a:r>
              <a:rPr lang="tr-TR" sz="2500" dirty="0" smtClean="0">
                <a:latin typeface="Times New Roman" pitchFamily="18" charset="0"/>
                <a:cs typeface="Times New Roman" pitchFamily="18" charset="0"/>
              </a:rPr>
              <a:t>	Osmanlı Devleti’nin ordu gereksinimlerinin karşılanmasında, dericilik önemli bir yer tutmuştur. Deri stratejik bir savaş malzemesi olarak kabul edilmiş olduğundan devletin izni olmadan ihraç edilmesi yasaklanmıştır. Bu nedenle debbağlar tarafından işlenen deriler, öncelikle tersane, cephane, tophane ve mehterhane gibi askeri kurumların ihtiyacının karşılanmasında kullanılmıştır (</a:t>
            </a:r>
            <a:r>
              <a:rPr lang="tr-TR" sz="2500" dirty="0" err="1" smtClean="0">
                <a:latin typeface="Times New Roman" pitchFamily="18" charset="0"/>
                <a:cs typeface="Times New Roman" pitchFamily="18" charset="0"/>
              </a:rPr>
              <a:t>Hülagü</a:t>
            </a:r>
            <a:r>
              <a:rPr lang="tr-TR" sz="2500" dirty="0" smtClean="0">
                <a:latin typeface="Times New Roman" pitchFamily="18" charset="0"/>
                <a:cs typeface="Times New Roman" pitchFamily="18" charset="0"/>
              </a:rPr>
              <a:t>, 2002, s. 1). </a:t>
            </a:r>
          </a:p>
          <a:p>
            <a:pPr>
              <a:buNone/>
            </a:pPr>
            <a:endParaRPr lang="tr-TR" sz="2500" dirty="0">
              <a:latin typeface="Times New Roman" pitchFamily="18" charset="0"/>
              <a:cs typeface="Times New Roman" pitchFamily="18" charset="0"/>
            </a:endParaRPr>
          </a:p>
        </p:txBody>
      </p:sp>
      <p:pic>
        <p:nvPicPr>
          <p:cNvPr id="7" name="6 İçerik Yer Tutucusu"/>
          <p:cNvPicPr>
            <a:picLocks noGrp="1"/>
          </p:cNvPicPr>
          <p:nvPr>
            <p:ph sz="quarter" idx="4"/>
          </p:nvPr>
        </p:nvPicPr>
        <p:blipFill>
          <a:blip r:embed="rId2" cstate="print"/>
          <a:srcRect/>
          <a:stretch>
            <a:fillRect/>
          </a:stretch>
        </p:blipFill>
        <p:spPr bwMode="auto">
          <a:xfrm>
            <a:off x="5222489" y="332657"/>
            <a:ext cx="3597983" cy="50537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192688"/>
          </a:xfrm>
        </p:spPr>
        <p:txBody>
          <a:bodyPr>
            <a:normAutofit/>
          </a:bodyPr>
          <a:lstStyle/>
          <a:p>
            <a:pPr algn="just">
              <a:buNone/>
            </a:pPr>
            <a:r>
              <a:rPr lang="tr-TR" dirty="0" smtClean="0"/>
              <a:t>		</a:t>
            </a:r>
            <a:r>
              <a:rPr lang="tr-TR" sz="2800" dirty="0" smtClean="0">
                <a:latin typeface="Times New Roman" pitchFamily="18" charset="0"/>
                <a:cs typeface="Times New Roman" pitchFamily="18" charset="0"/>
              </a:rPr>
              <a:t>Osmanlının yükseliş döneminde, dericilik hızla gelişmiş, önemli bir meslek olan dericilik özellikle İstanbul, Manisa, Bursa, Edirne, Tuzla, Göynük, Kayseri, Çeşme, Burdur, Ankara, Manisa, Tokat, Konya, Diyarbakır ve Urfa gibi şehirlerin ticari hayatında etkili olmuştur (</a:t>
            </a:r>
            <a:r>
              <a:rPr lang="tr-TR" sz="2800" dirty="0" err="1" smtClean="0">
                <a:latin typeface="Times New Roman" pitchFamily="18" charset="0"/>
                <a:cs typeface="Times New Roman" pitchFamily="18" charset="0"/>
              </a:rPr>
              <a:t>Dağtaş</a:t>
            </a:r>
            <a:r>
              <a:rPr lang="tr-TR" sz="2800" dirty="0" smtClean="0">
                <a:latin typeface="Times New Roman" pitchFamily="18" charset="0"/>
                <a:cs typeface="Times New Roman" pitchFamily="18" charset="0"/>
              </a:rPr>
              <a:t>, 2007, s. 30).</a:t>
            </a:r>
          </a:p>
          <a:p>
            <a:pPr algn="just">
              <a:buNone/>
            </a:pPr>
            <a:r>
              <a:rPr lang="tr-TR" sz="2800" dirty="0" smtClean="0">
                <a:latin typeface="Times New Roman" pitchFamily="18" charset="0"/>
                <a:cs typeface="Times New Roman" pitchFamily="18" charset="0"/>
              </a:rPr>
              <a:t>		Fatih Sultan Mehmet dönemine kadar gelen hükümdarlar ve sadrazamlar Ahilik kurumuna büyük önem vermiş ve onlardan yararlanmışlardır. Fatih devri döneminde Ahilere gösterilen alaka azalmış XVII. yüzyılın başlarından itibaren Ahi teşkilatının görevleri Lonca kurumlarına geçmeye başlar. Ancak Lonca sistemine geçişin en son dericilik dünyasında olduğu söylenebilir (Yelmen, 2005, s. 215).</a:t>
            </a:r>
          </a:p>
          <a:p>
            <a:pPr>
              <a:buNone/>
            </a:pPr>
            <a:endParaRPr lang="tr-T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p:txBody>
          <a:bodyPr>
            <a:normAutofit fontScale="55000" lnSpcReduction="20000"/>
          </a:bodyPr>
          <a:lstStyle/>
          <a:p>
            <a:endParaRPr lang="tr-TR" dirty="0" smtClean="0"/>
          </a:p>
          <a:p>
            <a:r>
              <a:rPr lang="tr-TR" sz="2900" dirty="0" smtClean="0">
                <a:latin typeface="Times New Roman" pitchFamily="18" charset="0"/>
                <a:cs typeface="Times New Roman" pitchFamily="18" charset="0"/>
              </a:rPr>
              <a:t>Şekil 10. Deri kalkan (Yelmen, 2005, s. 275</a:t>
            </a:r>
            <a:r>
              <a:rPr lang="tr-TR" dirty="0" smtClean="0"/>
              <a:t>)</a:t>
            </a:r>
          </a:p>
          <a:p>
            <a:endParaRPr lang="tr-TR" dirty="0"/>
          </a:p>
        </p:txBody>
      </p:sp>
      <p:sp>
        <p:nvSpPr>
          <p:cNvPr id="4" name="3 Metin Yer Tutucusu"/>
          <p:cNvSpPr>
            <a:spLocks noGrp="1"/>
          </p:cNvSpPr>
          <p:nvPr>
            <p:ph type="body" sz="half" idx="3"/>
          </p:nvPr>
        </p:nvSpPr>
        <p:spPr>
          <a:xfrm flipH="1">
            <a:off x="10692679" y="5410200"/>
            <a:ext cx="1224136" cy="762000"/>
          </a:xfrm>
        </p:spPr>
        <p:txBody>
          <a:bodyPr/>
          <a:lstStyle/>
          <a:p>
            <a:endParaRPr lang="tr-TR" dirty="0"/>
          </a:p>
        </p:txBody>
      </p:sp>
      <p:sp>
        <p:nvSpPr>
          <p:cNvPr id="6" name="5 İçerik Yer Tutucusu"/>
          <p:cNvSpPr>
            <a:spLocks noGrp="1"/>
          </p:cNvSpPr>
          <p:nvPr>
            <p:ph sz="quarter" idx="4"/>
          </p:nvPr>
        </p:nvSpPr>
        <p:spPr>
          <a:xfrm>
            <a:off x="4427984" y="188640"/>
            <a:ext cx="4464495" cy="6408712"/>
          </a:xfrm>
        </p:spPr>
        <p:txBody>
          <a:bodyPr>
            <a:normAutofit/>
          </a:bodyPr>
          <a:lstStyle/>
          <a:p>
            <a:pPr algn="just">
              <a:buNone/>
            </a:pPr>
            <a:r>
              <a:rPr lang="tr-TR" dirty="0" smtClean="0">
                <a:latin typeface="Times New Roman" pitchFamily="18" charset="0"/>
                <a:cs typeface="Times New Roman" pitchFamily="18" charset="0"/>
              </a:rPr>
              <a:t>	XVI. yüzyıl seyyahlarından J. </a:t>
            </a:r>
            <a:r>
              <a:rPr lang="tr-TR" dirty="0" err="1" smtClean="0">
                <a:latin typeface="Times New Roman" pitchFamily="18" charset="0"/>
                <a:cs typeface="Times New Roman" pitchFamily="18" charset="0"/>
              </a:rPr>
              <a:t>Chesneau</a:t>
            </a:r>
            <a:r>
              <a:rPr lang="tr-TR" dirty="0" smtClean="0">
                <a:latin typeface="Times New Roman" pitchFamily="18" charset="0"/>
                <a:cs typeface="Times New Roman" pitchFamily="18" charset="0"/>
              </a:rPr>
              <a:t> ile yine XVII. Yüzyıl seyyahı </a:t>
            </a:r>
            <a:r>
              <a:rPr lang="tr-TR" dirty="0" err="1" smtClean="0">
                <a:latin typeface="Times New Roman" pitchFamily="18" charset="0"/>
                <a:cs typeface="Times New Roman" pitchFamily="18" charset="0"/>
              </a:rPr>
              <a:t>Tavernier</a:t>
            </a:r>
            <a:r>
              <a:rPr lang="tr-TR" dirty="0" smtClean="0">
                <a:latin typeface="Times New Roman" pitchFamily="18" charset="0"/>
                <a:cs typeface="Times New Roman" pitchFamily="18" charset="0"/>
              </a:rPr>
              <a:t> ve meşhur Türk seyyahı Evliya Çelebi’nin Seyahatnamelerinde, Osmanlı devri debagatı ve deri işçiliği hakkında uzun uzun izahlar bulunmaktadır (Çığ, 2011, s. 243). Seyahatnamesinde İstanbul’dan bahsederken, İstanbul’un 12 semtinde 700 tabakhane olduğunu, buralarda 3000 kişinin çalıştığını ve bunların dükkânlarında her renk sahtiyan derinin bulunduğundan bahseder (Bora, 2012, s. 15).</a:t>
            </a:r>
          </a:p>
          <a:p>
            <a:pPr>
              <a:buNone/>
            </a:pPr>
            <a:endParaRPr lang="tr-TR" dirty="0"/>
          </a:p>
        </p:txBody>
      </p:sp>
      <p:pic>
        <p:nvPicPr>
          <p:cNvPr id="7" name="6 İçerik Yer Tutucusu" descr="C:\Users\hp\Desktop\kullanılan foto\8.jpg"/>
          <p:cNvPicPr>
            <a:picLocks noGrp="1"/>
          </p:cNvPicPr>
          <p:nvPr>
            <p:ph sz="quarter" idx="2"/>
          </p:nvPr>
        </p:nvPicPr>
        <p:blipFill>
          <a:blip r:embed="rId2" cstate="print"/>
          <a:srcRect/>
          <a:stretch>
            <a:fillRect/>
          </a:stretch>
        </p:blipFill>
        <p:spPr bwMode="auto">
          <a:xfrm>
            <a:off x="467544" y="980728"/>
            <a:ext cx="3823855"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3"/>
          </p:nvPr>
        </p:nvSpPr>
        <p:spPr>
          <a:xfrm>
            <a:off x="5076057" y="5410200"/>
            <a:ext cx="3528392" cy="762000"/>
          </a:xfrm>
        </p:spPr>
        <p:txBody>
          <a:bodyPr>
            <a:normAutofit fontScale="55000" lnSpcReduction="20000"/>
          </a:bodyPr>
          <a:lstStyle/>
          <a:p>
            <a:r>
              <a:rPr lang="tr-TR" dirty="0" smtClean="0"/>
              <a:t> </a:t>
            </a:r>
          </a:p>
          <a:p>
            <a:r>
              <a:rPr lang="tr-TR" sz="2900" dirty="0" smtClean="0">
                <a:latin typeface="Times New Roman" pitchFamily="18" charset="0"/>
                <a:cs typeface="Times New Roman" pitchFamily="18" charset="0"/>
              </a:rPr>
              <a:t>Şekil 11. </a:t>
            </a:r>
            <a:r>
              <a:rPr lang="tr-TR" sz="2900" dirty="0" err="1" smtClean="0">
                <a:latin typeface="Times New Roman" pitchFamily="18" charset="0"/>
                <a:cs typeface="Times New Roman" pitchFamily="18" charset="0"/>
              </a:rPr>
              <a:t>Surname</a:t>
            </a:r>
            <a:r>
              <a:rPr lang="tr-TR" sz="2900" dirty="0" smtClean="0">
                <a:latin typeface="Times New Roman" pitchFamily="18" charset="0"/>
                <a:cs typeface="Times New Roman" pitchFamily="18" charset="0"/>
              </a:rPr>
              <a:t>-i </a:t>
            </a:r>
            <a:r>
              <a:rPr lang="tr-TR" sz="2900" dirty="0" err="1" smtClean="0">
                <a:latin typeface="Times New Roman" pitchFamily="18" charset="0"/>
                <a:cs typeface="Times New Roman" pitchFamily="18" charset="0"/>
              </a:rPr>
              <a:t>Humayun’da</a:t>
            </a:r>
            <a:r>
              <a:rPr lang="tr-TR" sz="2900" dirty="0" smtClean="0">
                <a:latin typeface="Times New Roman" pitchFamily="18" charset="0"/>
                <a:cs typeface="Times New Roman" pitchFamily="18" charset="0"/>
              </a:rPr>
              <a:t> derici esnafının geçidi (Yelmen, 2005, s. 241)</a:t>
            </a:r>
          </a:p>
          <a:p>
            <a:endParaRPr lang="tr-TR" dirty="0"/>
          </a:p>
        </p:txBody>
      </p:sp>
      <p:sp>
        <p:nvSpPr>
          <p:cNvPr id="5" name="4 İçerik Yer Tutucusu"/>
          <p:cNvSpPr>
            <a:spLocks noGrp="1"/>
          </p:cNvSpPr>
          <p:nvPr>
            <p:ph sz="quarter" idx="2"/>
          </p:nvPr>
        </p:nvSpPr>
        <p:spPr>
          <a:xfrm>
            <a:off x="0" y="260648"/>
            <a:ext cx="4932040" cy="6597352"/>
          </a:xfrm>
        </p:spPr>
        <p:txBody>
          <a:bodyPr>
            <a:normAutofit lnSpcReduction="10000"/>
          </a:bodyPr>
          <a:lstStyle/>
          <a:p>
            <a:pPr algn="just">
              <a:buNone/>
            </a:pPr>
            <a:r>
              <a:rPr lang="tr-TR" dirty="0" smtClean="0"/>
              <a:t>	</a:t>
            </a:r>
            <a:r>
              <a:rPr lang="tr-TR" dirty="0" smtClean="0">
                <a:latin typeface="Times New Roman" pitchFamily="18" charset="0"/>
                <a:cs typeface="Times New Roman" pitchFamily="18" charset="0"/>
              </a:rPr>
              <a:t>	Osmanlıların deri işlemede ve boyamada çağdaşlarına göre ileri bir tekniğe sahip oldukları tarihsel bir gerçektir. Türk dericileri deri sepilemesinde geliştirdikleri özel formül ve yöntemleriyle, kırmızı sahtiyan olarak tanınan deriyi ilk bulanlardır (Özdemir, 2004, s. 48).</a:t>
            </a:r>
          </a:p>
          <a:p>
            <a:pPr algn="just">
              <a:buNone/>
            </a:pPr>
            <a:r>
              <a:rPr lang="tr-TR" dirty="0" smtClean="0">
                <a:latin typeface="Times New Roman" pitchFamily="18" charset="0"/>
                <a:cs typeface="Times New Roman" pitchFamily="18" charset="0"/>
              </a:rPr>
              <a:t>		İnce işçilik ve güzel süslemeleri ile dikkati çeken bu örnekler, kitap kapları, hurçlar, değişik sandıklar, kâseler, sofra altı, giyim eşyası, kalkanlar, eyer ve at koşum takımları, kesici alet kılıfları, kapı perdeleri, karagöz figürleri, kemerler, çantalar vb. gibi eserlerdir (Can ve Gün, 2012, s. 138).</a:t>
            </a:r>
          </a:p>
          <a:p>
            <a:pPr algn="just">
              <a:buNone/>
            </a:pPr>
            <a:endParaRPr lang="tr-TR" dirty="0">
              <a:latin typeface="Times New Roman" pitchFamily="18" charset="0"/>
              <a:cs typeface="Times New Roman" pitchFamily="18" charset="0"/>
            </a:endParaRPr>
          </a:p>
        </p:txBody>
      </p:sp>
      <p:pic>
        <p:nvPicPr>
          <p:cNvPr id="11" name="10 İçerik Yer Tutucusu"/>
          <p:cNvPicPr>
            <a:picLocks noGrp="1"/>
          </p:cNvPicPr>
          <p:nvPr>
            <p:ph sz="quarter" idx="4"/>
          </p:nvPr>
        </p:nvPicPr>
        <p:blipFill>
          <a:blip r:embed="rId2" cstate="print"/>
          <a:srcRect/>
          <a:stretch>
            <a:fillRect/>
          </a:stretch>
        </p:blipFill>
        <p:spPr bwMode="auto">
          <a:xfrm>
            <a:off x="5076056" y="260648"/>
            <a:ext cx="3528391" cy="49205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457200" y="5410200"/>
            <a:ext cx="3466728" cy="762000"/>
          </a:xfrm>
        </p:spPr>
        <p:txBody>
          <a:bodyPr>
            <a:normAutofit fontScale="62500" lnSpcReduction="20000"/>
          </a:bodyPr>
          <a:lstStyle/>
          <a:p>
            <a:endParaRPr lang="tr-TR" dirty="0" smtClean="0"/>
          </a:p>
          <a:p>
            <a:r>
              <a:rPr lang="tr-TR" dirty="0" smtClean="0">
                <a:latin typeface="Times New Roman" pitchFamily="18" charset="0"/>
                <a:cs typeface="Times New Roman" pitchFamily="18" charset="0"/>
              </a:rPr>
              <a:t>Şekil 12. Sürre kesesi ve ayrıntısı (</a:t>
            </a:r>
            <a:r>
              <a:rPr lang="tr-TR" dirty="0" err="1" smtClean="0">
                <a:latin typeface="Times New Roman" pitchFamily="18" charset="0"/>
                <a:cs typeface="Times New Roman" pitchFamily="18" charset="0"/>
              </a:rPr>
              <a:t>Büyükyazıcı</a:t>
            </a:r>
            <a:r>
              <a:rPr lang="tr-TR" dirty="0" smtClean="0">
                <a:latin typeface="Times New Roman" pitchFamily="18" charset="0"/>
                <a:cs typeface="Times New Roman" pitchFamily="18" charset="0"/>
              </a:rPr>
              <a:t>, 2007, s. 39)</a:t>
            </a:r>
          </a:p>
          <a:p>
            <a:endParaRPr lang="tr-TR" dirty="0"/>
          </a:p>
        </p:txBody>
      </p:sp>
      <p:sp>
        <p:nvSpPr>
          <p:cNvPr id="4" name="3 Metin Yer Tutucusu"/>
          <p:cNvSpPr>
            <a:spLocks noGrp="1"/>
          </p:cNvSpPr>
          <p:nvPr>
            <p:ph type="body" sz="half" idx="3"/>
          </p:nvPr>
        </p:nvSpPr>
        <p:spPr>
          <a:xfrm flipH="1">
            <a:off x="10260631" y="5410200"/>
            <a:ext cx="792088" cy="762000"/>
          </a:xfrm>
        </p:spPr>
        <p:txBody>
          <a:bodyPr/>
          <a:lstStyle/>
          <a:p>
            <a:endParaRPr lang="tr-TR" dirty="0"/>
          </a:p>
        </p:txBody>
      </p:sp>
      <p:sp>
        <p:nvSpPr>
          <p:cNvPr id="6" name="5 İçerik Yer Tutucusu"/>
          <p:cNvSpPr>
            <a:spLocks noGrp="1"/>
          </p:cNvSpPr>
          <p:nvPr>
            <p:ph sz="quarter" idx="4"/>
          </p:nvPr>
        </p:nvSpPr>
        <p:spPr>
          <a:xfrm>
            <a:off x="3851920" y="0"/>
            <a:ext cx="5112568" cy="6858000"/>
          </a:xfrm>
        </p:spPr>
        <p:txBody>
          <a:bodyPr>
            <a:normAutofit lnSpcReduction="10000"/>
          </a:bodyPr>
          <a:lstStyle/>
          <a:p>
            <a:pPr algn="just">
              <a:buNone/>
            </a:pPr>
            <a:r>
              <a:rPr lang="tr-TR" dirty="0" smtClean="0">
                <a:latin typeface="Times New Roman" pitchFamily="18" charset="0"/>
                <a:cs typeface="Times New Roman" pitchFamily="18" charset="0"/>
              </a:rPr>
              <a:t>	</a:t>
            </a:r>
            <a:r>
              <a:rPr lang="tr-TR" sz="2600" dirty="0" smtClean="0">
                <a:latin typeface="Times New Roman" pitchFamily="18" charset="0"/>
                <a:cs typeface="Times New Roman" pitchFamily="18" charset="0"/>
              </a:rPr>
              <a:t>	XVIII. yüzyıldan itibaren batının sanayileşme alanında gösterdiği devamlı gelişme ve doğudaki gerileme, bütün sanayi şubelerimizde olduğu gibi dericilikte de hızlı bir çöküntü yaratmış ve XIX. yüzyılın başlangıcında tabakhaneler birer birer kapılarını kapamaya başlamıştır (</a:t>
            </a:r>
            <a:r>
              <a:rPr lang="tr-TR" sz="2600" dirty="0" err="1" smtClean="0">
                <a:latin typeface="Times New Roman" pitchFamily="18" charset="0"/>
                <a:cs typeface="Times New Roman" pitchFamily="18" charset="0"/>
              </a:rPr>
              <a:t>Dağtaş</a:t>
            </a:r>
            <a:r>
              <a:rPr lang="tr-TR" sz="2600" dirty="0" smtClean="0">
                <a:latin typeface="Times New Roman" pitchFamily="18" charset="0"/>
                <a:cs typeface="Times New Roman" pitchFamily="18" charset="0"/>
              </a:rPr>
              <a:t>, 2007, s. 33).</a:t>
            </a:r>
          </a:p>
          <a:p>
            <a:pPr algn="just">
              <a:buNone/>
            </a:pPr>
            <a:r>
              <a:rPr lang="tr-TR" sz="2800" dirty="0" smtClean="0">
                <a:latin typeface="Times New Roman" pitchFamily="18" charset="0"/>
                <a:cs typeface="Times New Roman" pitchFamily="18" charset="0"/>
              </a:rPr>
              <a:t>		Tanzimat’tan sonra debbağlık sisteminde yapılan değişiklikler, Avrupa’da gelişen sanayi ve derinin ihracı gibi nedenlerden dolayı Osmanlı dericiliğinde aynı parlaklığı görmek mümkün olmamıştır (</a:t>
            </a:r>
            <a:r>
              <a:rPr lang="tr-TR" sz="2800" dirty="0" err="1" smtClean="0">
                <a:latin typeface="Times New Roman" pitchFamily="18" charset="0"/>
                <a:cs typeface="Times New Roman" pitchFamily="18" charset="0"/>
              </a:rPr>
              <a:t>Hülagü</a:t>
            </a:r>
            <a:r>
              <a:rPr lang="tr-TR" sz="2800" dirty="0" smtClean="0">
                <a:latin typeface="Times New Roman" pitchFamily="18" charset="0"/>
                <a:cs typeface="Times New Roman" pitchFamily="18" charset="0"/>
              </a:rPr>
              <a:t>, 2002, s. 1).</a:t>
            </a:r>
          </a:p>
          <a:p>
            <a:pPr algn="just">
              <a:buNone/>
            </a:pPr>
            <a:endParaRPr lang="tr-TR" sz="2600" dirty="0">
              <a:latin typeface="Times New Roman" pitchFamily="18" charset="0"/>
              <a:cs typeface="Times New Roman" pitchFamily="18" charset="0"/>
            </a:endParaRPr>
          </a:p>
        </p:txBody>
      </p:sp>
      <p:pic>
        <p:nvPicPr>
          <p:cNvPr id="7" name="6 İçerik Yer Tutucusu"/>
          <p:cNvPicPr>
            <a:picLocks noGrp="1"/>
          </p:cNvPicPr>
          <p:nvPr>
            <p:ph sz="quarter" idx="2"/>
          </p:nvPr>
        </p:nvPicPr>
        <p:blipFill>
          <a:blip r:embed="rId2" cstate="print"/>
          <a:srcRect/>
          <a:stretch>
            <a:fillRect/>
          </a:stretch>
        </p:blipFill>
        <p:spPr bwMode="auto">
          <a:xfrm>
            <a:off x="467544" y="404664"/>
            <a:ext cx="3439991" cy="46618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260648"/>
            <a:ext cx="8640960" cy="6597352"/>
          </a:xfrm>
        </p:spPr>
        <p:txBody>
          <a:bodyPr>
            <a:normAutofit/>
          </a:bodyPr>
          <a:lstStyle/>
          <a:p>
            <a:pPr algn="just">
              <a:buNone/>
            </a:pPr>
            <a:r>
              <a:rPr lang="tr-TR" dirty="0" smtClean="0"/>
              <a:t>	</a:t>
            </a:r>
            <a:r>
              <a:rPr lang="tr-TR" sz="2400" dirty="0" smtClean="0">
                <a:latin typeface="Times New Roman" pitchFamily="18" charset="0"/>
                <a:cs typeface="Times New Roman" pitchFamily="18" charset="0"/>
              </a:rPr>
              <a:t>	Cumhuriyetin ilk yıllarında babadan oğula geçen ve lonca karakterini muhafaza eden bir iş kolu olarak kalmış, ancak kalkınma programlarında belirlenen çeşitli özendirici ve destekleyici tedbirler sayesinde kabuk değiştirmeye başlamıştır.</a:t>
            </a:r>
          </a:p>
          <a:p>
            <a:pPr algn="just">
              <a:buNone/>
            </a:pPr>
            <a:r>
              <a:rPr lang="tr-TR" sz="2400" dirty="0" smtClean="0">
                <a:latin typeface="Times New Roman" pitchFamily="18" charset="0"/>
                <a:cs typeface="Times New Roman" pitchFamily="18" charset="0"/>
              </a:rPr>
              <a:t>		Türk dericiliği, modern deri fabrikaları ile </a:t>
            </a:r>
            <a:r>
              <a:rPr lang="tr-TR" sz="2400" dirty="0" err="1" smtClean="0">
                <a:latin typeface="Times New Roman" pitchFamily="18" charset="0"/>
                <a:cs typeface="Times New Roman" pitchFamily="18" charset="0"/>
              </a:rPr>
              <a:t>debbağhane</a:t>
            </a:r>
            <a:r>
              <a:rPr lang="tr-TR" sz="2400" dirty="0" smtClean="0">
                <a:latin typeface="Times New Roman" pitchFamily="18" charset="0"/>
                <a:cs typeface="Times New Roman" pitchFamily="18" charset="0"/>
              </a:rPr>
              <a:t> devrini kapatmıştır. Köklü bir tarihsel geçmişe sahip olan deri ve deri sanayinin, 1970’lerden itibaren ülkemizde tekrar önemini giderek artırmıştır (Bora, 2012, s. 21). Deri sanayinin ihtiyacı olan teknik bilgiyi sağlamak için 1973 yılında İstanbul‘da Pendik Dericilik Araştırma ve Eğitim Enstitüsü kurulmuştur (</a:t>
            </a:r>
            <a:r>
              <a:rPr lang="tr-TR" sz="2400" dirty="0" err="1" smtClean="0">
                <a:latin typeface="Times New Roman" pitchFamily="18" charset="0"/>
                <a:cs typeface="Times New Roman" pitchFamily="18" charset="0"/>
              </a:rPr>
              <a:t>Gökçesu</a:t>
            </a:r>
            <a:r>
              <a:rPr lang="tr-TR" sz="2400" dirty="0" smtClean="0">
                <a:latin typeface="Times New Roman" pitchFamily="18" charset="0"/>
                <a:cs typeface="Times New Roman" pitchFamily="18" charset="0"/>
              </a:rPr>
              <a:t>, 2002, s. 13). </a:t>
            </a:r>
          </a:p>
          <a:p>
            <a:pPr algn="just">
              <a:buNone/>
            </a:pPr>
            <a:r>
              <a:rPr lang="tr-TR" sz="2400" dirty="0" smtClean="0">
                <a:latin typeface="Times New Roman" pitchFamily="18" charset="0"/>
                <a:cs typeface="Times New Roman" pitchFamily="18" charset="0"/>
              </a:rPr>
              <a:t>		Türk deri sektörünün 1980’li yıllarda geçirdiği yapısal değişiklik, deri üretimini olumsuz yönde etkilemiştir. Deri tabakçılığı ve üretimi arasında kullanılan bazı kimyasal maddelerin yarattığı olası çevre kirliliği riski, bu tür sanayilerin çok daha güvenli üretim birimlerinde yapılması gerektiğini ortaya çıkarmıştır (Bora, 2012, s. 21). </a:t>
            </a:r>
          </a:p>
          <a:p>
            <a:pPr algn="just">
              <a:buNone/>
            </a:pPr>
            <a:endParaRPr lang="tr-T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332656"/>
            <a:ext cx="8568952" cy="6264696"/>
          </a:xfrm>
        </p:spPr>
        <p:txBody>
          <a:bodyPr>
            <a:normAutofit/>
          </a:bodyPr>
          <a:lstStyle/>
          <a:p>
            <a:pPr algn="just">
              <a:buNone/>
            </a:pPr>
            <a:r>
              <a:rPr lang="tr-TR" dirty="0" smtClean="0"/>
              <a:t>	</a:t>
            </a:r>
            <a:r>
              <a:rPr lang="tr-TR" sz="2800" dirty="0" smtClean="0">
                <a:latin typeface="Times New Roman" pitchFamily="18" charset="0"/>
                <a:cs typeface="Times New Roman" pitchFamily="18" charset="0"/>
              </a:rPr>
              <a:t>	 Bu amaçla 1986 yılanda başlatılan Tuzla Organize Deri Sanayi Bölgesi projesi, 1992 yılında hazır duruma gelmiş ve deri üretim birimleri yavaş yavaş bu sanayi bölgesine taşınmaya başlamıştır. 1992 yılında Tuzla Organize Deri Sanayi Bölgesini faaliyete geçirmiştir (Özdemir, 2007, s. 79).</a:t>
            </a:r>
          </a:p>
          <a:p>
            <a:pPr algn="just">
              <a:buNone/>
            </a:pPr>
            <a:r>
              <a:rPr lang="tr-TR" sz="2800" dirty="0" smtClean="0">
                <a:latin typeface="Times New Roman" pitchFamily="18" charset="0"/>
                <a:cs typeface="Times New Roman" pitchFamily="18" charset="0"/>
              </a:rPr>
              <a:t>		Dericilik büyük mücadelelerden sonra çağdaş yörüngesine oturarak bugünkü seviyesine ulaşmıştır. Deri sektörü, bugün çeşitli kullanım eşyaları, ham ve yardımcı maddelerden yararlanarak, gelişen teknolojinin ışığı altında günün modası ve gereklerine uygun biçimde imal etme mücadelesi vermektedir (Güler, 2008, s. 201).</a:t>
            </a:r>
          </a:p>
          <a:p>
            <a:pPr algn="just"/>
            <a:r>
              <a:rPr lang="tr-TR" sz="2800" dirty="0" smtClean="0">
                <a:latin typeface="Times New Roman" pitchFamily="18" charset="0"/>
                <a:cs typeface="Times New Roman" pitchFamily="18" charset="0"/>
              </a:rPr>
              <a:t> </a:t>
            </a:r>
          </a:p>
          <a:p>
            <a:endParaRPr lang="tr-T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052736"/>
            <a:ext cx="8229600" cy="4954555"/>
          </a:xfrm>
        </p:spPr>
        <p:txBody>
          <a:bodyPr>
            <a:normAutofit fontScale="92500" lnSpcReduction="20000"/>
          </a:bodyPr>
          <a:lstStyle/>
          <a:p>
            <a:pPr algn="just">
              <a:buNone/>
            </a:pPr>
            <a:r>
              <a:rPr lang="tr-TR" dirty="0" smtClean="0"/>
              <a:t>	</a:t>
            </a:r>
            <a:r>
              <a:rPr lang="tr-TR" sz="3200" dirty="0" smtClean="0">
                <a:latin typeface="Times New Roman" pitchFamily="18" charset="0"/>
                <a:cs typeface="Times New Roman" pitchFamily="18" charset="0"/>
              </a:rPr>
              <a:t>	Deri; suda bir müddet bırakılıp sonra kurutulduğunda sert ve kırılgan olmayan ve hatta aksine olarak yumuşak, bükülebilir özellik gösteren, soğuk suyun etkisiyle bozuşmayan ve suda kaynatıldığında tutkallaşma peyda etmeyen hayvan derisine denir (Öncü, 1968, s. 18). Deri, çevre koşullarına göre ter ve yağ bezleri yardımıyla vücut sıcaklığını dengeler. Bu çok yönlü görevleri nedeniyle derinin karmaşık bir histolojik, kimyasal ve diğer özellikleri vardır (</a:t>
            </a:r>
            <a:r>
              <a:rPr lang="tr-TR" sz="3200" dirty="0" err="1" smtClean="0">
                <a:latin typeface="Times New Roman" pitchFamily="18" charset="0"/>
                <a:cs typeface="Times New Roman" pitchFamily="18" charset="0"/>
              </a:rPr>
              <a:t>Harmancıoğlu</a:t>
            </a:r>
            <a:r>
              <a:rPr lang="tr-TR" sz="3200" dirty="0" smtClean="0">
                <a:latin typeface="Times New Roman" pitchFamily="18" charset="0"/>
                <a:cs typeface="Times New Roman" pitchFamily="18" charset="0"/>
              </a:rPr>
              <a:t> ve Dikmelik, 1993, s. 1).</a:t>
            </a:r>
          </a:p>
          <a:p>
            <a:pPr algn="just">
              <a:buNone/>
            </a:pPr>
            <a:r>
              <a:rPr lang="tr-TR" sz="3200" dirty="0" smtClean="0">
                <a:latin typeface="Times New Roman" pitchFamily="18" charset="0"/>
                <a:cs typeface="Times New Roman" pitchFamily="18" charset="0"/>
              </a:rPr>
              <a:t> </a:t>
            </a:r>
          </a:p>
          <a:p>
            <a:pPr>
              <a:buNone/>
            </a:pPr>
            <a:endParaRPr lang="tr-TR" dirty="0"/>
          </a:p>
        </p:txBody>
      </p:sp>
      <p:sp>
        <p:nvSpPr>
          <p:cNvPr id="3" name="2 Başlık"/>
          <p:cNvSpPr>
            <a:spLocks noGrp="1"/>
          </p:cNvSpPr>
          <p:nvPr>
            <p:ph type="title"/>
          </p:nvPr>
        </p:nvSpPr>
        <p:spPr>
          <a:xfrm>
            <a:off x="457200" y="274638"/>
            <a:ext cx="8229600" cy="778098"/>
          </a:xfrm>
        </p:spPr>
        <p:txBody>
          <a:bodyPr>
            <a:normAutofit fontScale="90000"/>
          </a:bodyPr>
          <a:lstStyle/>
          <a:p>
            <a:r>
              <a:rPr lang="tr-TR" sz="3600" dirty="0" smtClean="0">
                <a:solidFill>
                  <a:schemeClr val="tx1"/>
                </a:solidFill>
                <a:latin typeface="Times New Roman" pitchFamily="18" charset="0"/>
                <a:cs typeface="Times New Roman" pitchFamily="18" charset="0"/>
              </a:rPr>
              <a:t/>
            </a:r>
            <a:br>
              <a:rPr lang="tr-TR" sz="3600" dirty="0" smtClean="0">
                <a:solidFill>
                  <a:schemeClr val="tx1"/>
                </a:solidFill>
                <a:latin typeface="Times New Roman" pitchFamily="18" charset="0"/>
                <a:cs typeface="Times New Roman" pitchFamily="18" charset="0"/>
              </a:rPr>
            </a:br>
            <a:r>
              <a:rPr lang="tr-TR" sz="3600" dirty="0">
                <a:solidFill>
                  <a:schemeClr val="tx1"/>
                </a:solidFill>
                <a:latin typeface="Times New Roman" pitchFamily="18" charset="0"/>
                <a:cs typeface="Times New Roman" pitchFamily="18" charset="0"/>
              </a:rPr>
              <a:t> </a:t>
            </a:r>
            <a:r>
              <a:rPr lang="tr-TR" sz="3600" dirty="0" smtClean="0">
                <a:solidFill>
                  <a:schemeClr val="tx1"/>
                </a:solidFill>
                <a:latin typeface="Times New Roman" pitchFamily="18" charset="0"/>
                <a:cs typeface="Times New Roman" pitchFamily="18" charset="0"/>
              </a:rPr>
              <a:t>       Derinin Elde Edilmesi</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052736"/>
            <a:ext cx="8229600" cy="5544616"/>
          </a:xfrm>
        </p:spPr>
        <p:txBody>
          <a:bodyPr>
            <a:normAutofit fontScale="92500" lnSpcReduction="20000"/>
          </a:bodyPr>
          <a:lstStyle/>
          <a:p>
            <a:pPr algn="just"/>
            <a:r>
              <a:rPr lang="tr-TR" b="1" dirty="0" smtClean="0">
                <a:latin typeface="Times New Roman" pitchFamily="18" charset="0"/>
                <a:cs typeface="Times New Roman" pitchFamily="18" charset="0"/>
              </a:rPr>
              <a:t>Kösele:</a:t>
            </a:r>
            <a:r>
              <a:rPr lang="tr-TR" dirty="0" smtClean="0">
                <a:latin typeface="Times New Roman" pitchFamily="18" charset="0"/>
                <a:cs typeface="Times New Roman" pitchFamily="18" charset="0"/>
              </a:rPr>
              <a:t> Büyükbaş hayvan derilerinin sepilenmesinde elde edilen sert, sıkı tutumlu ve tabii renkte derilerdir (Güler, 1994, s. 52).</a:t>
            </a:r>
          </a:p>
          <a:p>
            <a:pPr algn="just"/>
            <a:r>
              <a:rPr lang="tr-TR" b="1" dirty="0" smtClean="0">
                <a:latin typeface="Times New Roman" pitchFamily="18" charset="0"/>
                <a:cs typeface="Times New Roman" pitchFamily="18" charset="0"/>
              </a:rPr>
              <a:t>Sabunlu Kösele: </a:t>
            </a:r>
            <a:r>
              <a:rPr lang="tr-TR" dirty="0" smtClean="0">
                <a:latin typeface="Times New Roman" pitchFamily="18" charset="0"/>
                <a:cs typeface="Times New Roman" pitchFamily="18" charset="0"/>
              </a:rPr>
              <a:t>Orta ağırlıkta düzgün sırçalı ham sığır derilerinin bitkisel tanenlerle ve organik </a:t>
            </a:r>
            <a:r>
              <a:rPr lang="tr-TR" dirty="0" err="1" smtClean="0">
                <a:latin typeface="Times New Roman" pitchFamily="18" charset="0"/>
                <a:cs typeface="Times New Roman" pitchFamily="18" charset="0"/>
              </a:rPr>
              <a:t>debbağlayıcıların</a:t>
            </a:r>
            <a:r>
              <a:rPr lang="tr-TR" dirty="0" smtClean="0">
                <a:latin typeface="Times New Roman" pitchFamily="18" charset="0"/>
                <a:cs typeface="Times New Roman" pitchFamily="18" charset="0"/>
              </a:rPr>
              <a:t> sepilendikten sonra belirli oranda yağlanmış ve yüz tarafı perdahlanmış olan tabii renkte, yumuşak tutumlu, elastiki bir köseledir (Güler, 1994, s. 52).</a:t>
            </a:r>
          </a:p>
          <a:p>
            <a:pPr algn="just"/>
            <a:r>
              <a:rPr lang="tr-TR" b="1" dirty="0" smtClean="0">
                <a:latin typeface="Times New Roman" pitchFamily="18" charset="0"/>
                <a:cs typeface="Times New Roman" pitchFamily="18" charset="0"/>
              </a:rPr>
              <a:t>Kromlu Kösele: </a:t>
            </a:r>
            <a:r>
              <a:rPr lang="tr-TR" dirty="0" smtClean="0">
                <a:latin typeface="Times New Roman" pitchFamily="18" charset="0"/>
                <a:cs typeface="Times New Roman" pitchFamily="18" charset="0"/>
              </a:rPr>
              <a:t>Ağır sığır ve manda ham derilerinin krom tuzları ile sepilenmesinden sonra, yağlı ve yağsız olarak yapılan (mavi veya yeşilimtırak) renkte, sert tutumlu, bükülebilir ve elastiki bir köseledir (Güler, 1994, s. 52).</a:t>
            </a:r>
          </a:p>
          <a:p>
            <a:pPr algn="just"/>
            <a:r>
              <a:rPr lang="tr-TR" b="1" dirty="0" smtClean="0">
                <a:latin typeface="Times New Roman" pitchFamily="18" charset="0"/>
                <a:cs typeface="Times New Roman" pitchFamily="18" charset="0"/>
              </a:rPr>
              <a:t>Kayışlı Kösele: </a:t>
            </a:r>
            <a:r>
              <a:rPr lang="tr-TR" dirty="0" smtClean="0">
                <a:latin typeface="Times New Roman" pitchFamily="18" charset="0"/>
                <a:cs typeface="Times New Roman" pitchFamily="18" charset="0"/>
              </a:rPr>
              <a:t>Ağır ham sığır derileri bitkisel tanenler ve diğer organik </a:t>
            </a:r>
            <a:r>
              <a:rPr lang="tr-TR" dirty="0" err="1" smtClean="0">
                <a:latin typeface="Times New Roman" pitchFamily="18" charset="0"/>
                <a:cs typeface="Times New Roman" pitchFamily="18" charset="0"/>
              </a:rPr>
              <a:t>debbağlayıcılar</a:t>
            </a:r>
            <a:r>
              <a:rPr lang="tr-TR" dirty="0" smtClean="0">
                <a:latin typeface="Times New Roman" pitchFamily="18" charset="0"/>
                <a:cs typeface="Times New Roman" pitchFamily="18" charset="0"/>
              </a:rPr>
              <a:t> tek başına veya arada kullanılarak sepilendikten sonra, özel suretle yağlanarak elde olunan, </a:t>
            </a:r>
            <a:r>
              <a:rPr lang="tr-TR" dirty="0" err="1" smtClean="0">
                <a:latin typeface="Times New Roman" pitchFamily="18" charset="0"/>
                <a:cs typeface="Times New Roman" pitchFamily="18" charset="0"/>
              </a:rPr>
              <a:t>kropon</a:t>
            </a:r>
            <a:r>
              <a:rPr lang="tr-TR" dirty="0" smtClean="0">
                <a:latin typeface="Times New Roman" pitchFamily="18" charset="0"/>
                <a:cs typeface="Times New Roman" pitchFamily="18" charset="0"/>
              </a:rPr>
              <a:t> halinde, tabii renkte ve sıkı tutumlu bir köseledir (Güler, 1994, s. 52).</a:t>
            </a:r>
          </a:p>
          <a:p>
            <a:pPr>
              <a:buNone/>
            </a:pPr>
            <a:endParaRPr lang="tr-TR" dirty="0"/>
          </a:p>
        </p:txBody>
      </p:sp>
      <p:sp>
        <p:nvSpPr>
          <p:cNvPr id="3" name="2 Başlık"/>
          <p:cNvSpPr>
            <a:spLocks noGrp="1"/>
          </p:cNvSpPr>
          <p:nvPr>
            <p:ph type="title"/>
          </p:nvPr>
        </p:nvSpPr>
        <p:spPr>
          <a:xfrm>
            <a:off x="457200" y="274638"/>
            <a:ext cx="8229600" cy="778098"/>
          </a:xfrm>
        </p:spPr>
        <p:txBody>
          <a:bodyPr>
            <a:normAutofit fontScale="90000"/>
          </a:bodyPr>
          <a:lstStyle/>
          <a:p>
            <a:r>
              <a:rPr lang="tr-TR" sz="3600" dirty="0" smtClean="0">
                <a:solidFill>
                  <a:schemeClr val="tx1"/>
                </a:solidFill>
                <a:latin typeface="Times New Roman" pitchFamily="18" charset="0"/>
                <a:cs typeface="Times New Roman" pitchFamily="18" charset="0"/>
              </a:rPr>
              <a:t/>
            </a:r>
            <a:br>
              <a:rPr lang="tr-TR" sz="3600" dirty="0" smtClean="0">
                <a:solidFill>
                  <a:schemeClr val="tx1"/>
                </a:solidFill>
                <a:latin typeface="Times New Roman" pitchFamily="18" charset="0"/>
                <a:cs typeface="Times New Roman" pitchFamily="18" charset="0"/>
              </a:rPr>
            </a:br>
            <a:r>
              <a:rPr lang="tr-TR" sz="3600" dirty="0">
                <a:solidFill>
                  <a:schemeClr val="tx1"/>
                </a:solidFill>
                <a:latin typeface="Times New Roman" pitchFamily="18" charset="0"/>
                <a:cs typeface="Times New Roman" pitchFamily="18" charset="0"/>
              </a:rPr>
              <a:t>	</a:t>
            </a:r>
            <a:r>
              <a:rPr lang="tr-TR" sz="3600" dirty="0" smtClean="0">
                <a:solidFill>
                  <a:schemeClr val="tx1"/>
                </a:solidFill>
                <a:latin typeface="Times New Roman" pitchFamily="18" charset="0"/>
                <a:cs typeface="Times New Roman" pitchFamily="18" charset="0"/>
              </a:rPr>
              <a:t>Deri Çeşitleri ve Özellikleri</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188640"/>
            <a:ext cx="8712968" cy="6480720"/>
          </a:xfrm>
        </p:spPr>
        <p:txBody>
          <a:bodyPr>
            <a:normAutofit fontScale="55000" lnSpcReduction="20000"/>
          </a:bodyPr>
          <a:lstStyle/>
          <a:p>
            <a:pPr algn="just">
              <a:buNone/>
            </a:pPr>
            <a:r>
              <a:rPr lang="tr-TR" dirty="0" smtClean="0"/>
              <a:t>	</a:t>
            </a:r>
            <a:r>
              <a:rPr lang="tr-TR" sz="3700" dirty="0" smtClean="0">
                <a:latin typeface="Times New Roman" pitchFamily="18" charset="0"/>
                <a:cs typeface="Times New Roman" pitchFamily="18" charset="0"/>
              </a:rPr>
              <a:t>	</a:t>
            </a:r>
            <a:r>
              <a:rPr lang="tr-TR" sz="4400" dirty="0" smtClean="0">
                <a:latin typeface="Times New Roman" pitchFamily="18" charset="0"/>
                <a:cs typeface="Times New Roman" pitchFamily="18" charset="0"/>
              </a:rPr>
              <a:t>Geçmişten, günümüze Türk soylu halkların yaşamlarında önemli bir yeri olan dericilik sanatı bulunduğu coğrafyada değişiklikler göstermektedir.</a:t>
            </a:r>
          </a:p>
          <a:p>
            <a:pPr algn="just">
              <a:buNone/>
            </a:pPr>
            <a:r>
              <a:rPr lang="tr-TR" sz="4400" dirty="0" smtClean="0">
                <a:latin typeface="Times New Roman" pitchFamily="18" charset="0"/>
                <a:cs typeface="Times New Roman" pitchFamily="18" charset="0"/>
              </a:rPr>
              <a:t>		Dericilik, insanlık tarihi kadar uzun bir geçmişe sahiptir. Türkler, dünyada dericiliğin ve deri sanatının ilerleyip yayılmasına çok büyük katkıda bulunmuşlardır. Derinin işlenmesi aşamasından başlayarak, ürüne dönüştürerek, ihtiyaca cevap verecek fonksiyonlar kazandırılması ve ürünlere kültür, sanat değeri taşıyan özelliklerin yüklenmesi gibi konularda, tarih içerisinde, her zaman üstün örnekler ortaya koymuşlardır. Bugün sahip olduğumuz, kuşaklardan aktarılarak bizlere ulaşan müze, kütüphane ve koleksiyonlarda bulunan örneklerden vardığımız sonuçlarda bu düşünceyi doğrulamaktadır (Erkan, 1994, s. 1).</a:t>
            </a:r>
          </a:p>
          <a:p>
            <a:pPr algn="just">
              <a:buNone/>
            </a:pPr>
            <a:r>
              <a:rPr lang="tr-TR" sz="4400" dirty="0" smtClean="0">
                <a:latin typeface="Times New Roman" pitchFamily="18" charset="0"/>
                <a:cs typeface="Times New Roman" pitchFamily="18" charset="0"/>
              </a:rPr>
              <a:t>		İnce işçilik ve güzel süslemeleri ile dikkati çeken bu örnekler; kitap kapları, hurçlar, sandıklar, keseler, giyim eşyası, kalkanlar, eyer ve at koşum takımları, kesici alet kılıfları, kapı perdeleri, Karagöz figürleri, kemerler, çantalar vb. gibi eserlerdir. Özellikle günümüze ulaşan ve her biri ayrı bir sanat haline gelen ciltler, kültür ve sanat değeri açısından kalıcı ve anlamlı belgelerdir (Özdemir ve Kayabaşı, 2007, s. 15).</a:t>
            </a:r>
            <a:endParaRPr lang="tr-TR" sz="4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264696"/>
          </a:xfrm>
        </p:spPr>
        <p:txBody>
          <a:bodyPr>
            <a:normAutofit fontScale="92500" lnSpcReduction="10000"/>
          </a:bodyPr>
          <a:lstStyle/>
          <a:p>
            <a:pPr algn="just"/>
            <a:r>
              <a:rPr lang="tr-TR" b="1" dirty="0" smtClean="0">
                <a:latin typeface="Times New Roman" pitchFamily="18" charset="0"/>
                <a:cs typeface="Times New Roman" pitchFamily="18" charset="0"/>
              </a:rPr>
              <a:t>Ak Deri:</a:t>
            </a:r>
            <a:r>
              <a:rPr lang="tr-TR" dirty="0" smtClean="0">
                <a:latin typeface="Times New Roman" pitchFamily="18" charset="0"/>
                <a:cs typeface="Times New Roman" pitchFamily="18" charset="0"/>
              </a:rPr>
              <a:t> Üstüne yazı yazılabilecek şekilde ponza taşıyla, özenle perdahlanmış ceylan, koyun ve keçi derileridir (Özdemir, 2004, s. 88).</a:t>
            </a:r>
          </a:p>
          <a:p>
            <a:pPr algn="just"/>
            <a:r>
              <a:rPr lang="tr-TR" b="1" dirty="0" smtClean="0">
                <a:latin typeface="Times New Roman" pitchFamily="18" charset="0"/>
                <a:cs typeface="Times New Roman" pitchFamily="18" charset="0"/>
              </a:rPr>
              <a:t>Davul Derisi:</a:t>
            </a:r>
            <a:r>
              <a:rPr lang="tr-TR" dirty="0" smtClean="0">
                <a:latin typeface="Times New Roman" pitchFamily="18" charset="0"/>
                <a:cs typeface="Times New Roman" pitchFamily="18" charset="0"/>
              </a:rPr>
              <a:t> Dana, domuz ve eşek derileri, kılları ve yağları temizlendikten sonra sünger taşı ve tebeşir tozu ile ovulur, gerilerek havada kurutulur. Şeffaf ve sert bir hale gelen deri müzik aletleri ve dekoratif süslemelerde kullanılır (</a:t>
            </a:r>
            <a:r>
              <a:rPr lang="tr-TR" dirty="0" err="1" smtClean="0">
                <a:latin typeface="Times New Roman" pitchFamily="18" charset="0"/>
                <a:cs typeface="Times New Roman" pitchFamily="18" charset="0"/>
              </a:rPr>
              <a:t>Gökçesu</a:t>
            </a:r>
            <a:r>
              <a:rPr lang="tr-TR" dirty="0" smtClean="0">
                <a:latin typeface="Times New Roman" pitchFamily="18" charset="0"/>
                <a:cs typeface="Times New Roman" pitchFamily="18" charset="0"/>
              </a:rPr>
              <a:t>, 2002, s.19).</a:t>
            </a:r>
          </a:p>
          <a:p>
            <a:pPr algn="just"/>
            <a:r>
              <a:rPr lang="tr-TR" b="1" dirty="0" smtClean="0">
                <a:latin typeface="Times New Roman" pitchFamily="18" charset="0"/>
                <a:cs typeface="Times New Roman" pitchFamily="18" charset="0"/>
              </a:rPr>
              <a:t>Domuz Derisi:</a:t>
            </a:r>
            <a:r>
              <a:rPr lang="tr-TR" dirty="0" smtClean="0">
                <a:latin typeface="Times New Roman" pitchFamily="18" charset="0"/>
                <a:cs typeface="Times New Roman" pitchFamily="18" charset="0"/>
              </a:rPr>
              <a:t> Çok sağlam kendinden desenli, lüks ve dayanıklı bir deridir. Süet ve elbiselik yapımında kullanıldığı gibi çanta ve bavul yapımında kullanılır (Özdemir ve Kayabaşı, 2007, s. 79). </a:t>
            </a:r>
          </a:p>
          <a:p>
            <a:pPr algn="just"/>
            <a:r>
              <a:rPr lang="tr-TR" b="1" dirty="0" smtClean="0">
                <a:latin typeface="Times New Roman" pitchFamily="18" charset="0"/>
                <a:cs typeface="Times New Roman" pitchFamily="18" charset="0"/>
              </a:rPr>
              <a:t>Fantezi Deriler:</a:t>
            </a:r>
            <a:r>
              <a:rPr lang="tr-TR" dirty="0" smtClean="0">
                <a:latin typeface="Times New Roman" pitchFamily="18" charset="0"/>
                <a:cs typeface="Times New Roman" pitchFamily="18" charset="0"/>
              </a:rPr>
              <a:t> Antilop (ceylan), yılan, timsah, kertenkele derilerinin yağla sepilenmesi ile elde edilen derilerdir. Çanta, kemer, ayakkabı, giyim eşyaları ve çeşitli aksesuarlarda kullanılır. Bu derilerden yapılan eşyalar pahalı fakat son derece dayanıklıdır (</a:t>
            </a:r>
            <a:r>
              <a:rPr lang="tr-TR" dirty="0" err="1" smtClean="0">
                <a:latin typeface="Times New Roman" pitchFamily="18" charset="0"/>
                <a:cs typeface="Times New Roman" pitchFamily="18" charset="0"/>
              </a:rPr>
              <a:t>Gökçesu</a:t>
            </a:r>
            <a:r>
              <a:rPr lang="tr-TR" dirty="0" smtClean="0">
                <a:latin typeface="Times New Roman" pitchFamily="18" charset="0"/>
                <a:cs typeface="Times New Roman" pitchFamily="18" charset="0"/>
              </a:rPr>
              <a:t>, 2002, s. 20).</a:t>
            </a:r>
          </a:p>
          <a:p>
            <a:pPr>
              <a:buNone/>
            </a:pPr>
            <a:endParaRPr lang="tr-T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264696"/>
          </a:xfrm>
        </p:spPr>
        <p:txBody>
          <a:bodyPr>
            <a:normAutofit fontScale="92500" lnSpcReduction="10000"/>
          </a:bodyPr>
          <a:lstStyle/>
          <a:p>
            <a:pPr algn="just"/>
            <a:r>
              <a:rPr lang="tr-TR" b="1" dirty="0" smtClean="0">
                <a:latin typeface="Times New Roman" pitchFamily="18" charset="0"/>
                <a:cs typeface="Times New Roman" pitchFamily="18" charset="0"/>
              </a:rPr>
              <a:t>Güderi:</a:t>
            </a:r>
            <a:r>
              <a:rPr lang="tr-TR" dirty="0" smtClean="0">
                <a:latin typeface="Times New Roman" pitchFamily="18" charset="0"/>
                <a:cs typeface="Times New Roman" pitchFamily="18" charset="0"/>
              </a:rPr>
              <a:t> Geyik, koyun, kuzu veya kuzu süet yarmasının yağla sepilenmesinden elde edilir. Yumuşak esnek ve mat görünümlüdür. Giysi ve eldiven yapımında kullanılır (Özdemir, 2004, s. 89).</a:t>
            </a:r>
          </a:p>
          <a:p>
            <a:pPr algn="just"/>
            <a:r>
              <a:rPr lang="tr-TR" b="1" dirty="0" smtClean="0">
                <a:latin typeface="Times New Roman" pitchFamily="18" charset="0"/>
                <a:cs typeface="Times New Roman" pitchFamily="18" charset="0"/>
              </a:rPr>
              <a:t>Glase:</a:t>
            </a:r>
            <a:r>
              <a:rPr lang="tr-TR" dirty="0" smtClean="0">
                <a:latin typeface="Times New Roman" pitchFamily="18" charset="0"/>
                <a:cs typeface="Times New Roman" pitchFamily="18" charset="0"/>
              </a:rPr>
              <a:t> Oğlak ve kuzu derilerinin sepilenmesinden elde edilen, yumuşak tutumlu ince ve zarif derilerdir. Eldiven, çanta ve yumuşak kadın ayakkabısı yapımında kullanılır (</a:t>
            </a:r>
            <a:r>
              <a:rPr lang="tr-TR" dirty="0" err="1" smtClean="0">
                <a:latin typeface="Times New Roman" pitchFamily="18" charset="0"/>
                <a:cs typeface="Times New Roman" pitchFamily="18" charset="0"/>
              </a:rPr>
              <a:t>Gökçesu</a:t>
            </a:r>
            <a:r>
              <a:rPr lang="tr-TR" dirty="0" smtClean="0">
                <a:latin typeface="Times New Roman" pitchFamily="18" charset="0"/>
                <a:cs typeface="Times New Roman" pitchFamily="18" charset="0"/>
              </a:rPr>
              <a:t>, 2002, s. 20).</a:t>
            </a:r>
          </a:p>
          <a:p>
            <a:pPr algn="just"/>
            <a:r>
              <a:rPr lang="tr-TR" b="1" dirty="0" smtClean="0">
                <a:latin typeface="Times New Roman" pitchFamily="18" charset="0"/>
                <a:cs typeface="Times New Roman" pitchFamily="18" charset="0"/>
              </a:rPr>
              <a:t>Maroken:</a:t>
            </a:r>
            <a:r>
              <a:rPr lang="tr-TR" dirty="0" smtClean="0">
                <a:latin typeface="Times New Roman" pitchFamily="18" charset="0"/>
                <a:cs typeface="Times New Roman" pitchFamily="18" charset="0"/>
              </a:rPr>
              <a:t> Küçükbaş hayvan derilerinin bilhassa keçi derisinin sepilenmesiyle elde edilir. Daha sonra çok açık renk olduğundan, istenilen renge boyanır. En önemli özelliği yüzeyinin girintili çıkıntılı oluşudur. Yüzeyindeki bu görüntü baskı ile yapılır (</a:t>
            </a:r>
            <a:r>
              <a:rPr lang="tr-TR" dirty="0" err="1" smtClean="0">
                <a:latin typeface="Times New Roman" pitchFamily="18" charset="0"/>
                <a:cs typeface="Times New Roman" pitchFamily="18" charset="0"/>
              </a:rPr>
              <a:t>Gökçesu</a:t>
            </a:r>
            <a:r>
              <a:rPr lang="tr-TR" dirty="0" smtClean="0">
                <a:latin typeface="Times New Roman" pitchFamily="18" charset="0"/>
                <a:cs typeface="Times New Roman" pitchFamily="18" charset="0"/>
              </a:rPr>
              <a:t>, 2002, s. 18-19).</a:t>
            </a:r>
          </a:p>
          <a:p>
            <a:pPr algn="just"/>
            <a:r>
              <a:rPr lang="tr-TR" b="1" dirty="0" smtClean="0">
                <a:latin typeface="Times New Roman" pitchFamily="18" charset="0"/>
                <a:cs typeface="Times New Roman" pitchFamily="18" charset="0"/>
              </a:rPr>
              <a:t>Meşin:</a:t>
            </a:r>
            <a:r>
              <a:rPr lang="tr-TR" dirty="0" smtClean="0">
                <a:latin typeface="Times New Roman" pitchFamily="18" charset="0"/>
                <a:cs typeface="Times New Roman" pitchFamily="18" charset="0"/>
              </a:rPr>
              <a:t> Bitkisel sepilenmeyle hazırlanmış kalın koyun derisidir. Ayakkabı astarı yapımında, maroken ve saraçlık işlerinde kullanılan, doğal renkte ya da boyanmış ince yumuşak elastiki deridir (Özdemir, 2004, s. 90).</a:t>
            </a:r>
          </a:p>
          <a:p>
            <a:pPr>
              <a:buNone/>
            </a:pPr>
            <a:endParaRPr lang="tr-T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264696"/>
          </a:xfrm>
        </p:spPr>
        <p:txBody>
          <a:bodyPr>
            <a:normAutofit fontScale="85000" lnSpcReduction="20000"/>
          </a:bodyPr>
          <a:lstStyle/>
          <a:p>
            <a:pPr algn="just"/>
            <a:r>
              <a:rPr lang="tr-TR" sz="2800" b="1" dirty="0" smtClean="0">
                <a:latin typeface="Times New Roman" pitchFamily="18" charset="0"/>
                <a:cs typeface="Times New Roman" pitchFamily="18" charset="0"/>
              </a:rPr>
              <a:t>Napa:</a:t>
            </a:r>
            <a:r>
              <a:rPr lang="tr-TR" sz="2800" dirty="0" smtClean="0">
                <a:latin typeface="Times New Roman" pitchFamily="18" charset="0"/>
                <a:cs typeface="Times New Roman" pitchFamily="18" charset="0"/>
              </a:rPr>
              <a:t> Küçük ve büyükbaş hayvan derilerinin genellikle krom tuzuyla sepilenmesinden elde edilir. Sırçası düzgün veya tanecikli, ince, yumuşak, esnek ve mukavemetli, çeşitli renkleri olan derilerdir. Kuzu napa, koyun napa, keçi napa, dana napa, sığır napa, domuz napa gibi çeşitleri vardır (</a:t>
            </a:r>
            <a:r>
              <a:rPr lang="tr-TR" sz="2800" dirty="0" err="1" smtClean="0">
                <a:latin typeface="Times New Roman" pitchFamily="18" charset="0"/>
                <a:cs typeface="Times New Roman" pitchFamily="18" charset="0"/>
              </a:rPr>
              <a:t>Gökçesu</a:t>
            </a:r>
            <a:r>
              <a:rPr lang="tr-TR" sz="2800" dirty="0" smtClean="0">
                <a:latin typeface="Times New Roman" pitchFamily="18" charset="0"/>
                <a:cs typeface="Times New Roman" pitchFamily="18" charset="0"/>
              </a:rPr>
              <a:t>, 2002, s. 20).</a:t>
            </a:r>
          </a:p>
          <a:p>
            <a:pPr algn="just"/>
            <a:r>
              <a:rPr lang="tr-TR" sz="2800" b="1" dirty="0" smtClean="0">
                <a:latin typeface="Times New Roman" pitchFamily="18" charset="0"/>
                <a:cs typeface="Times New Roman" pitchFamily="18" charset="0"/>
              </a:rPr>
              <a:t>Nubuk:</a:t>
            </a:r>
            <a:r>
              <a:rPr lang="tr-TR" sz="2800" dirty="0" smtClean="0">
                <a:latin typeface="Times New Roman" pitchFamily="18" charset="0"/>
                <a:cs typeface="Times New Roman" pitchFamily="18" charset="0"/>
              </a:rPr>
              <a:t> Süete benzeyen, sığır derilerinin kromla sepilenmesi ile elde edilen ince ve yumuşak tutumlu derilerdir. Sırça yüzeyleri hafif zımparalanmıştır  (Özdemir ve Kayabaşı, 2007, s. 80).</a:t>
            </a:r>
          </a:p>
          <a:p>
            <a:pPr algn="just"/>
            <a:r>
              <a:rPr lang="tr-TR" sz="2800" b="1" dirty="0" smtClean="0">
                <a:latin typeface="Times New Roman" pitchFamily="18" charset="0"/>
                <a:cs typeface="Times New Roman" pitchFamily="18" charset="0"/>
              </a:rPr>
              <a:t>Rugan:</a:t>
            </a:r>
            <a:r>
              <a:rPr lang="tr-TR" sz="2800" dirty="0" smtClean="0">
                <a:latin typeface="Times New Roman" pitchFamily="18" charset="0"/>
                <a:cs typeface="Times New Roman" pitchFamily="18" charset="0"/>
              </a:rPr>
              <a:t> Büyük ve küçükbaş hayvan derilerinden elde edilir. Derinin bir yüzü cilalanmaktadır. Parlak ve yumuşak olması ayrıca suyu geçirmemesi en önemli özelliğidir. Zamanla yüzeyinin çatlaması istenmeyen özelliklerindendir. Ayakkabı, çizme, kemer ve konfeksiyon sanayinde kullanılır (</a:t>
            </a:r>
            <a:r>
              <a:rPr lang="tr-TR" sz="2800" dirty="0" err="1" smtClean="0">
                <a:latin typeface="Times New Roman" pitchFamily="18" charset="0"/>
                <a:cs typeface="Times New Roman" pitchFamily="18" charset="0"/>
              </a:rPr>
              <a:t>Gökçesu</a:t>
            </a:r>
            <a:r>
              <a:rPr lang="tr-TR" sz="2800" dirty="0" smtClean="0">
                <a:latin typeface="Times New Roman" pitchFamily="18" charset="0"/>
                <a:cs typeface="Times New Roman" pitchFamily="18" charset="0"/>
              </a:rPr>
              <a:t>, 2002, s. 19).</a:t>
            </a:r>
            <a:r>
              <a:rPr lang="tr-TR" sz="2800" b="1" dirty="0" smtClean="0">
                <a:latin typeface="Times New Roman" pitchFamily="18" charset="0"/>
                <a:cs typeface="Times New Roman" pitchFamily="18" charset="0"/>
              </a:rPr>
              <a:t> </a:t>
            </a:r>
          </a:p>
          <a:p>
            <a:pPr algn="just"/>
            <a:r>
              <a:rPr lang="tr-TR" sz="2800" b="1" dirty="0" smtClean="0">
                <a:latin typeface="Times New Roman" pitchFamily="18" charset="0"/>
                <a:cs typeface="Times New Roman" pitchFamily="18" charset="0"/>
              </a:rPr>
              <a:t>Sahtiyan (keçi derisi) :</a:t>
            </a:r>
            <a:r>
              <a:rPr lang="tr-TR" sz="2800" dirty="0" smtClean="0">
                <a:latin typeface="Times New Roman" pitchFamily="18" charset="0"/>
                <a:cs typeface="Times New Roman" pitchFamily="18" charset="0"/>
              </a:rPr>
              <a:t> Keçi derilerinin bitkisel tanenlerle sepilenmesinden elde edilen doğal renkli veya boyanmış, yumuşak, işlenmiş derilerdir. İnce ve cilalıdır (Özdemir, 2004, s. 91).</a:t>
            </a:r>
          </a:p>
          <a:p>
            <a:endParaRPr lang="tr-TR" dirty="0" smtClean="0"/>
          </a:p>
          <a:p>
            <a:pPr>
              <a:buNone/>
            </a:pPr>
            <a:endParaRPr lang="tr-T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188640"/>
            <a:ext cx="8712968" cy="6480720"/>
          </a:xfrm>
        </p:spPr>
        <p:txBody>
          <a:bodyPr>
            <a:normAutofit fontScale="70000" lnSpcReduction="20000"/>
          </a:bodyPr>
          <a:lstStyle/>
          <a:p>
            <a:pPr algn="just"/>
            <a:r>
              <a:rPr lang="tr-TR" sz="3400" b="1" dirty="0" smtClean="0">
                <a:latin typeface="Times New Roman" pitchFamily="18" charset="0"/>
                <a:cs typeface="Times New Roman" pitchFamily="18" charset="0"/>
              </a:rPr>
              <a:t>Süet:</a:t>
            </a:r>
            <a:r>
              <a:rPr lang="tr-TR" sz="3400" dirty="0" smtClean="0">
                <a:latin typeface="Times New Roman" pitchFamily="18" charset="0"/>
                <a:cs typeface="Times New Roman" pitchFamily="18" charset="0"/>
              </a:rPr>
              <a:t> Genç sığır, dana, malak derileriyle keçi, oğlak, koyun ve kuzu derilerinin kromlu tuzlarla sepilenmesinden elde edilen yumuşak, kadife tutumlu, çeşitli renklerde derilerdir. Sığır süet, dana süet, malak süet, keçi ve oğlak süet gibi tipleri vardır (</a:t>
            </a:r>
            <a:r>
              <a:rPr lang="tr-TR" sz="3400" dirty="0" err="1" smtClean="0">
                <a:latin typeface="Times New Roman" pitchFamily="18" charset="0"/>
                <a:cs typeface="Times New Roman" pitchFamily="18" charset="0"/>
              </a:rPr>
              <a:t>Gökçesu</a:t>
            </a:r>
            <a:r>
              <a:rPr lang="tr-TR" sz="3400" dirty="0" smtClean="0">
                <a:latin typeface="Times New Roman" pitchFamily="18" charset="0"/>
                <a:cs typeface="Times New Roman" pitchFamily="18" charset="0"/>
              </a:rPr>
              <a:t>, 2002, s. 19).</a:t>
            </a:r>
          </a:p>
          <a:p>
            <a:pPr algn="just"/>
            <a:r>
              <a:rPr lang="tr-TR" sz="3400" b="1" dirty="0" smtClean="0">
                <a:latin typeface="Times New Roman" pitchFamily="18" charset="0"/>
                <a:cs typeface="Times New Roman" pitchFamily="18" charset="0"/>
              </a:rPr>
              <a:t>Vaketa:</a:t>
            </a:r>
            <a:r>
              <a:rPr lang="tr-TR" sz="3400" dirty="0" smtClean="0">
                <a:latin typeface="Times New Roman" pitchFamily="18" charset="0"/>
                <a:cs typeface="Times New Roman" pitchFamily="18" charset="0"/>
              </a:rPr>
              <a:t> İnce meşin denilen bu deriler, büyükbaş hayvan derilerinin sepilendikten sonra yağlanmak ve fırça tarafı perdahlanmak suretiyle elde edilen tabii renkte veya sırçadan boyanmış yumuşak tutumlu derilerdir (Özdemir ve Kayabaşı, 2007, s. 81).</a:t>
            </a:r>
          </a:p>
          <a:p>
            <a:pPr algn="just"/>
            <a:r>
              <a:rPr lang="tr-TR" sz="3400" b="1" dirty="0" smtClean="0">
                <a:latin typeface="Times New Roman" pitchFamily="18" charset="0"/>
                <a:cs typeface="Times New Roman" pitchFamily="18" charset="0"/>
              </a:rPr>
              <a:t>Vidala:</a:t>
            </a:r>
            <a:r>
              <a:rPr lang="tr-TR" sz="3400" dirty="0" smtClean="0">
                <a:latin typeface="Times New Roman" pitchFamily="18" charset="0"/>
                <a:cs typeface="Times New Roman" pitchFamily="18" charset="0"/>
              </a:rPr>
              <a:t> Büyükbaş hayvan derilerinin krom tuzları ile sepilenmesinden elde edilen, türlü renklerde ve yumuşak tutumlu derilerdir. Çanta, kemer ve ayakkabı yapımında kullanılır (</a:t>
            </a:r>
            <a:r>
              <a:rPr lang="tr-TR" sz="3400" dirty="0" err="1" smtClean="0">
                <a:latin typeface="Times New Roman" pitchFamily="18" charset="0"/>
                <a:cs typeface="Times New Roman" pitchFamily="18" charset="0"/>
              </a:rPr>
              <a:t>Gökçesu</a:t>
            </a:r>
            <a:r>
              <a:rPr lang="tr-TR" sz="3400" dirty="0" smtClean="0">
                <a:latin typeface="Times New Roman" pitchFamily="18" charset="0"/>
                <a:cs typeface="Times New Roman" pitchFamily="18" charset="0"/>
              </a:rPr>
              <a:t>, 2002, s. 20).</a:t>
            </a:r>
          </a:p>
          <a:p>
            <a:pPr algn="just"/>
            <a:r>
              <a:rPr lang="tr-TR" sz="3400" b="1" dirty="0" smtClean="0">
                <a:latin typeface="Times New Roman" pitchFamily="18" charset="0"/>
                <a:cs typeface="Times New Roman" pitchFamily="18" charset="0"/>
              </a:rPr>
              <a:t>Yapay Suni Deriler:</a:t>
            </a:r>
            <a:r>
              <a:rPr lang="tr-TR" sz="3400" dirty="0" smtClean="0">
                <a:latin typeface="Times New Roman" pitchFamily="18" charset="0"/>
                <a:cs typeface="Times New Roman" pitchFamily="18" charset="0"/>
              </a:rPr>
              <a:t> Dış görünüş bakımından tabii deriye benzer ve suya karşı dayanıklıdır. Mobilyacılıkta, çanta, ayakkabı yapımında kullanılır (Özdemir, 2004, s. 91). Suni derilerin yapımında; pamuklu kumaşlar, bitkisel lifler, deri imalatından artan deri talaşları ile </a:t>
            </a:r>
            <a:r>
              <a:rPr lang="tr-TR" sz="3400" dirty="0" err="1" smtClean="0">
                <a:latin typeface="Times New Roman" pitchFamily="18" charset="0"/>
                <a:cs typeface="Times New Roman" pitchFamily="18" charset="0"/>
              </a:rPr>
              <a:t>hint</a:t>
            </a:r>
            <a:r>
              <a:rPr lang="tr-TR" sz="3400" dirty="0" smtClean="0">
                <a:latin typeface="Times New Roman" pitchFamily="18" charset="0"/>
                <a:cs typeface="Times New Roman" pitchFamily="18" charset="0"/>
              </a:rPr>
              <a:t> yağı ve kauçuk </a:t>
            </a:r>
            <a:r>
              <a:rPr lang="tr-TR" sz="3400" dirty="0" err="1" smtClean="0">
                <a:latin typeface="Times New Roman" pitchFamily="18" charset="0"/>
                <a:cs typeface="Times New Roman" pitchFamily="18" charset="0"/>
              </a:rPr>
              <a:t>seliloz</a:t>
            </a:r>
            <a:r>
              <a:rPr lang="tr-TR" sz="3400" dirty="0" smtClean="0">
                <a:latin typeface="Times New Roman" pitchFamily="18" charset="0"/>
                <a:cs typeface="Times New Roman" pitchFamily="18" charset="0"/>
              </a:rPr>
              <a:t> asetatı gibi kimyasal maddelerle yoğrulur, sıkıştırılır sıcak presle düzleştirilip deri desenleri verilir (Özdemir ve Kayabaşı, 2007, s. 81).</a:t>
            </a:r>
          </a:p>
          <a:p>
            <a:pPr>
              <a:buNone/>
            </a:pPr>
            <a:endParaRPr lang="tr-T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484784"/>
            <a:ext cx="8229600" cy="4522507"/>
          </a:xfrm>
        </p:spPr>
        <p:txBody>
          <a:bodyPr>
            <a:normAutofit fontScale="92500" lnSpcReduction="20000"/>
          </a:bodyPr>
          <a:lstStyle/>
          <a:p>
            <a:pPr algn="just">
              <a:buNone/>
            </a:pPr>
            <a:r>
              <a:rPr lang="tr-TR" dirty="0" smtClean="0"/>
              <a:t>		</a:t>
            </a:r>
            <a:r>
              <a:rPr lang="tr-TR" sz="3000" dirty="0" smtClean="0">
                <a:latin typeface="Times New Roman" pitchFamily="18" charset="0"/>
                <a:cs typeface="Times New Roman" pitchFamily="18" charset="0"/>
              </a:rPr>
              <a:t>Yüzyıllardır kullanılan, organik bir malzeme olan derinin sağlamlığı, yumuşaklığı, bezeme unsurlarının kolaylıkla tatbik edilebilmesi, birçok tekniğin uygulanabilmesine olanak vermektedir. Deri ürünler insanoğlunun gelişmesine paralel olarak giyimden çadıra, dekorasyondan sanat eserlerine kadar sayısız alanda yerini almıştır (</a:t>
            </a:r>
            <a:r>
              <a:rPr lang="tr-TR" sz="3000" dirty="0" err="1" smtClean="0">
                <a:latin typeface="Times New Roman" pitchFamily="18" charset="0"/>
                <a:cs typeface="Times New Roman" pitchFamily="18" charset="0"/>
              </a:rPr>
              <a:t>Kanbay</a:t>
            </a:r>
            <a:r>
              <a:rPr lang="tr-TR" sz="3000" dirty="0" smtClean="0">
                <a:latin typeface="Times New Roman" pitchFamily="18" charset="0"/>
                <a:cs typeface="Times New Roman" pitchFamily="18" charset="0"/>
              </a:rPr>
              <a:t>, 1993, s. 82- 88).</a:t>
            </a:r>
          </a:p>
          <a:p>
            <a:pPr algn="just">
              <a:buNone/>
            </a:pPr>
            <a:r>
              <a:rPr lang="tr-TR" sz="3000" dirty="0" smtClean="0">
                <a:latin typeface="Times New Roman" pitchFamily="18" charset="0"/>
                <a:cs typeface="Times New Roman" pitchFamily="18" charset="0"/>
              </a:rPr>
              <a:t>		Deri sanatlarının günümüze ulaşabilen ve nitelikli örneklerine göre deri eserlerin hazırlanmasında yüzey süsleme ve birleştirme teknikleri olmak üzere iki bölümde incelenir.</a:t>
            </a:r>
          </a:p>
          <a:p>
            <a:pPr algn="just">
              <a:buNone/>
            </a:pPr>
            <a:r>
              <a:rPr lang="tr-TR" sz="3000" dirty="0" smtClean="0">
                <a:latin typeface="Times New Roman" pitchFamily="18" charset="0"/>
                <a:cs typeface="Times New Roman" pitchFamily="18" charset="0"/>
              </a:rPr>
              <a:t> </a:t>
            </a:r>
          </a:p>
          <a:p>
            <a:pPr>
              <a:buNone/>
            </a:pPr>
            <a:endParaRPr lang="tr-TR" dirty="0"/>
          </a:p>
        </p:txBody>
      </p:sp>
      <p:sp>
        <p:nvSpPr>
          <p:cNvPr id="3" name="2 Başlık"/>
          <p:cNvSpPr>
            <a:spLocks noGrp="1"/>
          </p:cNvSpPr>
          <p:nvPr>
            <p:ph type="title"/>
          </p:nvPr>
        </p:nvSpPr>
        <p:spPr>
          <a:xfrm>
            <a:off x="457200" y="274638"/>
            <a:ext cx="8229600" cy="1282154"/>
          </a:xfrm>
        </p:spPr>
        <p:txBody>
          <a:bodyPr>
            <a:normAutofit fontScale="90000"/>
          </a:bodyPr>
          <a:lstStyle/>
          <a:p>
            <a:pPr algn="ctr"/>
            <a:r>
              <a:rPr lang="tr-TR" dirty="0" smtClean="0"/>
              <a:t/>
            </a:r>
            <a:br>
              <a:rPr lang="tr-TR" dirty="0" smtClean="0"/>
            </a:br>
            <a:r>
              <a:rPr lang="tr-TR" sz="3600" dirty="0" smtClean="0">
                <a:solidFill>
                  <a:schemeClr val="tx1"/>
                </a:solidFill>
                <a:latin typeface="Times New Roman" pitchFamily="18" charset="0"/>
                <a:cs typeface="Times New Roman" pitchFamily="18" charset="0"/>
              </a:rPr>
              <a:t>Deri Sanatında Kullanılan Süsleme                             Teknikleri</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229600" cy="1143000"/>
          </a:xfrm>
        </p:spPr>
        <p:txBody>
          <a:bodyPr>
            <a:normAutofit fontScale="90000"/>
          </a:bodyPr>
          <a:lstStyle/>
          <a:p>
            <a:r>
              <a:rPr lang="tr-TR" i="1" dirty="0" smtClean="0"/>
              <a:t/>
            </a:r>
            <a:br>
              <a:rPr lang="tr-TR" i="1" dirty="0" smtClean="0"/>
            </a:br>
            <a:r>
              <a:rPr lang="tr-TR" sz="3600" i="1" dirty="0" smtClean="0">
                <a:solidFill>
                  <a:schemeClr val="tx1"/>
                </a:solidFill>
                <a:latin typeface="Times New Roman" pitchFamily="18" charset="0"/>
                <a:cs typeface="Times New Roman" pitchFamily="18" charset="0"/>
              </a:rPr>
              <a:t>Deri Sanatında Kullanılan </a:t>
            </a:r>
            <a:br>
              <a:rPr lang="tr-TR" sz="3600" i="1" dirty="0" smtClean="0">
                <a:solidFill>
                  <a:schemeClr val="tx1"/>
                </a:solidFill>
                <a:latin typeface="Times New Roman" pitchFamily="18" charset="0"/>
                <a:cs typeface="Times New Roman" pitchFamily="18" charset="0"/>
              </a:rPr>
            </a:br>
            <a:r>
              <a:rPr lang="tr-TR" sz="3600" i="1" dirty="0" smtClean="0">
                <a:solidFill>
                  <a:schemeClr val="tx1"/>
                </a:solidFill>
                <a:latin typeface="Times New Roman" pitchFamily="18" charset="0"/>
                <a:cs typeface="Times New Roman" pitchFamily="18" charset="0"/>
              </a:rPr>
              <a:t>Yüzey Süsleme Teknikleri</a:t>
            </a:r>
            <a:r>
              <a:rPr lang="tr-TR" dirty="0" smtClean="0"/>
              <a:t/>
            </a:r>
            <a:br>
              <a:rPr lang="tr-TR" dirty="0" smtClean="0"/>
            </a:br>
            <a:endParaRPr lang="tr-TR" dirty="0"/>
          </a:p>
        </p:txBody>
      </p:sp>
      <p:sp>
        <p:nvSpPr>
          <p:cNvPr id="3" name="2 Metin Yer Tutucusu"/>
          <p:cNvSpPr>
            <a:spLocks noGrp="1"/>
          </p:cNvSpPr>
          <p:nvPr>
            <p:ph type="body" idx="1"/>
          </p:nvPr>
        </p:nvSpPr>
        <p:spPr>
          <a:xfrm rot="5400000">
            <a:off x="-4429000" y="4581128"/>
            <a:ext cx="4040188" cy="762000"/>
          </a:xfrm>
        </p:spPr>
        <p:txBody>
          <a:bodyPr/>
          <a:lstStyle/>
          <a:p>
            <a:endParaRPr lang="tr-TR" dirty="0"/>
          </a:p>
        </p:txBody>
      </p:sp>
      <p:sp>
        <p:nvSpPr>
          <p:cNvPr id="4" name="3 Metin Yer Tutucusu"/>
          <p:cNvSpPr>
            <a:spLocks noGrp="1"/>
          </p:cNvSpPr>
          <p:nvPr>
            <p:ph type="body" sz="half" idx="3"/>
          </p:nvPr>
        </p:nvSpPr>
        <p:spPr>
          <a:xfrm>
            <a:off x="4932040" y="5410200"/>
            <a:ext cx="3754761" cy="762000"/>
          </a:xfrm>
        </p:spPr>
        <p:txBody>
          <a:bodyPr>
            <a:normAutofit fontScale="55000" lnSpcReduction="20000"/>
          </a:bodyPr>
          <a:lstStyle/>
          <a:p>
            <a:endParaRPr lang="tr-TR" sz="2900" dirty="0" smtClean="0">
              <a:latin typeface="Times New Roman" pitchFamily="18" charset="0"/>
              <a:cs typeface="Times New Roman" pitchFamily="18" charset="0"/>
            </a:endParaRPr>
          </a:p>
          <a:p>
            <a:r>
              <a:rPr lang="tr-TR" sz="2900" dirty="0" smtClean="0">
                <a:latin typeface="Times New Roman" pitchFamily="18" charset="0"/>
                <a:cs typeface="Times New Roman" pitchFamily="18" charset="0"/>
              </a:rPr>
              <a:t>Şekil 15. Deri yakma tekniği ile pano (</a:t>
            </a:r>
            <a:r>
              <a:rPr lang="tr-TR" sz="2900" dirty="0" err="1" smtClean="0">
                <a:latin typeface="Times New Roman" pitchFamily="18" charset="0"/>
                <a:cs typeface="Times New Roman" pitchFamily="18" charset="0"/>
              </a:rPr>
              <a:t>Köprübaşılı</a:t>
            </a:r>
            <a:r>
              <a:rPr lang="tr-TR" sz="2900" dirty="0" smtClean="0">
                <a:latin typeface="Times New Roman" pitchFamily="18" charset="0"/>
                <a:cs typeface="Times New Roman" pitchFamily="18" charset="0"/>
              </a:rPr>
              <a:t>, 2014)</a:t>
            </a:r>
          </a:p>
          <a:p>
            <a:endParaRPr lang="tr-TR" dirty="0"/>
          </a:p>
        </p:txBody>
      </p:sp>
      <p:sp>
        <p:nvSpPr>
          <p:cNvPr id="5" name="4 İçerik Yer Tutucusu"/>
          <p:cNvSpPr>
            <a:spLocks noGrp="1"/>
          </p:cNvSpPr>
          <p:nvPr>
            <p:ph sz="quarter" idx="2"/>
          </p:nvPr>
        </p:nvSpPr>
        <p:spPr>
          <a:xfrm>
            <a:off x="457200" y="1444294"/>
            <a:ext cx="4474840" cy="4793018"/>
          </a:xfrm>
        </p:spPr>
        <p:txBody>
          <a:bodyPr/>
          <a:lstStyle/>
          <a:p>
            <a:pPr algn="just"/>
            <a:r>
              <a:rPr lang="tr-TR" b="1" dirty="0" smtClean="0">
                <a:latin typeface="Times New Roman" pitchFamily="18" charset="0"/>
                <a:cs typeface="Times New Roman" pitchFamily="18" charset="0"/>
              </a:rPr>
              <a:t>Yakma (Dağlama) Tekniği: </a:t>
            </a:r>
            <a:r>
              <a:rPr lang="tr-TR" dirty="0" smtClean="0">
                <a:latin typeface="Times New Roman" pitchFamily="18" charset="0"/>
                <a:cs typeface="Times New Roman" pitchFamily="18" charset="0"/>
              </a:rPr>
              <a:t>Kızgın uçlarla tahta ya da deri yüzeyin yakılmasıyla uygulanan bir tekniktir (Alpaslan, 2000, s. 226). </a:t>
            </a:r>
          </a:p>
          <a:p>
            <a:pPr>
              <a:buNone/>
            </a:pPr>
            <a:endParaRPr lang="tr-TR" dirty="0"/>
          </a:p>
        </p:txBody>
      </p:sp>
      <p:pic>
        <p:nvPicPr>
          <p:cNvPr id="7" name="6 İçerik Yer Tutucusu" descr="C:\Users\hp\Desktop\kullanılan foto\1520793_846621432028215_8070978046644363727_n.jpg"/>
          <p:cNvPicPr>
            <a:picLocks noGrp="1"/>
          </p:cNvPicPr>
          <p:nvPr>
            <p:ph sz="quarter" idx="4"/>
          </p:nvPr>
        </p:nvPicPr>
        <p:blipFill>
          <a:blip r:embed="rId2" cstate="print"/>
          <a:srcRect/>
          <a:stretch>
            <a:fillRect/>
          </a:stretch>
        </p:blipFill>
        <p:spPr bwMode="auto">
          <a:xfrm rot="5400000">
            <a:off x="4783360" y="1273425"/>
            <a:ext cx="4041775" cy="3456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3"/>
          </p:nvPr>
        </p:nvSpPr>
        <p:spPr/>
        <p:txBody>
          <a:bodyPr>
            <a:normAutofit fontScale="55000" lnSpcReduction="20000"/>
          </a:bodyPr>
          <a:lstStyle/>
          <a:p>
            <a:endParaRPr lang="tr-TR" dirty="0" smtClean="0"/>
          </a:p>
          <a:p>
            <a:r>
              <a:rPr lang="tr-TR" sz="3300" dirty="0" smtClean="0">
                <a:latin typeface="Times New Roman" pitchFamily="18" charset="0"/>
                <a:cs typeface="Times New Roman" pitchFamily="18" charset="0"/>
              </a:rPr>
              <a:t>Şekil 16. Deri aplike pano (</a:t>
            </a:r>
            <a:r>
              <a:rPr lang="tr-TR" sz="3300" dirty="0" err="1" smtClean="0">
                <a:latin typeface="Times New Roman" pitchFamily="18" charset="0"/>
                <a:cs typeface="Times New Roman" pitchFamily="18" charset="0"/>
              </a:rPr>
              <a:t>Köprübaşılı</a:t>
            </a:r>
            <a:r>
              <a:rPr lang="tr-TR" sz="3300" dirty="0" smtClean="0">
                <a:latin typeface="Times New Roman" pitchFamily="18" charset="0"/>
                <a:cs typeface="Times New Roman" pitchFamily="18" charset="0"/>
              </a:rPr>
              <a:t>, 2014)</a:t>
            </a:r>
          </a:p>
          <a:p>
            <a:endParaRPr lang="tr-TR" dirty="0"/>
          </a:p>
        </p:txBody>
      </p:sp>
      <p:sp>
        <p:nvSpPr>
          <p:cNvPr id="5" name="4 İçerik Yer Tutucusu"/>
          <p:cNvSpPr>
            <a:spLocks noGrp="1"/>
          </p:cNvSpPr>
          <p:nvPr>
            <p:ph sz="quarter" idx="2"/>
          </p:nvPr>
        </p:nvSpPr>
        <p:spPr>
          <a:xfrm>
            <a:off x="457200" y="404664"/>
            <a:ext cx="4042792" cy="4981393"/>
          </a:xfrm>
        </p:spPr>
        <p:txBody>
          <a:bodyPr>
            <a:normAutofit/>
          </a:bodyPr>
          <a:lstStyle/>
          <a:p>
            <a:pPr algn="just"/>
            <a:r>
              <a:rPr lang="tr-TR" b="1" dirty="0" smtClean="0">
                <a:latin typeface="Times New Roman" pitchFamily="18" charset="0"/>
                <a:cs typeface="Times New Roman" pitchFamily="18" charset="0"/>
              </a:rPr>
              <a:t>Aplike: </a:t>
            </a:r>
            <a:r>
              <a:rPr lang="tr-TR" dirty="0" smtClean="0">
                <a:latin typeface="Times New Roman" pitchFamily="18" charset="0"/>
                <a:cs typeface="Times New Roman" pitchFamily="18" charset="0"/>
              </a:rPr>
              <a:t>Bir malzemenin üzerine aynı ya da farklı özellikteki diğer bir malzemenin kesilerek, yapıştırılarak elde ve makinada çeşitli işleme teknikleriyle tutturulmasıdır. (</a:t>
            </a:r>
            <a:r>
              <a:rPr lang="tr-TR" dirty="0" err="1" smtClean="0">
                <a:latin typeface="Times New Roman" pitchFamily="18" charset="0"/>
                <a:cs typeface="Times New Roman" pitchFamily="18" charset="0"/>
              </a:rPr>
              <a:t>Gökçesu</a:t>
            </a:r>
            <a:r>
              <a:rPr lang="tr-TR" dirty="0" smtClean="0">
                <a:latin typeface="Times New Roman" pitchFamily="18" charset="0"/>
                <a:cs typeface="Times New Roman" pitchFamily="18" charset="0"/>
              </a:rPr>
              <a:t>, 2002, s. 77).</a:t>
            </a:r>
          </a:p>
          <a:p>
            <a:pPr>
              <a:buNone/>
            </a:pPr>
            <a:endParaRPr lang="tr-TR" dirty="0"/>
          </a:p>
        </p:txBody>
      </p:sp>
      <p:sp>
        <p:nvSpPr>
          <p:cNvPr id="6" name="5 İçerik Yer Tutucusu"/>
          <p:cNvSpPr>
            <a:spLocks noGrp="1"/>
          </p:cNvSpPr>
          <p:nvPr>
            <p:ph sz="quarter" idx="4"/>
          </p:nvPr>
        </p:nvSpPr>
        <p:spPr>
          <a:xfrm>
            <a:off x="4645025" y="404664"/>
            <a:ext cx="4041775" cy="4981393"/>
          </a:xfrm>
        </p:spPr>
        <p:txBody>
          <a:bodyPr/>
          <a:lstStyle/>
          <a:p>
            <a:pPr>
              <a:buNone/>
            </a:pPr>
            <a:endParaRPr lang="tr-TR" dirty="0"/>
          </a:p>
        </p:txBody>
      </p:sp>
      <p:pic>
        <p:nvPicPr>
          <p:cNvPr id="7" name="6 Resim" descr="C:\Users\hp\Desktop\kullanılan foto\10329083_846622308694794_1009401813856390475_n.jpg"/>
          <p:cNvPicPr/>
          <p:nvPr/>
        </p:nvPicPr>
        <p:blipFill>
          <a:blip r:embed="rId2" cstate="print"/>
          <a:srcRect/>
          <a:stretch>
            <a:fillRect/>
          </a:stretch>
        </p:blipFill>
        <p:spPr bwMode="auto">
          <a:xfrm>
            <a:off x="4644008" y="404664"/>
            <a:ext cx="4023717"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p:txBody>
          <a:bodyPr>
            <a:normAutofit fontScale="55000" lnSpcReduction="20000"/>
          </a:bodyPr>
          <a:lstStyle/>
          <a:p>
            <a:r>
              <a:rPr lang="tr-TR" dirty="0" smtClean="0"/>
              <a:t> </a:t>
            </a:r>
          </a:p>
          <a:p>
            <a:r>
              <a:rPr lang="tr-TR" sz="2900" dirty="0" smtClean="0">
                <a:latin typeface="Times New Roman" pitchFamily="18" charset="0"/>
                <a:cs typeface="Times New Roman" pitchFamily="18" charset="0"/>
              </a:rPr>
              <a:t>Şekil 17. Kabartma tekniği ile yapılmış pano </a:t>
            </a:r>
          </a:p>
          <a:p>
            <a:endParaRPr lang="tr-TR" dirty="0"/>
          </a:p>
        </p:txBody>
      </p:sp>
      <p:sp>
        <p:nvSpPr>
          <p:cNvPr id="4" name="3 Metin Yer Tutucusu"/>
          <p:cNvSpPr>
            <a:spLocks noGrp="1"/>
          </p:cNvSpPr>
          <p:nvPr>
            <p:ph type="body" sz="half" idx="3"/>
          </p:nvPr>
        </p:nvSpPr>
        <p:spPr>
          <a:xfrm flipH="1">
            <a:off x="10476655" y="5410200"/>
            <a:ext cx="1872208" cy="762000"/>
          </a:xfrm>
        </p:spPr>
        <p:txBody>
          <a:bodyPr/>
          <a:lstStyle/>
          <a:p>
            <a:endParaRPr lang="tr-TR" dirty="0"/>
          </a:p>
        </p:txBody>
      </p:sp>
      <p:sp>
        <p:nvSpPr>
          <p:cNvPr id="6" name="5 İçerik Yer Tutucusu"/>
          <p:cNvSpPr>
            <a:spLocks noGrp="1"/>
          </p:cNvSpPr>
          <p:nvPr>
            <p:ph sz="quarter" idx="4"/>
          </p:nvPr>
        </p:nvSpPr>
        <p:spPr>
          <a:xfrm>
            <a:off x="4499993" y="620688"/>
            <a:ext cx="4392488" cy="5832648"/>
          </a:xfrm>
        </p:spPr>
        <p:txBody>
          <a:bodyPr>
            <a:normAutofit/>
          </a:bodyPr>
          <a:lstStyle/>
          <a:p>
            <a:pPr algn="just"/>
            <a:r>
              <a:rPr lang="tr-TR" b="1" dirty="0" smtClean="0">
                <a:latin typeface="Times New Roman" pitchFamily="18" charset="0"/>
                <a:cs typeface="Times New Roman" pitchFamily="18" charset="0"/>
              </a:rPr>
              <a:t>Kabartma Tekniği: </a:t>
            </a:r>
            <a:r>
              <a:rPr lang="tr-TR" dirty="0" smtClean="0">
                <a:latin typeface="Times New Roman" pitchFamily="18" charset="0"/>
                <a:cs typeface="Times New Roman" pitchFamily="18" charset="0"/>
              </a:rPr>
              <a:t>Bir biçim ya da süslemenin düz yüzey üzerindeki çıkıntısına “kabartma” denmektedir (Özdemir, 2004, s. 114).</a:t>
            </a:r>
          </a:p>
          <a:p>
            <a:pPr algn="just">
              <a:buNone/>
            </a:pPr>
            <a:r>
              <a:rPr lang="tr-TR" dirty="0" smtClean="0">
                <a:latin typeface="Times New Roman" pitchFamily="18" charset="0"/>
                <a:cs typeface="Times New Roman" pitchFamily="18" charset="0"/>
              </a:rPr>
              <a:t>		Alçak ve yüksek rölyef olmak üzere ikiye ayrılır. Yüzey üzerine yükseltilerek yapılıyorsa yüksek rölyef, çökertilerek yapılıyorsa alçak rölyef adını alır. Üzeri işlenebilir malzemeleri şekillendirme olarak da tanımlanabilir.</a:t>
            </a:r>
          </a:p>
          <a:p>
            <a:endParaRPr lang="tr-TR" dirty="0"/>
          </a:p>
        </p:txBody>
      </p:sp>
      <p:pic>
        <p:nvPicPr>
          <p:cNvPr id="7" name="6 İçerik Yer Tutucusu" descr="C:\Users\hp\Desktop\kullanılan foto\249986_10150210005433400_6642981_n.jpg"/>
          <p:cNvPicPr>
            <a:picLocks noGrp="1"/>
          </p:cNvPicPr>
          <p:nvPr>
            <p:ph sz="quarter" idx="2"/>
          </p:nvPr>
        </p:nvPicPr>
        <p:blipFill>
          <a:blip r:embed="rId2" cstate="print"/>
          <a:srcRect/>
          <a:stretch>
            <a:fillRect/>
          </a:stretch>
        </p:blipFill>
        <p:spPr bwMode="auto">
          <a:xfrm>
            <a:off x="539552" y="476672"/>
            <a:ext cx="3816424" cy="45777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336704"/>
          </a:xfrm>
        </p:spPr>
        <p:txBody>
          <a:bodyPr/>
          <a:lstStyle/>
          <a:p>
            <a:pPr algn="just"/>
            <a:r>
              <a:rPr lang="tr-TR" b="1" dirty="0" smtClean="0">
                <a:latin typeface="Times New Roman" pitchFamily="18" charset="0"/>
                <a:cs typeface="Times New Roman" pitchFamily="18" charset="0"/>
              </a:rPr>
              <a:t>Kakma (Gömme) Tekniği: </a:t>
            </a:r>
            <a:r>
              <a:rPr lang="tr-TR" dirty="0" smtClean="0">
                <a:latin typeface="Times New Roman" pitchFamily="18" charset="0"/>
                <a:cs typeface="Times New Roman" pitchFamily="18" charset="0"/>
              </a:rPr>
              <a:t>Deri süslemede, oyulan bölümlere farklı renkte deri, değerli taşlar yapıştırılarak uygulanır (Alpaslan, 2000, s. 226). Özellikle ciltçilikte oyma tekniği ile birlikte desene derinlik kazandırmak amacıyla yapılmaktadır  (Özdemir ve Kayabaşı, 2007, s. 116).</a:t>
            </a:r>
          </a:p>
          <a:p>
            <a:pPr>
              <a:buNone/>
            </a:pPr>
            <a:endParaRPr lang="tr-TR" dirty="0" smtClean="0"/>
          </a:p>
          <a:p>
            <a:endParaRPr lang="tr-TR" dirty="0"/>
          </a:p>
        </p:txBody>
      </p:sp>
      <p:pic>
        <p:nvPicPr>
          <p:cNvPr id="4" name="3 Resim" descr="C:\Users\hp\Desktop\kullanılan foto\21.jpg"/>
          <p:cNvPicPr/>
          <p:nvPr/>
        </p:nvPicPr>
        <p:blipFill>
          <a:blip r:embed="rId2" cstate="print"/>
          <a:srcRect/>
          <a:stretch>
            <a:fillRect/>
          </a:stretch>
        </p:blipFill>
        <p:spPr bwMode="auto">
          <a:xfrm>
            <a:off x="2267744" y="2708920"/>
            <a:ext cx="5112568" cy="3240360"/>
          </a:xfrm>
          <a:prstGeom prst="rect">
            <a:avLst/>
          </a:prstGeom>
          <a:noFill/>
          <a:ln w="9525">
            <a:noFill/>
            <a:miter lim="800000"/>
            <a:headEnd/>
            <a:tailEnd/>
          </a:ln>
        </p:spPr>
      </p:pic>
      <p:sp>
        <p:nvSpPr>
          <p:cNvPr id="1025" name="Rectangle 1"/>
          <p:cNvSpPr>
            <a:spLocks noChangeArrowheads="1"/>
          </p:cNvSpPr>
          <p:nvPr/>
        </p:nvSpPr>
        <p:spPr bwMode="auto">
          <a:xfrm>
            <a:off x="971600" y="5949280"/>
            <a:ext cx="748883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47">
                <a:ln>
                  <a:noFill/>
                </a:ln>
                <a:solidFill>
                  <a:schemeClr val="tx1"/>
                </a:solidFill>
                <a:effectLst/>
                <a:latin typeface="Times New Roman" pitchFamily="18" charset="0"/>
                <a:cs typeface="Times New Roman" pitchFamily="18" charset="0"/>
              </a:rPr>
              <a:t>18. Kakma Tekniği ile yapılmış deri </a:t>
            </a:r>
            <a:r>
              <a:rPr kumimoji="0" lang="tr-TR" sz="1800" b="0" i="0" u="none" strike="noStrike" cap="none" normalizeH="0" baseline="0" dirty="0" err="1" smtClean="0" bmk="_Toc409512347">
                <a:ln>
                  <a:noFill/>
                </a:ln>
                <a:solidFill>
                  <a:schemeClr val="tx1"/>
                </a:solidFill>
                <a:effectLst/>
                <a:latin typeface="Times New Roman" pitchFamily="18" charset="0"/>
                <a:cs typeface="Times New Roman" pitchFamily="18" charset="0"/>
              </a:rPr>
              <a:t>Kur’an</a:t>
            </a:r>
            <a:r>
              <a:rPr kumimoji="0" lang="tr-TR" sz="1800" b="0" i="0" u="none" strike="noStrike" cap="none" normalizeH="0" baseline="0" dirty="0" smtClean="0" bmk="_Toc409512347">
                <a:ln>
                  <a:noFill/>
                </a:ln>
                <a:solidFill>
                  <a:schemeClr val="tx1"/>
                </a:solidFill>
                <a:effectLst/>
                <a:latin typeface="Times New Roman" pitchFamily="18" charset="0"/>
                <a:cs typeface="Times New Roman" pitchFamily="18" charset="0"/>
              </a:rPr>
              <a:t> mahfazası (Topkapı Sarayı Müzesi)(Özdemir ve Kayabaşı, 2007, s. 118).</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flipH="1">
            <a:off x="-2844824" y="5410200"/>
            <a:ext cx="2088232" cy="762000"/>
          </a:xfrm>
        </p:spPr>
        <p:txBody>
          <a:bodyPr/>
          <a:lstStyle/>
          <a:p>
            <a:endParaRPr lang="tr-TR" dirty="0"/>
          </a:p>
        </p:txBody>
      </p:sp>
      <p:sp>
        <p:nvSpPr>
          <p:cNvPr id="4" name="3 Metin Yer Tutucusu"/>
          <p:cNvSpPr>
            <a:spLocks noGrp="1"/>
          </p:cNvSpPr>
          <p:nvPr>
            <p:ph type="body" sz="half" idx="3"/>
          </p:nvPr>
        </p:nvSpPr>
        <p:spPr/>
        <p:txBody>
          <a:bodyPr>
            <a:normAutofit fontScale="55000" lnSpcReduction="20000"/>
          </a:bodyPr>
          <a:lstStyle/>
          <a:p>
            <a:endParaRPr lang="tr-TR" dirty="0" smtClean="0"/>
          </a:p>
          <a:p>
            <a:r>
              <a:rPr lang="tr-TR" sz="2900" dirty="0" smtClean="0">
                <a:latin typeface="Times New Roman" pitchFamily="18" charset="0"/>
                <a:cs typeface="Times New Roman" pitchFamily="18" charset="0"/>
              </a:rPr>
              <a:t>Şekil 19. Deriden dival işi su matarası (Özdemir ve Kayabaşı, 2007, s. 49)</a:t>
            </a:r>
          </a:p>
          <a:p>
            <a:endParaRPr lang="tr-TR" dirty="0"/>
          </a:p>
        </p:txBody>
      </p:sp>
      <p:sp>
        <p:nvSpPr>
          <p:cNvPr id="5" name="4 İçerik Yer Tutucusu"/>
          <p:cNvSpPr>
            <a:spLocks noGrp="1"/>
          </p:cNvSpPr>
          <p:nvPr>
            <p:ph sz="quarter" idx="2"/>
          </p:nvPr>
        </p:nvSpPr>
        <p:spPr>
          <a:xfrm>
            <a:off x="457200" y="260648"/>
            <a:ext cx="4040188" cy="6264696"/>
          </a:xfrm>
        </p:spPr>
        <p:txBody>
          <a:bodyPr/>
          <a:lstStyle/>
          <a:p>
            <a:pPr algn="just"/>
            <a:r>
              <a:rPr lang="tr-TR" b="1" dirty="0" smtClean="0">
                <a:latin typeface="Times New Roman" pitchFamily="18" charset="0"/>
                <a:cs typeface="Times New Roman" pitchFamily="18" charset="0"/>
              </a:rPr>
              <a:t>İşleme Tekniği: </a:t>
            </a:r>
            <a:r>
              <a:rPr lang="tr-TR" dirty="0" smtClean="0">
                <a:latin typeface="Times New Roman" pitchFamily="18" charset="0"/>
                <a:cs typeface="Times New Roman" pitchFamily="18" charset="0"/>
              </a:rPr>
              <a:t>Çeşitli dokuma, deri ve diğer kumaşlar üzerine iğne veya özel araçla, elde veya makinede çeşitli iplikler kullanılarak (ipek, yün, sim, rafya, sırım vb.) oluşturulan süsleme olarak tanımlayabiliriz (</a:t>
            </a:r>
            <a:r>
              <a:rPr lang="tr-TR" dirty="0" err="1" smtClean="0">
                <a:latin typeface="Times New Roman" pitchFamily="18" charset="0"/>
                <a:cs typeface="Times New Roman" pitchFamily="18" charset="0"/>
              </a:rPr>
              <a:t>Gökçesu</a:t>
            </a:r>
            <a:r>
              <a:rPr lang="tr-TR" dirty="0" smtClean="0">
                <a:latin typeface="Times New Roman" pitchFamily="18" charset="0"/>
                <a:cs typeface="Times New Roman" pitchFamily="18" charset="0"/>
              </a:rPr>
              <a:t>, 2002, s. 73).</a:t>
            </a:r>
          </a:p>
          <a:p>
            <a:pPr algn="just">
              <a:buNone/>
            </a:pPr>
            <a:endParaRPr lang="tr-TR" dirty="0" smtClean="0">
              <a:latin typeface="Times New Roman" pitchFamily="18" charset="0"/>
              <a:cs typeface="Times New Roman" pitchFamily="18" charset="0"/>
            </a:endParaRPr>
          </a:p>
          <a:p>
            <a:pPr>
              <a:buNone/>
            </a:pPr>
            <a:endParaRPr lang="tr-TR" dirty="0"/>
          </a:p>
        </p:txBody>
      </p:sp>
      <p:pic>
        <p:nvPicPr>
          <p:cNvPr id="7" name="6 İçerik Yer Tutucusu" descr="C:\Users\hp\Desktop\ofiiiiii\IMG_0418.JPG"/>
          <p:cNvPicPr>
            <a:picLocks noGrp="1"/>
          </p:cNvPicPr>
          <p:nvPr>
            <p:ph sz="quarter" idx="4"/>
          </p:nvPr>
        </p:nvPicPr>
        <p:blipFill>
          <a:blip r:embed="rId2" cstate="print"/>
          <a:srcRect/>
          <a:stretch>
            <a:fillRect/>
          </a:stretch>
        </p:blipFill>
        <p:spPr bwMode="auto">
          <a:xfrm>
            <a:off x="5076056" y="548680"/>
            <a:ext cx="3240360"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260648"/>
            <a:ext cx="8229600" cy="6408712"/>
          </a:xfrm>
        </p:spPr>
        <p:txBody>
          <a:bodyPr>
            <a:normAutofit/>
          </a:bodyPr>
          <a:lstStyle/>
          <a:p>
            <a:pPr algn="just">
              <a:buNone/>
            </a:pPr>
            <a:r>
              <a:rPr lang="tr-TR" dirty="0" smtClean="0"/>
              <a:t>	</a:t>
            </a:r>
            <a:r>
              <a:rPr lang="tr-TR" sz="2800" dirty="0" smtClean="0">
                <a:latin typeface="Times New Roman" pitchFamily="18" charset="0"/>
                <a:cs typeface="Times New Roman" pitchFamily="18" charset="0"/>
              </a:rPr>
              <a:t>	</a:t>
            </a:r>
          </a:p>
          <a:p>
            <a:pPr algn="just">
              <a:buNone/>
            </a:pPr>
            <a:r>
              <a:rPr lang="tr-TR" sz="2800" dirty="0" smtClean="0">
                <a:latin typeface="Times New Roman" pitchFamily="18" charset="0"/>
                <a:cs typeface="Times New Roman" pitchFamily="18" charset="0"/>
              </a:rPr>
              <a:t>		</a:t>
            </a:r>
            <a:r>
              <a:rPr lang="tr-TR" sz="3200" dirty="0" err="1" smtClean="0">
                <a:latin typeface="Times New Roman" pitchFamily="18" charset="0"/>
                <a:cs typeface="Times New Roman" pitchFamily="18" charset="0"/>
              </a:rPr>
              <a:t>Arseven</a:t>
            </a:r>
            <a:r>
              <a:rPr lang="tr-TR" sz="3200" dirty="0" smtClean="0">
                <a:latin typeface="Times New Roman" pitchFamily="18" charset="0"/>
                <a:cs typeface="Times New Roman" pitchFamily="18" charset="0"/>
              </a:rPr>
              <a:t> (1984), eski el yazmalarının ciltleri, derinin yapısıyla son derece uyuşan ince işçilikleri ve güzel süslemesi ile dikkati çektiğini söylemiştir. Özen (1998), deri olarak meşin, sahtiyan, </a:t>
            </a:r>
            <a:r>
              <a:rPr lang="tr-TR" sz="3200" dirty="0" err="1" smtClean="0">
                <a:latin typeface="Times New Roman" pitchFamily="18" charset="0"/>
                <a:cs typeface="Times New Roman" pitchFamily="18" charset="0"/>
              </a:rPr>
              <a:t>rak</a:t>
            </a:r>
            <a:r>
              <a:rPr lang="tr-TR" sz="3200" dirty="0" smtClean="0">
                <a:latin typeface="Times New Roman" pitchFamily="18" charset="0"/>
                <a:cs typeface="Times New Roman" pitchFamily="18" charset="0"/>
              </a:rPr>
              <a:t> ve deve derisi kullanıldığını belirtmiştir. </a:t>
            </a:r>
            <a:r>
              <a:rPr lang="tr-TR" sz="3200" dirty="0" err="1" smtClean="0">
                <a:latin typeface="Times New Roman" pitchFamily="18" charset="0"/>
                <a:cs typeface="Times New Roman" pitchFamily="18" charset="0"/>
              </a:rPr>
              <a:t>Binark</a:t>
            </a:r>
            <a:r>
              <a:rPr lang="tr-TR" sz="3200" dirty="0" smtClean="0">
                <a:latin typeface="Times New Roman" pitchFamily="18" charset="0"/>
                <a:cs typeface="Times New Roman" pitchFamily="18" charset="0"/>
              </a:rPr>
              <a:t> (1975), deri ciltlerde uygulanan bütün üsluplarda klasik usul şemse cilt tarzıdır ve deri üzerine yapılan motiflerin bezeme şekline göre isimlendirilir demiştir.</a:t>
            </a:r>
          </a:p>
          <a:p>
            <a:pPr algn="just">
              <a:buNone/>
            </a:pPr>
            <a:r>
              <a:rPr lang="tr-TR" sz="3200" dirty="0" smtClean="0">
                <a:latin typeface="Times New Roman" pitchFamily="18" charset="0"/>
                <a:cs typeface="Times New Roman" pitchFamily="18" charset="0"/>
              </a:rPr>
              <a:t>		</a:t>
            </a:r>
          </a:p>
          <a:p>
            <a:pPr>
              <a:buNone/>
            </a:pPr>
            <a:endParaRPr lang="tr-T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p:txBody>
          <a:bodyPr>
            <a:normAutofit fontScale="62500" lnSpcReduction="20000"/>
          </a:bodyPr>
          <a:lstStyle/>
          <a:p>
            <a:endParaRPr lang="tr-TR" dirty="0" smtClean="0"/>
          </a:p>
          <a:p>
            <a:r>
              <a:rPr lang="tr-TR" sz="2600" dirty="0" smtClean="0">
                <a:latin typeface="Times New Roman" pitchFamily="18" charset="0"/>
                <a:cs typeface="Times New Roman" pitchFamily="18" charset="0"/>
              </a:rPr>
              <a:t>Şekil 20. Dikiş tekniği ile yapılmış obje (</a:t>
            </a:r>
            <a:r>
              <a:rPr lang="tr-TR" sz="2600" dirty="0" err="1" smtClean="0">
                <a:latin typeface="Times New Roman" pitchFamily="18" charset="0"/>
                <a:cs typeface="Times New Roman" pitchFamily="18" charset="0"/>
              </a:rPr>
              <a:t>Köprübaşılı</a:t>
            </a:r>
            <a:r>
              <a:rPr lang="tr-TR" sz="2600" dirty="0" smtClean="0">
                <a:latin typeface="Times New Roman" pitchFamily="18" charset="0"/>
                <a:cs typeface="Times New Roman" pitchFamily="18" charset="0"/>
              </a:rPr>
              <a:t>, 2014)</a:t>
            </a:r>
          </a:p>
          <a:p>
            <a:endParaRPr lang="tr-TR" dirty="0"/>
          </a:p>
        </p:txBody>
      </p:sp>
      <p:sp>
        <p:nvSpPr>
          <p:cNvPr id="4" name="3 Metin Yer Tutucusu"/>
          <p:cNvSpPr>
            <a:spLocks noGrp="1"/>
          </p:cNvSpPr>
          <p:nvPr>
            <p:ph type="body" sz="half" idx="3"/>
          </p:nvPr>
        </p:nvSpPr>
        <p:spPr>
          <a:xfrm flipH="1">
            <a:off x="10260631" y="5410200"/>
            <a:ext cx="1728192" cy="762000"/>
          </a:xfrm>
        </p:spPr>
        <p:txBody>
          <a:bodyPr/>
          <a:lstStyle/>
          <a:p>
            <a:endParaRPr lang="tr-TR" dirty="0"/>
          </a:p>
        </p:txBody>
      </p:sp>
      <p:sp>
        <p:nvSpPr>
          <p:cNvPr id="6" name="5 İçerik Yer Tutucusu"/>
          <p:cNvSpPr>
            <a:spLocks noGrp="1"/>
          </p:cNvSpPr>
          <p:nvPr>
            <p:ph sz="quarter" idx="4"/>
          </p:nvPr>
        </p:nvSpPr>
        <p:spPr>
          <a:xfrm>
            <a:off x="4645025" y="332656"/>
            <a:ext cx="4041775" cy="5832648"/>
          </a:xfrm>
        </p:spPr>
        <p:txBody>
          <a:bodyPr/>
          <a:lstStyle/>
          <a:p>
            <a:pPr algn="just"/>
            <a:r>
              <a:rPr lang="tr-TR" b="1" dirty="0" smtClean="0">
                <a:latin typeface="Times New Roman" pitchFamily="18" charset="0"/>
                <a:cs typeface="Times New Roman" pitchFamily="18" charset="0"/>
              </a:rPr>
              <a:t>Dikiş Tekniği: </a:t>
            </a:r>
            <a:r>
              <a:rPr lang="tr-TR" dirty="0" smtClean="0">
                <a:latin typeface="Times New Roman" pitchFamily="18" charset="0"/>
                <a:cs typeface="Times New Roman" pitchFamily="18" charset="0"/>
              </a:rPr>
              <a:t>Çeşitli dikiş teknikleri uygulanarak yapılan deri yüzey süslemeleridir. Bunun için değişik iplikler, sırım, sicim vb. malzemeler kullanılmaktadır  (Özdemir, 2004, s. 123).</a:t>
            </a:r>
          </a:p>
          <a:p>
            <a:pPr>
              <a:buNone/>
            </a:pPr>
            <a:endParaRPr lang="tr-TR" dirty="0" smtClean="0"/>
          </a:p>
          <a:p>
            <a:pPr>
              <a:buNone/>
            </a:pPr>
            <a:endParaRPr lang="tr-TR" dirty="0"/>
          </a:p>
        </p:txBody>
      </p:sp>
      <p:pic>
        <p:nvPicPr>
          <p:cNvPr id="7" name="6 İçerik Yer Tutucusu" descr="C:\Users\hp\Desktop\kullanılan foto\10246500_846620952028263_6506986435782068263_n.jpg"/>
          <p:cNvPicPr>
            <a:picLocks noGrp="1"/>
          </p:cNvPicPr>
          <p:nvPr>
            <p:ph sz="quarter" idx="2"/>
          </p:nvPr>
        </p:nvPicPr>
        <p:blipFill>
          <a:blip r:embed="rId2" cstate="print"/>
          <a:srcRect/>
          <a:stretch>
            <a:fillRect/>
          </a:stretch>
        </p:blipFill>
        <p:spPr bwMode="auto">
          <a:xfrm>
            <a:off x="457200" y="548680"/>
            <a:ext cx="4040188"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6120680"/>
          </a:xfrm>
        </p:spPr>
        <p:txBody>
          <a:bodyPr/>
          <a:lstStyle/>
          <a:p>
            <a:pPr algn="just"/>
            <a:r>
              <a:rPr lang="tr-TR" sz="2800" b="1" dirty="0" smtClean="0">
                <a:latin typeface="Times New Roman" pitchFamily="18" charset="0"/>
                <a:cs typeface="Times New Roman" pitchFamily="18" charset="0"/>
              </a:rPr>
              <a:t>Baskı Tekniği: </a:t>
            </a:r>
            <a:r>
              <a:rPr lang="tr-TR" sz="2800" dirty="0" smtClean="0">
                <a:latin typeface="Times New Roman" pitchFamily="18" charset="0"/>
                <a:cs typeface="Times New Roman" pitchFamily="18" charset="0"/>
              </a:rPr>
              <a:t>Baskı tekniği olarak adlandırılan çalışmalar baskıyı oluşturacak kalıp ve basılacak düz bir yüzeyi (kumaş, deri, kâğıt vb.) gerektirir. Tahta, metal, taş gibi dayanıklı bir malzeme üzerine desenin oyulmasıdır (</a:t>
            </a:r>
            <a:r>
              <a:rPr lang="tr-TR" sz="2800" dirty="0" err="1" smtClean="0">
                <a:latin typeface="Times New Roman" pitchFamily="18" charset="0"/>
                <a:cs typeface="Times New Roman" pitchFamily="18" charset="0"/>
              </a:rPr>
              <a:t>Gökçesu</a:t>
            </a:r>
            <a:r>
              <a:rPr lang="tr-TR" sz="2800" dirty="0" smtClean="0">
                <a:latin typeface="Times New Roman" pitchFamily="18" charset="0"/>
                <a:cs typeface="Times New Roman" pitchFamily="18" charset="0"/>
              </a:rPr>
              <a:t>, 2002, s. 87).</a:t>
            </a:r>
          </a:p>
          <a:p>
            <a:pPr>
              <a:buNone/>
            </a:pPr>
            <a:endParaRPr lang="tr-TR" dirty="0"/>
          </a:p>
        </p:txBody>
      </p:sp>
      <p:pic>
        <p:nvPicPr>
          <p:cNvPr id="4" name="3 Resim" descr="C:\Users\hp\Desktop\tez\fotokopi\düzelt\125_002.JPG"/>
          <p:cNvPicPr/>
          <p:nvPr/>
        </p:nvPicPr>
        <p:blipFill>
          <a:blip r:embed="rId2" cstate="print"/>
          <a:srcRect/>
          <a:stretch>
            <a:fillRect/>
          </a:stretch>
        </p:blipFill>
        <p:spPr bwMode="auto">
          <a:xfrm>
            <a:off x="1691680" y="2708920"/>
            <a:ext cx="5976664" cy="2836276"/>
          </a:xfrm>
          <a:prstGeom prst="rect">
            <a:avLst/>
          </a:prstGeom>
          <a:noFill/>
          <a:ln w="9525">
            <a:noFill/>
            <a:miter lim="800000"/>
            <a:headEnd/>
            <a:tailEnd/>
          </a:ln>
        </p:spPr>
      </p:pic>
      <p:sp>
        <p:nvSpPr>
          <p:cNvPr id="70657" name="Rectangle 1"/>
          <p:cNvSpPr>
            <a:spLocks noChangeArrowheads="1"/>
          </p:cNvSpPr>
          <p:nvPr/>
        </p:nvSpPr>
        <p:spPr bwMode="auto">
          <a:xfrm>
            <a:off x="1331640" y="5805264"/>
            <a:ext cx="662473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Times New Roman" pitchFamily="18" charset="0"/>
              </a:rPr>
              <a:t>Ş</a:t>
            </a:r>
            <a:r>
              <a:rPr kumimoji="0" lang="tr-TR" sz="1800" b="0" i="0" u="none" strike="noStrike" cap="none" normalizeH="0" baseline="0" dirty="0" smtClean="0" bmk="">
                <a:ln>
                  <a:noFill/>
                </a:ln>
                <a:solidFill>
                  <a:schemeClr val="tx1"/>
                </a:solidFill>
                <a:effectLst/>
                <a:latin typeface="Arial" pitchFamily="34" charset="0"/>
                <a:cs typeface="Times New Roman" pitchFamily="18" charset="0"/>
              </a:rPr>
              <a:t>ekil </a:t>
            </a:r>
            <a:r>
              <a:rPr kumimoji="0" lang="tr-TR" sz="1800" b="0" i="0" u="none" strike="noStrike" cap="none" normalizeH="0" baseline="0" dirty="0" smtClean="0" bmk="_Toc409512350">
                <a:ln>
                  <a:noFill/>
                </a:ln>
                <a:solidFill>
                  <a:schemeClr val="tx1"/>
                </a:solidFill>
                <a:effectLst/>
                <a:latin typeface="Arial" pitchFamily="34" charset="0"/>
                <a:cs typeface="Times New Roman" pitchFamily="18" charset="0"/>
              </a:rPr>
              <a:t>21. 18. yüzyıla ait baskı tekniğinde yapılmış şemse örneği</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79512" y="404664"/>
            <a:ext cx="8784976" cy="6120680"/>
          </a:xfrm>
        </p:spPr>
        <p:txBody>
          <a:bodyPr>
            <a:normAutofit/>
          </a:bodyPr>
          <a:lstStyle/>
          <a:p>
            <a:pPr algn="just"/>
            <a:r>
              <a:rPr lang="tr-TR" sz="2400" b="1" dirty="0" smtClean="0">
                <a:latin typeface="Times New Roman" pitchFamily="18" charset="0"/>
                <a:cs typeface="Times New Roman" pitchFamily="18" charset="0"/>
              </a:rPr>
              <a:t>Oyma-Yapıştırma Tekniği;</a:t>
            </a:r>
            <a:r>
              <a:rPr lang="tr-TR" sz="2400" dirty="0" smtClean="0">
                <a:latin typeface="Times New Roman" pitchFamily="18" charset="0"/>
                <a:cs typeface="Times New Roman" pitchFamily="18" charset="0"/>
              </a:rPr>
              <a:t> bir maddeyi, desene uygun olarak kesip-oyarak ayrı bir yüzeye yapıştırma tekniği, Türk süsleme sanatlarında çok kullanılmıştır (Alpaslan, 2000, s. 226). Kâğıt veya deriden yapılan katı’ tekniğinde; oyulan motife “dişi oyma”, motif oyulduktan sonra çıkan parçalara “erkek oyma” adı verilmektedir (Güler, 2008, s. 194). Hem oyulup çıkartılan, hem de kalan bölüm ayrı ayrı zeminlerde kullanılabilir (Alpaslan, 2000, s. 226).</a:t>
            </a:r>
          </a:p>
          <a:p>
            <a:pPr algn="just"/>
            <a:endParaRPr lang="tr-TR" sz="2800" dirty="0" smtClean="0">
              <a:latin typeface="Times New Roman" pitchFamily="18" charset="0"/>
              <a:cs typeface="Times New Roman" pitchFamily="18" charset="0"/>
            </a:endParaRPr>
          </a:p>
          <a:p>
            <a:pPr algn="just">
              <a:buNone/>
            </a:pPr>
            <a:endParaRPr lang="tr-TR" sz="2800" dirty="0">
              <a:latin typeface="Times New Roman" pitchFamily="18" charset="0"/>
              <a:cs typeface="Times New Roman" pitchFamily="18" charset="0"/>
            </a:endParaRPr>
          </a:p>
        </p:txBody>
      </p:sp>
      <p:pic>
        <p:nvPicPr>
          <p:cNvPr id="4" name="3 Resim"/>
          <p:cNvPicPr/>
          <p:nvPr/>
        </p:nvPicPr>
        <p:blipFill>
          <a:blip r:embed="rId2" cstate="print"/>
          <a:srcRect/>
          <a:stretch>
            <a:fillRect/>
          </a:stretch>
        </p:blipFill>
        <p:spPr bwMode="auto">
          <a:xfrm>
            <a:off x="899592" y="3212976"/>
            <a:ext cx="7344816" cy="2952328"/>
          </a:xfrm>
          <a:prstGeom prst="rect">
            <a:avLst/>
          </a:prstGeom>
          <a:noFill/>
          <a:ln w="9525">
            <a:noFill/>
            <a:miter lim="800000"/>
            <a:headEnd/>
            <a:tailEnd/>
          </a:ln>
        </p:spPr>
      </p:pic>
      <p:sp>
        <p:nvSpPr>
          <p:cNvPr id="74753" name="Rectangle 1"/>
          <p:cNvSpPr>
            <a:spLocks noChangeArrowheads="1"/>
          </p:cNvSpPr>
          <p:nvPr/>
        </p:nvSpPr>
        <p:spPr bwMode="auto">
          <a:xfrm>
            <a:off x="611560" y="6237312"/>
            <a:ext cx="820891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Times New Roman" pitchFamily="18" charset="0"/>
              </a:rPr>
              <a:t>Ş</a:t>
            </a:r>
            <a:r>
              <a:rPr kumimoji="0" lang="tr-TR" sz="1800" b="0" i="0" u="none" strike="noStrike" cap="none" normalizeH="0" baseline="0" dirty="0" smtClean="0" bmk="">
                <a:ln>
                  <a:noFill/>
                </a:ln>
                <a:solidFill>
                  <a:schemeClr val="tx1"/>
                </a:solidFill>
                <a:effectLst/>
                <a:latin typeface="Arial" pitchFamily="34" charset="0"/>
                <a:cs typeface="Times New Roman" pitchFamily="18" charset="0"/>
              </a:rPr>
              <a:t>ekil </a:t>
            </a:r>
            <a:r>
              <a:rPr kumimoji="0" lang="tr-TR" sz="1800" b="0" i="0" u="none" strike="noStrike" cap="none" normalizeH="0" baseline="0" dirty="0" smtClean="0" bmk="_Toc409512351">
                <a:ln>
                  <a:noFill/>
                </a:ln>
                <a:solidFill>
                  <a:schemeClr val="tx1"/>
                </a:solidFill>
                <a:effectLst/>
                <a:latin typeface="Arial" pitchFamily="34" charset="0"/>
                <a:cs typeface="Times New Roman" pitchFamily="18" charset="0"/>
              </a:rPr>
              <a:t>22. Bir cönkün iç tarafındaki </a:t>
            </a:r>
            <a:r>
              <a:rPr kumimoji="0" lang="tr-TR" sz="1800" b="0" i="0" u="none" strike="noStrike" cap="none" normalizeH="0" baseline="0" dirty="0" err="1" smtClean="0" bmk="_Toc409512351">
                <a:ln>
                  <a:noFill/>
                </a:ln>
                <a:solidFill>
                  <a:schemeClr val="tx1"/>
                </a:solidFill>
                <a:effectLst/>
                <a:latin typeface="Arial" pitchFamily="34" charset="0"/>
                <a:cs typeface="Times New Roman" pitchFamily="18" charset="0"/>
              </a:rPr>
              <a:t>müşembek</a:t>
            </a:r>
            <a:r>
              <a:rPr kumimoji="0" lang="tr-TR" sz="1800" b="0" i="0" u="none" strike="noStrike" cap="none" normalizeH="0" baseline="0" dirty="0" smtClean="0" bmk="_Toc409512351">
                <a:ln>
                  <a:noFill/>
                </a:ln>
                <a:solidFill>
                  <a:schemeClr val="tx1"/>
                </a:solidFill>
                <a:effectLst/>
                <a:latin typeface="Arial" pitchFamily="34" charset="0"/>
                <a:cs typeface="Times New Roman" pitchFamily="18" charset="0"/>
              </a:rPr>
              <a:t> şemse (Derman, 2012, s. 156)</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251520" y="5410200"/>
            <a:ext cx="3816424" cy="762000"/>
          </a:xfrm>
        </p:spPr>
        <p:txBody>
          <a:bodyPr>
            <a:normAutofit fontScale="55000" lnSpcReduction="20000"/>
          </a:bodyPr>
          <a:lstStyle/>
          <a:p>
            <a:endParaRPr lang="tr-TR" dirty="0" smtClean="0"/>
          </a:p>
          <a:p>
            <a:r>
              <a:rPr lang="tr-TR" sz="2900" dirty="0" smtClean="0">
                <a:latin typeface="Times New Roman" pitchFamily="18" charset="0"/>
                <a:cs typeface="Times New Roman" pitchFamily="18" charset="0"/>
              </a:rPr>
              <a:t>Şekil 23. Deri kesim bıçağı ile süsleme tekniğinde yapılmış pano</a:t>
            </a:r>
          </a:p>
          <a:p>
            <a:endParaRPr lang="tr-TR" sz="2900" dirty="0">
              <a:latin typeface="Times New Roman" pitchFamily="18" charset="0"/>
              <a:cs typeface="Times New Roman" pitchFamily="18" charset="0"/>
            </a:endParaRPr>
          </a:p>
        </p:txBody>
      </p:sp>
      <p:sp>
        <p:nvSpPr>
          <p:cNvPr id="4" name="3 Metin Yer Tutucusu"/>
          <p:cNvSpPr>
            <a:spLocks noGrp="1"/>
          </p:cNvSpPr>
          <p:nvPr>
            <p:ph type="body" sz="half" idx="3"/>
          </p:nvPr>
        </p:nvSpPr>
        <p:spPr>
          <a:xfrm flipH="1">
            <a:off x="10764687" y="5410200"/>
            <a:ext cx="1368152" cy="762000"/>
          </a:xfrm>
        </p:spPr>
        <p:txBody>
          <a:bodyPr/>
          <a:lstStyle/>
          <a:p>
            <a:endParaRPr lang="tr-TR" dirty="0"/>
          </a:p>
        </p:txBody>
      </p:sp>
      <p:sp>
        <p:nvSpPr>
          <p:cNvPr id="6" name="5 İçerik Yer Tutucusu"/>
          <p:cNvSpPr>
            <a:spLocks noGrp="1"/>
          </p:cNvSpPr>
          <p:nvPr>
            <p:ph sz="quarter" idx="4"/>
          </p:nvPr>
        </p:nvSpPr>
        <p:spPr>
          <a:xfrm>
            <a:off x="4139952" y="332656"/>
            <a:ext cx="4752527" cy="6336704"/>
          </a:xfrm>
        </p:spPr>
        <p:txBody>
          <a:bodyPr>
            <a:normAutofit/>
          </a:bodyPr>
          <a:lstStyle/>
          <a:p>
            <a:pPr algn="just"/>
            <a:r>
              <a:rPr lang="tr-TR" b="1" dirty="0" err="1" smtClean="0">
                <a:latin typeface="Times New Roman" pitchFamily="18" charset="0"/>
                <a:cs typeface="Times New Roman" pitchFamily="18" charset="0"/>
              </a:rPr>
              <a:t>Linol</a:t>
            </a:r>
            <a:r>
              <a:rPr lang="tr-TR" b="1" dirty="0" smtClean="0">
                <a:latin typeface="Times New Roman" pitchFamily="18" charset="0"/>
                <a:cs typeface="Times New Roman" pitchFamily="18" charset="0"/>
              </a:rPr>
              <a:t> İşleme Tekniği: </a:t>
            </a:r>
            <a:r>
              <a:rPr lang="tr-TR" dirty="0" smtClean="0">
                <a:latin typeface="Times New Roman" pitchFamily="18" charset="0"/>
                <a:cs typeface="Times New Roman" pitchFamily="18" charset="0"/>
              </a:rPr>
              <a:t>Desenin özelliğine göre </a:t>
            </a:r>
            <a:r>
              <a:rPr lang="tr-TR" dirty="0" err="1" smtClean="0">
                <a:latin typeface="Times New Roman" pitchFamily="18" charset="0"/>
                <a:cs typeface="Times New Roman" pitchFamily="18" charset="0"/>
              </a:rPr>
              <a:t>linol</a:t>
            </a:r>
            <a:r>
              <a:rPr lang="tr-TR" dirty="0" smtClean="0">
                <a:latin typeface="Times New Roman" pitchFamily="18" charset="0"/>
                <a:cs typeface="Times New Roman" pitchFamily="18" charset="0"/>
              </a:rPr>
              <a:t> oyma uçlarını kullanarak, desen belirgin hale getirilir. Desen, oyma uçlarıyla deriyi kazıyarak oluşturulur. </a:t>
            </a:r>
            <a:r>
              <a:rPr lang="tr-TR" dirty="0" err="1" smtClean="0">
                <a:latin typeface="Times New Roman" pitchFamily="18" charset="0"/>
                <a:cs typeface="Times New Roman" pitchFamily="18" charset="0"/>
              </a:rPr>
              <a:t>Linol</a:t>
            </a:r>
            <a:r>
              <a:rPr lang="tr-TR" dirty="0" smtClean="0">
                <a:latin typeface="Times New Roman" pitchFamily="18" charset="0"/>
                <a:cs typeface="Times New Roman" pitchFamily="18" charset="0"/>
              </a:rPr>
              <a:t> oyma tekniği genellikle düz hatlar elde etmede </a:t>
            </a:r>
            <a:r>
              <a:rPr lang="tr-TR" dirty="0" err="1" smtClean="0">
                <a:latin typeface="Times New Roman" pitchFamily="18" charset="0"/>
                <a:cs typeface="Times New Roman" pitchFamily="18" charset="0"/>
              </a:rPr>
              <a:t>konturlamada</a:t>
            </a:r>
            <a:r>
              <a:rPr lang="tr-TR" dirty="0" smtClean="0">
                <a:latin typeface="Times New Roman" pitchFamily="18" charset="0"/>
                <a:cs typeface="Times New Roman" pitchFamily="18" charset="0"/>
              </a:rPr>
              <a:t> kullanılır (</a:t>
            </a:r>
            <a:r>
              <a:rPr lang="tr-TR" dirty="0" err="1" smtClean="0">
                <a:latin typeface="Times New Roman" pitchFamily="18" charset="0"/>
                <a:cs typeface="Times New Roman" pitchFamily="18" charset="0"/>
              </a:rPr>
              <a:t>Gökçesu</a:t>
            </a:r>
            <a:r>
              <a:rPr lang="tr-TR" dirty="0" smtClean="0">
                <a:latin typeface="Times New Roman" pitchFamily="18" charset="0"/>
                <a:cs typeface="Times New Roman" pitchFamily="18" charset="0"/>
              </a:rPr>
              <a:t>, 2002, s. 86).</a:t>
            </a:r>
          </a:p>
          <a:p>
            <a:pPr algn="just"/>
            <a:r>
              <a:rPr lang="tr-TR" b="1" dirty="0" smtClean="0">
                <a:latin typeface="Times New Roman" pitchFamily="18" charset="0"/>
                <a:cs typeface="Times New Roman" pitchFamily="18" charset="0"/>
              </a:rPr>
              <a:t>Deri Kesim Bıçağı ile Süsleme Tekniği: </a:t>
            </a:r>
            <a:r>
              <a:rPr lang="tr-TR" dirty="0" smtClean="0">
                <a:latin typeface="Times New Roman" pitchFamily="18" charset="0"/>
                <a:cs typeface="Times New Roman" pitchFamily="18" charset="0"/>
              </a:rPr>
              <a:t>Deri yüzeyindeki desen oluşturmada </a:t>
            </a:r>
            <a:r>
              <a:rPr lang="tr-TR" dirty="0" err="1" smtClean="0">
                <a:latin typeface="Times New Roman" pitchFamily="18" charset="0"/>
                <a:cs typeface="Times New Roman" pitchFamily="18" charset="0"/>
              </a:rPr>
              <a:t>grift</a:t>
            </a:r>
            <a:r>
              <a:rPr lang="tr-TR" dirty="0" smtClean="0">
                <a:latin typeface="Times New Roman" pitchFamily="18" charset="0"/>
                <a:cs typeface="Times New Roman" pitchFamily="18" charset="0"/>
              </a:rPr>
              <a:t> kısımların deri kesim bıçağı ile çizilerek belirginleştirilmesidir. Hazırlanan desen deriye çizilir ve çizilen desenin üzerinden kesim bıçağı ile hafifçe kesilir.</a:t>
            </a:r>
          </a:p>
          <a:p>
            <a:endParaRPr lang="tr-TR" dirty="0" smtClean="0"/>
          </a:p>
          <a:p>
            <a:pPr>
              <a:buNone/>
            </a:pPr>
            <a:endParaRPr lang="tr-TR" dirty="0"/>
          </a:p>
        </p:txBody>
      </p:sp>
      <p:pic>
        <p:nvPicPr>
          <p:cNvPr id="7" name="6 İçerik Yer Tutucusu" descr="C:\Users\hp\Desktop\nnn.jpg"/>
          <p:cNvPicPr>
            <a:picLocks noGrp="1"/>
          </p:cNvPicPr>
          <p:nvPr>
            <p:ph sz="quarter" idx="2"/>
          </p:nvPr>
        </p:nvPicPr>
        <p:blipFill>
          <a:blip r:embed="rId2" cstate="print"/>
          <a:srcRect/>
          <a:stretch>
            <a:fillRect/>
          </a:stretch>
        </p:blipFill>
        <p:spPr bwMode="auto">
          <a:xfrm>
            <a:off x="323528" y="332656"/>
            <a:ext cx="3600400"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3"/>
          </p:nvPr>
        </p:nvSpPr>
        <p:spPr/>
        <p:txBody>
          <a:bodyPr>
            <a:normAutofit fontScale="62500" lnSpcReduction="20000"/>
          </a:bodyPr>
          <a:lstStyle/>
          <a:p>
            <a:endParaRPr lang="tr-TR" dirty="0" smtClean="0"/>
          </a:p>
          <a:p>
            <a:r>
              <a:rPr lang="tr-TR" sz="2600" dirty="0" smtClean="0">
                <a:latin typeface="Times New Roman" pitchFamily="18" charset="0"/>
                <a:cs typeface="Times New Roman" pitchFamily="18" charset="0"/>
              </a:rPr>
              <a:t>Şekil 24. Islatarak şekil verme tekniği ile yapılmış saat </a:t>
            </a:r>
          </a:p>
          <a:p>
            <a:endParaRPr lang="tr-TR" dirty="0"/>
          </a:p>
        </p:txBody>
      </p:sp>
      <p:sp>
        <p:nvSpPr>
          <p:cNvPr id="5" name="4 İçerik Yer Tutucusu"/>
          <p:cNvSpPr>
            <a:spLocks noGrp="1"/>
          </p:cNvSpPr>
          <p:nvPr>
            <p:ph sz="quarter" idx="2"/>
          </p:nvPr>
        </p:nvSpPr>
        <p:spPr>
          <a:xfrm>
            <a:off x="251520" y="332656"/>
            <a:ext cx="4245868" cy="6192688"/>
          </a:xfrm>
        </p:spPr>
        <p:txBody>
          <a:bodyPr/>
          <a:lstStyle/>
          <a:p>
            <a:pPr algn="just"/>
            <a:r>
              <a:rPr lang="tr-TR" b="1" dirty="0" smtClean="0">
                <a:latin typeface="Times New Roman" pitchFamily="18" charset="0"/>
                <a:cs typeface="Times New Roman" pitchFamily="18" charset="0"/>
              </a:rPr>
              <a:t>Islatarak Şekil Verme Tekniği: </a:t>
            </a:r>
            <a:r>
              <a:rPr lang="tr-TR" dirty="0" smtClean="0">
                <a:latin typeface="Times New Roman" pitchFamily="18" charset="0"/>
                <a:cs typeface="Times New Roman" pitchFamily="18" charset="0"/>
              </a:rPr>
              <a:t>Su içinde ıslatılan derinin elde istenilen forma sokulması ile oluşturulan tekniktir. Mask ve rölyef çalışmaları bu teknikle yapılmaktadır. Bugün mask çalışmaları ile çanta, sigaralık, saat, kemer vb. gibi ürünler yapılmaktadır (Özdemir ve Kayabaşı, 2007, s. 148).</a:t>
            </a:r>
          </a:p>
          <a:p>
            <a:pPr>
              <a:buNone/>
            </a:pPr>
            <a:r>
              <a:rPr lang="tr-TR" dirty="0" smtClean="0"/>
              <a:t> </a:t>
            </a:r>
          </a:p>
          <a:p>
            <a:pPr>
              <a:buNone/>
            </a:pPr>
            <a:endParaRPr lang="tr-TR" dirty="0"/>
          </a:p>
        </p:txBody>
      </p:sp>
      <p:pic>
        <p:nvPicPr>
          <p:cNvPr id="7" name="6 İçerik Yer Tutucusu" descr="C:\Users\hp\Desktop\kullanılan foto\1901213_680024785390785_1425566498_n.jpg"/>
          <p:cNvPicPr>
            <a:picLocks noGrp="1"/>
          </p:cNvPicPr>
          <p:nvPr>
            <p:ph sz="quarter" idx="4"/>
          </p:nvPr>
        </p:nvPicPr>
        <p:blipFill>
          <a:blip r:embed="rId2" cstate="print"/>
          <a:srcRect/>
          <a:stretch>
            <a:fillRect/>
          </a:stretch>
        </p:blipFill>
        <p:spPr bwMode="auto">
          <a:xfrm>
            <a:off x="4715496" y="476250"/>
            <a:ext cx="3900832" cy="4910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457200" y="5410200"/>
            <a:ext cx="4402832" cy="762000"/>
          </a:xfrm>
        </p:spPr>
        <p:txBody>
          <a:bodyPr>
            <a:normAutofit fontScale="62500" lnSpcReduction="20000"/>
          </a:bodyPr>
          <a:lstStyle/>
          <a:p>
            <a:endParaRPr lang="tr-TR" dirty="0" smtClean="0"/>
          </a:p>
          <a:p>
            <a:r>
              <a:rPr lang="tr-TR" sz="2600" dirty="0" smtClean="0">
                <a:latin typeface="Times New Roman" pitchFamily="18" charset="0"/>
                <a:cs typeface="Times New Roman" pitchFamily="18" charset="0"/>
              </a:rPr>
              <a:t>Şekil 25. Boyama tekniği ile yapılmış çanta örneği (</a:t>
            </a:r>
            <a:r>
              <a:rPr lang="tr-TR" sz="2600" dirty="0" err="1" smtClean="0">
                <a:latin typeface="Times New Roman" pitchFamily="18" charset="0"/>
                <a:cs typeface="Times New Roman" pitchFamily="18" charset="0"/>
              </a:rPr>
              <a:t>Köprübaşılı</a:t>
            </a:r>
            <a:r>
              <a:rPr lang="tr-TR" sz="2600" dirty="0" smtClean="0">
                <a:latin typeface="Times New Roman" pitchFamily="18" charset="0"/>
                <a:cs typeface="Times New Roman" pitchFamily="18" charset="0"/>
              </a:rPr>
              <a:t>, 2014) </a:t>
            </a:r>
          </a:p>
          <a:p>
            <a:endParaRPr lang="tr-TR" dirty="0"/>
          </a:p>
        </p:txBody>
      </p:sp>
      <p:sp>
        <p:nvSpPr>
          <p:cNvPr id="4" name="3 Metin Yer Tutucusu"/>
          <p:cNvSpPr>
            <a:spLocks noGrp="1"/>
          </p:cNvSpPr>
          <p:nvPr>
            <p:ph type="body" sz="half" idx="3"/>
          </p:nvPr>
        </p:nvSpPr>
        <p:spPr>
          <a:xfrm flipH="1">
            <a:off x="10260631" y="5410200"/>
            <a:ext cx="1296144" cy="762000"/>
          </a:xfrm>
        </p:spPr>
        <p:txBody>
          <a:bodyPr/>
          <a:lstStyle/>
          <a:p>
            <a:endParaRPr lang="tr-TR" dirty="0"/>
          </a:p>
        </p:txBody>
      </p:sp>
      <p:sp>
        <p:nvSpPr>
          <p:cNvPr id="6" name="5 İçerik Yer Tutucusu"/>
          <p:cNvSpPr>
            <a:spLocks noGrp="1"/>
          </p:cNvSpPr>
          <p:nvPr>
            <p:ph sz="quarter" idx="4"/>
          </p:nvPr>
        </p:nvSpPr>
        <p:spPr>
          <a:xfrm>
            <a:off x="4645025" y="260648"/>
            <a:ext cx="4247455" cy="6408712"/>
          </a:xfrm>
        </p:spPr>
        <p:txBody>
          <a:bodyPr>
            <a:normAutofit fontScale="92500"/>
          </a:bodyPr>
          <a:lstStyle/>
          <a:p>
            <a:r>
              <a:rPr lang="tr-TR" b="1" dirty="0" smtClean="0"/>
              <a:t>Boyama Tekniği: </a:t>
            </a:r>
            <a:r>
              <a:rPr lang="tr-TR" dirty="0" smtClean="0"/>
              <a:t>Deri yüzey süslemede en çok kullanılan ve tercih edilen tekniklerden biri boyama tekniğidir. Deri üzerine anilinli boya kumaş ve deri boyaları </a:t>
            </a:r>
            <a:r>
              <a:rPr lang="tr-TR" dirty="0" err="1" smtClean="0"/>
              <a:t>guaj</a:t>
            </a:r>
            <a:r>
              <a:rPr lang="tr-TR" dirty="0" smtClean="0"/>
              <a:t> ve cam boyaları ile değişik boyama tekniklerinde (lekeleme, püskürtme ve daldırma) uygulamalar yapılmaktadır. Yaygın olarak kumaşlarda uygulanan batik tekniği de parşömen davul derisine kolaylıkla uygulama yapılmaktadır .</a:t>
            </a:r>
          </a:p>
          <a:p>
            <a:pPr>
              <a:buNone/>
            </a:pPr>
            <a:r>
              <a:rPr lang="tr-TR" dirty="0" smtClean="0"/>
              <a:t> </a:t>
            </a:r>
          </a:p>
          <a:p>
            <a:pPr>
              <a:buNone/>
            </a:pPr>
            <a:endParaRPr lang="tr-TR" dirty="0"/>
          </a:p>
        </p:txBody>
      </p:sp>
      <p:pic>
        <p:nvPicPr>
          <p:cNvPr id="7" name="6 İçerik Yer Tutucusu" descr="C:\Users\hp\Desktop\kullanılan foto\1200_606345536092044_845073800_n.jpg"/>
          <p:cNvPicPr>
            <a:picLocks noGrp="1"/>
          </p:cNvPicPr>
          <p:nvPr>
            <p:ph sz="quarter" idx="2"/>
          </p:nvPr>
        </p:nvPicPr>
        <p:blipFill>
          <a:blip r:embed="rId2" cstate="print"/>
          <a:srcRect/>
          <a:stretch>
            <a:fillRect/>
          </a:stretch>
        </p:blipFill>
        <p:spPr bwMode="auto">
          <a:xfrm>
            <a:off x="457200" y="764705"/>
            <a:ext cx="4330824" cy="44361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pPr algn="just">
              <a:buNone/>
            </a:pPr>
            <a:r>
              <a:rPr lang="tr-TR" dirty="0" smtClean="0"/>
              <a:t>	</a:t>
            </a:r>
            <a:r>
              <a:rPr lang="tr-TR" sz="2400" dirty="0" smtClean="0">
                <a:latin typeface="Times New Roman" pitchFamily="18" charset="0"/>
                <a:cs typeface="Times New Roman" pitchFamily="18" charset="0"/>
              </a:rPr>
              <a:t>	Derilerin birleştirilmesinde yapıştırma, elde dikme, makinede dikme, zımba ile birleştirme olmak üzere dört farklı teknik uygulanmaktadır. Elle dikerek birleştirme tekniğinde pamuk, keten, floş vb. gibi ipliklerin yanı sıra sırım, makine kayışı vb. gibi gereçlerle çeşitli örgü ve dikiş teknikleri bir arada kullanılmaktadır (Özdemir, 2004, s. 132).</a:t>
            </a:r>
          </a:p>
          <a:p>
            <a:pPr algn="just">
              <a:buNone/>
            </a:pPr>
            <a:endParaRPr lang="tr-TR" sz="2400" dirty="0">
              <a:latin typeface="Times New Roman" pitchFamily="18" charset="0"/>
              <a:cs typeface="Times New Roman" pitchFamily="18" charset="0"/>
            </a:endParaRPr>
          </a:p>
        </p:txBody>
      </p:sp>
      <p:sp>
        <p:nvSpPr>
          <p:cNvPr id="3" name="2 Başlık"/>
          <p:cNvSpPr>
            <a:spLocks noGrp="1"/>
          </p:cNvSpPr>
          <p:nvPr>
            <p:ph type="title"/>
          </p:nvPr>
        </p:nvSpPr>
        <p:spPr/>
        <p:txBody>
          <a:bodyPr>
            <a:normAutofit fontScale="90000"/>
          </a:bodyPr>
          <a:lstStyle/>
          <a:p>
            <a:pPr algn="ctr"/>
            <a:r>
              <a:rPr lang="tr-TR" i="1" dirty="0" smtClean="0"/>
              <a:t/>
            </a:r>
            <a:br>
              <a:rPr lang="tr-TR" i="1" dirty="0" smtClean="0"/>
            </a:br>
            <a:r>
              <a:rPr lang="tr-TR" sz="3600" i="1" dirty="0" smtClean="0">
                <a:solidFill>
                  <a:schemeClr val="tx1"/>
                </a:solidFill>
                <a:latin typeface="Times New Roman" pitchFamily="18" charset="0"/>
                <a:cs typeface="Times New Roman" pitchFamily="18" charset="0"/>
              </a:rPr>
              <a:t>Deri Sanatında Kullanılan Birleştirme Teknikleri</a:t>
            </a:r>
            <a:r>
              <a:rPr lang="tr-TR" dirty="0" smtClean="0"/>
              <a:t/>
            </a:r>
            <a:br>
              <a:rPr lang="tr-TR" dirty="0" smtClean="0"/>
            </a:br>
            <a:endParaRPr lang="tr-TR" dirty="0"/>
          </a:p>
        </p:txBody>
      </p:sp>
      <p:pic>
        <p:nvPicPr>
          <p:cNvPr id="4" name="3 Resim" descr="C:\Users\hp\Desktop\ofiiiiii\IMG_0430.JPG"/>
          <p:cNvPicPr/>
          <p:nvPr/>
        </p:nvPicPr>
        <p:blipFill>
          <a:blip r:embed="rId2" cstate="print"/>
          <a:srcRect/>
          <a:stretch>
            <a:fillRect/>
          </a:stretch>
        </p:blipFill>
        <p:spPr bwMode="auto">
          <a:xfrm>
            <a:off x="2771800" y="3861048"/>
            <a:ext cx="4032448"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980728"/>
            <a:ext cx="8229600" cy="5616624"/>
          </a:xfrm>
        </p:spPr>
        <p:txBody>
          <a:bodyPr>
            <a:normAutofit fontScale="92500" lnSpcReduction="20000"/>
          </a:bodyPr>
          <a:lstStyle/>
          <a:p>
            <a:pPr algn="just">
              <a:buNone/>
            </a:pPr>
            <a:r>
              <a:rPr lang="tr-TR" dirty="0" smtClean="0"/>
              <a:t>		</a:t>
            </a:r>
            <a:r>
              <a:rPr lang="tr-TR" sz="3000" dirty="0" smtClean="0">
                <a:latin typeface="Times New Roman" pitchFamily="18" charset="0"/>
                <a:cs typeface="Times New Roman" pitchFamily="18" charset="0"/>
              </a:rPr>
              <a:t>Cilt kelimesi Arapça kökenli olup deri anlamına gelmektedir. Ancak kitap sanatlarında cilt, bir mecmua ya da kitabın yapraklarını dağılmaktan koruyan ve sırayla bir araya toplamak için ince tahtadan, deriden veya üzerine deri, kâğıt ve bez gibi malzemeler kaplı mukavvadan yapılan kaplara verilen genel isimdir (</a:t>
            </a:r>
            <a:r>
              <a:rPr lang="tr-TR" sz="3000" dirty="0" err="1" smtClean="0">
                <a:latin typeface="Times New Roman" pitchFamily="18" charset="0"/>
                <a:cs typeface="Times New Roman" pitchFamily="18" charset="0"/>
              </a:rPr>
              <a:t>Arseven</a:t>
            </a:r>
            <a:r>
              <a:rPr lang="tr-TR" sz="3000" dirty="0" smtClean="0">
                <a:latin typeface="Times New Roman" pitchFamily="18" charset="0"/>
                <a:cs typeface="Times New Roman" pitchFamily="18" charset="0"/>
              </a:rPr>
              <a:t>, 1984, s. 341). Yazma cildi yıpranmadan koruyan </a:t>
            </a:r>
            <a:r>
              <a:rPr lang="tr-TR" sz="3000" dirty="0" err="1" smtClean="0">
                <a:latin typeface="Times New Roman" pitchFamily="18" charset="0"/>
                <a:cs typeface="Times New Roman" pitchFamily="18" charset="0"/>
              </a:rPr>
              <a:t>cildbend</a:t>
            </a:r>
            <a:r>
              <a:rPr lang="tr-TR" sz="3000" dirty="0" smtClean="0">
                <a:latin typeface="Times New Roman" pitchFamily="18" charset="0"/>
                <a:cs typeface="Times New Roman" pitchFamily="18" charset="0"/>
              </a:rPr>
              <a:t> adı verilen kitap kabı içinde muhafaza edilir (</a:t>
            </a:r>
            <a:r>
              <a:rPr lang="tr-TR" sz="3000" dirty="0" err="1" smtClean="0">
                <a:latin typeface="Times New Roman" pitchFamily="18" charset="0"/>
                <a:cs typeface="Times New Roman" pitchFamily="18" charset="0"/>
              </a:rPr>
              <a:t>Özkeçeci</a:t>
            </a:r>
            <a:r>
              <a:rPr lang="tr-TR" sz="3000" dirty="0" smtClean="0">
                <a:latin typeface="Times New Roman" pitchFamily="18" charset="0"/>
                <a:cs typeface="Times New Roman" pitchFamily="18" charset="0"/>
              </a:rPr>
              <a:t> ve </a:t>
            </a:r>
            <a:r>
              <a:rPr lang="tr-TR" sz="3000" dirty="0" err="1" smtClean="0">
                <a:latin typeface="Times New Roman" pitchFamily="18" charset="0"/>
                <a:cs typeface="Times New Roman" pitchFamily="18" charset="0"/>
              </a:rPr>
              <a:t>Özkeçeci</a:t>
            </a:r>
            <a:r>
              <a:rPr lang="tr-TR" sz="3000" dirty="0" smtClean="0">
                <a:latin typeface="Times New Roman" pitchFamily="18" charset="0"/>
                <a:cs typeface="Times New Roman" pitchFamily="18" charset="0"/>
              </a:rPr>
              <a:t>, 2014, s. 220). Bu sanata “ciltçilik” denir (Arıtan, 1992, s. 1). Cilt kelimesinden türeyen “mücellit” bu işle uğraşan kişiyi, “mücellitlik” kitabın ciltlenmesini, “mücellithane” ise işin yapıldığı atölyeyi tanımlamaktadır (Bora, 2012, s. 50).</a:t>
            </a:r>
          </a:p>
          <a:p>
            <a:pPr algn="just">
              <a:buNone/>
            </a:pPr>
            <a:r>
              <a:rPr lang="tr-TR" sz="3000" b="1" dirty="0" smtClean="0">
                <a:latin typeface="Times New Roman" pitchFamily="18" charset="0"/>
                <a:cs typeface="Times New Roman" pitchFamily="18" charset="0"/>
              </a:rPr>
              <a:t> </a:t>
            </a:r>
            <a:endParaRPr lang="tr-TR" sz="3000" dirty="0" smtClean="0">
              <a:latin typeface="Times New Roman" pitchFamily="18" charset="0"/>
              <a:cs typeface="Times New Roman" pitchFamily="18" charset="0"/>
            </a:endParaRPr>
          </a:p>
          <a:p>
            <a:pPr>
              <a:buNone/>
            </a:pPr>
            <a:endParaRPr lang="tr-TR" dirty="0"/>
          </a:p>
        </p:txBody>
      </p:sp>
      <p:sp>
        <p:nvSpPr>
          <p:cNvPr id="3" name="2 Başlık"/>
          <p:cNvSpPr>
            <a:spLocks noGrp="1"/>
          </p:cNvSpPr>
          <p:nvPr>
            <p:ph type="title"/>
          </p:nvPr>
        </p:nvSpPr>
        <p:spPr>
          <a:xfrm>
            <a:off x="457200" y="274638"/>
            <a:ext cx="8229600" cy="778098"/>
          </a:xfrm>
        </p:spPr>
        <p:txBody>
          <a:bodyPr>
            <a:normAutofit fontScale="90000"/>
          </a:bodyPr>
          <a:lstStyle/>
          <a:p>
            <a:pPr algn="ctr"/>
            <a:r>
              <a:rPr lang="tr-TR" dirty="0" smtClean="0"/>
              <a:t/>
            </a:r>
            <a:br>
              <a:rPr lang="tr-TR" dirty="0" smtClean="0"/>
            </a:br>
            <a:r>
              <a:rPr lang="tr-TR" sz="6000" dirty="0" smtClean="0">
                <a:solidFill>
                  <a:schemeClr val="tx1"/>
                </a:solidFill>
                <a:latin typeface="Times New Roman" pitchFamily="18" charset="0"/>
                <a:cs typeface="Times New Roman" pitchFamily="18" charset="0"/>
              </a:rPr>
              <a:t>Deri Cilt Sanatı </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052736"/>
            <a:ext cx="8229600" cy="5472608"/>
          </a:xfrm>
        </p:spPr>
        <p:txBody>
          <a:bodyPr/>
          <a:lstStyle/>
          <a:p>
            <a:pPr algn="just">
              <a:buNone/>
            </a:pPr>
            <a:r>
              <a:rPr lang="tr-TR" dirty="0" smtClean="0"/>
              <a:t>		</a:t>
            </a:r>
            <a:r>
              <a:rPr lang="tr-TR" sz="2800" dirty="0" smtClean="0">
                <a:latin typeface="Times New Roman" pitchFamily="18" charset="0"/>
                <a:cs typeface="Times New Roman" pitchFamily="18" charset="0"/>
              </a:rPr>
              <a:t>Eskiçağlarda yazılar ağaç, kil tablet, çanak-çömlek parçaları, tas, maden, keten bezi, fildişi, kemik, hayvan kabuk ve organları, papirüs ve parşömen üzerine yazılmaktaydı (Maraşlı, 2005, s. 42). Bunlardan papirüs rulosu M.Ö. VI ve IV. yüzyıldan itibaren kullanılırken, bir taraftan da günümüz kitap şekline daha yakın olan ve birbirine deri şerit veya iplerle tutturulmuş, üzeri balmumu kaplı ağaç levha, fildişi, metal tablet veya levhalar kullanılmaktaydı (Yıldız, 2000, s. 213).</a:t>
            </a:r>
          </a:p>
          <a:p>
            <a:pPr>
              <a:buNone/>
            </a:pPr>
            <a:endParaRPr lang="tr-TR" dirty="0"/>
          </a:p>
        </p:txBody>
      </p:sp>
      <p:sp>
        <p:nvSpPr>
          <p:cNvPr id="3" name="2 Başlık"/>
          <p:cNvSpPr>
            <a:spLocks noGrp="1"/>
          </p:cNvSpPr>
          <p:nvPr>
            <p:ph type="title"/>
          </p:nvPr>
        </p:nvSpPr>
        <p:spPr>
          <a:xfrm>
            <a:off x="457200" y="274638"/>
            <a:ext cx="8229600" cy="778098"/>
          </a:xfrm>
        </p:spPr>
        <p:txBody>
          <a:bodyPr>
            <a:normAutofit fontScale="90000"/>
          </a:bodyPr>
          <a:lstStyle/>
          <a:p>
            <a:r>
              <a:rPr lang="tr-TR" dirty="0" smtClean="0"/>
              <a:t/>
            </a:r>
            <a:br>
              <a:rPr lang="tr-TR" dirty="0" smtClean="0"/>
            </a:br>
            <a:r>
              <a:rPr lang="tr-TR" sz="3600" dirty="0">
                <a:solidFill>
                  <a:schemeClr val="tx1"/>
                </a:solidFill>
                <a:latin typeface="Times New Roman" pitchFamily="18" charset="0"/>
                <a:cs typeface="Times New Roman" pitchFamily="18" charset="0"/>
              </a:rPr>
              <a:t>	</a:t>
            </a:r>
            <a:r>
              <a:rPr lang="tr-TR" sz="3600" dirty="0" smtClean="0">
                <a:solidFill>
                  <a:schemeClr val="tx1"/>
                </a:solidFill>
                <a:latin typeface="Times New Roman" pitchFamily="18" charset="0"/>
                <a:cs typeface="Times New Roman" pitchFamily="18" charset="0"/>
              </a:rPr>
              <a:t>Deri Cilt Sanatının Tarihsel Gelişimi</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188640"/>
            <a:ext cx="8640960" cy="6669360"/>
          </a:xfrm>
        </p:spPr>
        <p:txBody>
          <a:bodyPr/>
          <a:lstStyle/>
          <a:p>
            <a:pPr algn="just">
              <a:buNone/>
            </a:pPr>
            <a:r>
              <a:rPr lang="tr-TR" dirty="0" smtClean="0"/>
              <a:t>		</a:t>
            </a:r>
            <a:r>
              <a:rPr lang="tr-TR" sz="2400" dirty="0" smtClean="0">
                <a:latin typeface="Times New Roman" pitchFamily="18" charset="0"/>
                <a:cs typeface="Times New Roman" pitchFamily="18" charset="0"/>
              </a:rPr>
              <a:t>Bilinen ilk Türk ciltleri Doğu Türkistan’da Uygur Türklerine aittir. Turfan, </a:t>
            </a:r>
            <a:r>
              <a:rPr lang="tr-TR" sz="2400" dirty="0" err="1" smtClean="0">
                <a:latin typeface="Times New Roman" pitchFamily="18" charset="0"/>
                <a:cs typeface="Times New Roman" pitchFamily="18" charset="0"/>
              </a:rPr>
              <a:t>Karahoço</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Biş</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Balığ</a:t>
            </a:r>
            <a:r>
              <a:rPr lang="tr-TR" sz="2400" dirty="0" smtClean="0">
                <a:latin typeface="Times New Roman" pitchFamily="18" charset="0"/>
                <a:cs typeface="Times New Roman" pitchFamily="18" charset="0"/>
              </a:rPr>
              <a:t> gibi Türk şehirlerinde ele geçen kitap resimleri ve kitap ciltleri VII-VIII. yüzyıllarda bu sanatın Uygur Türkleri arasında ne derece ilerlemiş olduğunu açıkça gösterir (</a:t>
            </a:r>
            <a:r>
              <a:rPr lang="tr-TR" sz="2400" dirty="0" err="1" smtClean="0">
                <a:latin typeface="Times New Roman" pitchFamily="18" charset="0"/>
                <a:cs typeface="Times New Roman" pitchFamily="18" charset="0"/>
              </a:rPr>
              <a:t>Binark</a:t>
            </a:r>
            <a:r>
              <a:rPr lang="tr-TR" sz="2400" dirty="0" smtClean="0">
                <a:latin typeface="Times New Roman" pitchFamily="18" charset="0"/>
                <a:cs typeface="Times New Roman" pitchFamily="18" charset="0"/>
              </a:rPr>
              <a:t>, 1975, s. 1). </a:t>
            </a:r>
          </a:p>
          <a:p>
            <a:pPr>
              <a:buNone/>
            </a:pPr>
            <a:endParaRPr lang="tr-TR" dirty="0"/>
          </a:p>
        </p:txBody>
      </p:sp>
      <p:pic>
        <p:nvPicPr>
          <p:cNvPr id="4" name="3 Resim"/>
          <p:cNvPicPr/>
          <p:nvPr/>
        </p:nvPicPr>
        <p:blipFill>
          <a:blip r:embed="rId2" cstate="print"/>
          <a:srcRect/>
          <a:stretch>
            <a:fillRect/>
          </a:stretch>
        </p:blipFill>
        <p:spPr bwMode="auto">
          <a:xfrm>
            <a:off x="1907704" y="2348880"/>
            <a:ext cx="2376264" cy="3672408"/>
          </a:xfrm>
          <a:prstGeom prst="rect">
            <a:avLst/>
          </a:prstGeom>
          <a:noFill/>
          <a:ln w="9525">
            <a:noFill/>
            <a:miter lim="800000"/>
            <a:headEnd/>
            <a:tailEnd/>
          </a:ln>
        </p:spPr>
      </p:pic>
      <p:pic>
        <p:nvPicPr>
          <p:cNvPr id="5" name="4 Resim"/>
          <p:cNvPicPr/>
          <p:nvPr/>
        </p:nvPicPr>
        <p:blipFill>
          <a:blip r:embed="rId3" cstate="print"/>
          <a:srcRect/>
          <a:stretch>
            <a:fillRect/>
          </a:stretch>
        </p:blipFill>
        <p:spPr bwMode="auto">
          <a:xfrm>
            <a:off x="4716016" y="2348880"/>
            <a:ext cx="2337513" cy="3672408"/>
          </a:xfrm>
          <a:prstGeom prst="rect">
            <a:avLst/>
          </a:prstGeom>
          <a:noFill/>
          <a:ln w="9525">
            <a:noFill/>
            <a:miter lim="800000"/>
            <a:headEnd/>
            <a:tailEnd/>
          </a:ln>
        </p:spPr>
      </p:pic>
      <p:sp>
        <p:nvSpPr>
          <p:cNvPr id="80898" name="Rectangle 2"/>
          <p:cNvSpPr>
            <a:spLocks noChangeArrowheads="1"/>
          </p:cNvSpPr>
          <p:nvPr/>
        </p:nvSpPr>
        <p:spPr bwMode="auto">
          <a:xfrm>
            <a:off x="0" y="6021288"/>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57">
                <a:ln>
                  <a:noFill/>
                </a:ln>
                <a:solidFill>
                  <a:schemeClr val="tx1"/>
                </a:solidFill>
                <a:effectLst/>
                <a:latin typeface="Times New Roman" pitchFamily="18" charset="0"/>
                <a:cs typeface="Times New Roman" pitchFamily="18" charset="0"/>
              </a:rPr>
              <a:t>28. </a:t>
            </a:r>
            <a:r>
              <a:rPr kumimoji="0" lang="tr-TR" sz="1800" b="0" i="0" u="none" strike="noStrike" cap="none" normalizeH="0" baseline="0" dirty="0" err="1" smtClean="0" bmk="_Toc409512357">
                <a:ln>
                  <a:noFill/>
                </a:ln>
                <a:solidFill>
                  <a:schemeClr val="tx1"/>
                </a:solidFill>
                <a:effectLst/>
                <a:latin typeface="Times New Roman" pitchFamily="18" charset="0"/>
                <a:cs typeface="Times New Roman" pitchFamily="18" charset="0"/>
              </a:rPr>
              <a:t>Karahoça’da</a:t>
            </a:r>
            <a:r>
              <a:rPr kumimoji="0" lang="tr-TR" sz="1800" b="0" i="0" u="none" strike="noStrike" cap="none" normalizeH="0" baseline="0" dirty="0" smtClean="0" bmk="_Toc409512357">
                <a:ln>
                  <a:noFill/>
                </a:ln>
                <a:solidFill>
                  <a:schemeClr val="tx1"/>
                </a:solidFill>
                <a:effectLst/>
                <a:latin typeface="Times New Roman" pitchFamily="18" charset="0"/>
                <a:cs typeface="Times New Roman" pitchFamily="18" charset="0"/>
              </a:rPr>
              <a:t>, </a:t>
            </a:r>
            <a:r>
              <a:rPr kumimoji="0" lang="tr-TR" sz="1800" b="0" i="0" u="none" strike="noStrike" cap="none" normalizeH="0" baseline="0" dirty="0" err="1" smtClean="0" bmk="_Toc409512357">
                <a:ln>
                  <a:noFill/>
                </a:ln>
                <a:solidFill>
                  <a:schemeClr val="tx1"/>
                </a:solidFill>
                <a:effectLst/>
                <a:latin typeface="Times New Roman" pitchFamily="18" charset="0"/>
                <a:cs typeface="Times New Roman" pitchFamily="18" charset="0"/>
              </a:rPr>
              <a:t>Alfred</a:t>
            </a:r>
            <a:r>
              <a:rPr kumimoji="0" lang="tr-TR" sz="1800" b="0" i="0" u="none" strike="noStrike" cap="none" normalizeH="0" baseline="0" dirty="0" smtClean="0" bmk="_Toc409512357">
                <a:ln>
                  <a:noFill/>
                </a:ln>
                <a:solidFill>
                  <a:schemeClr val="tx1"/>
                </a:solidFill>
                <a:effectLst/>
                <a:latin typeface="Times New Roman" pitchFamily="18" charset="0"/>
                <a:cs typeface="Times New Roman" pitchFamily="18" charset="0"/>
              </a:rPr>
              <a:t> </a:t>
            </a:r>
            <a:r>
              <a:rPr kumimoji="0" lang="tr-TR" sz="1800" b="0" i="0" u="none" strike="noStrike" cap="none" normalizeH="0" baseline="0" dirty="0" err="1" smtClean="0" bmk="_Toc409512357">
                <a:ln>
                  <a:noFill/>
                </a:ln>
                <a:solidFill>
                  <a:schemeClr val="tx1"/>
                </a:solidFill>
                <a:effectLst/>
                <a:latin typeface="Times New Roman" pitchFamily="18" charset="0"/>
                <a:cs typeface="Times New Roman" pitchFamily="18" charset="0"/>
              </a:rPr>
              <a:t>Von</a:t>
            </a:r>
            <a:r>
              <a:rPr kumimoji="0" lang="tr-TR" sz="1800" b="0" i="0" u="none" strike="noStrike" cap="none" normalizeH="0" baseline="0" dirty="0" smtClean="0" bmk="_Toc409512357">
                <a:ln>
                  <a:noFill/>
                </a:ln>
                <a:solidFill>
                  <a:schemeClr val="tx1"/>
                </a:solidFill>
                <a:effectLst/>
                <a:latin typeface="Times New Roman" pitchFamily="18" charset="0"/>
                <a:cs typeface="Times New Roman" pitchFamily="18" charset="0"/>
              </a:rPr>
              <a:t> </a:t>
            </a:r>
            <a:r>
              <a:rPr kumimoji="0" lang="tr-TR" sz="1800" b="0" i="0" u="none" strike="noStrike" cap="none" normalizeH="0" baseline="0" dirty="0" err="1" smtClean="0" bmk="_Toc409512357">
                <a:ln>
                  <a:noFill/>
                </a:ln>
                <a:solidFill>
                  <a:schemeClr val="tx1"/>
                </a:solidFill>
                <a:effectLst/>
                <a:latin typeface="Times New Roman" pitchFamily="18" charset="0"/>
                <a:cs typeface="Times New Roman" pitchFamily="18" charset="0"/>
              </a:rPr>
              <a:t>le</a:t>
            </a:r>
            <a:r>
              <a:rPr kumimoji="0" lang="tr-TR" sz="1800" b="0" i="0" u="none" strike="noStrike" cap="none" normalizeH="0" baseline="0" dirty="0" smtClean="0" bmk="_Toc409512357">
                <a:ln>
                  <a:noFill/>
                </a:ln>
                <a:solidFill>
                  <a:schemeClr val="tx1"/>
                </a:solidFill>
                <a:effectLst/>
                <a:latin typeface="Times New Roman" pitchFamily="18" charset="0"/>
                <a:cs typeface="Times New Roman" pitchFamily="18" charset="0"/>
              </a:rPr>
              <a:t> </a:t>
            </a:r>
            <a:r>
              <a:rPr kumimoji="0" lang="tr-TR" sz="1800" b="0" i="0" u="none" strike="noStrike" cap="none" normalizeH="0" baseline="0" dirty="0" err="1" smtClean="0" bmk="_Toc409512357">
                <a:ln>
                  <a:noFill/>
                </a:ln>
                <a:solidFill>
                  <a:schemeClr val="tx1"/>
                </a:solidFill>
                <a:effectLst/>
                <a:latin typeface="Times New Roman" pitchFamily="18" charset="0"/>
                <a:cs typeface="Times New Roman" pitchFamily="18" charset="0"/>
              </a:rPr>
              <a:t>Cog</a:t>
            </a:r>
            <a:r>
              <a:rPr kumimoji="0" lang="tr-TR" sz="1800" b="0" i="0" u="none" strike="noStrike" cap="none" normalizeH="0" baseline="0" dirty="0" smtClean="0" bmk="_Toc409512357">
                <a:ln>
                  <a:noFill/>
                </a:ln>
                <a:solidFill>
                  <a:schemeClr val="tx1"/>
                </a:solidFill>
                <a:effectLst/>
                <a:latin typeface="Times New Roman" pitchFamily="18" charset="0"/>
                <a:cs typeface="Times New Roman" pitchFamily="18" charset="0"/>
              </a:rPr>
              <a:t> tarafından bulunan, Uygurlara ait deri cilt örnekleri (1 - 2), MS VII-VIII. yüzyıl. (Bora, 2012, s. 52)</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07504" y="188640"/>
            <a:ext cx="8928992" cy="6480720"/>
          </a:xfrm>
        </p:spPr>
        <p:txBody>
          <a:bodyPr>
            <a:normAutofit/>
          </a:bodyPr>
          <a:lstStyle/>
          <a:p>
            <a:pPr algn="just">
              <a:buNone/>
            </a:pPr>
            <a:r>
              <a:rPr lang="tr-TR" dirty="0" smtClean="0"/>
              <a:t>	</a:t>
            </a:r>
            <a:r>
              <a:rPr lang="tr-TR" dirty="0" smtClean="0">
                <a:latin typeface="Times New Roman" pitchFamily="18" charset="0"/>
                <a:cs typeface="Times New Roman" pitchFamily="18" charset="0"/>
              </a:rPr>
              <a:t>	</a:t>
            </a:r>
          </a:p>
          <a:p>
            <a:pPr algn="just">
              <a:buNone/>
            </a:pPr>
            <a:r>
              <a:rPr lang="tr-TR" sz="2800" dirty="0">
                <a:latin typeface="Times New Roman" pitchFamily="18" charset="0"/>
                <a:cs typeface="Times New Roman" pitchFamily="18" charset="0"/>
              </a:rPr>
              <a:t>	</a:t>
            </a:r>
            <a:r>
              <a:rPr lang="tr-TR" sz="2800" dirty="0" smtClean="0">
                <a:latin typeface="Times New Roman" pitchFamily="18" charset="0"/>
                <a:cs typeface="Times New Roman" pitchFamily="18" charset="0"/>
              </a:rPr>
              <a:t>	Kâğıdın bulunması ile hat, tezhip, minyatür ve cilt gibi el sanatlarının gelişmesi yazmaların ayrı bir önem kazanmasına neden olmuştur. Gerek yurt içi gerekse yurt dışındaki kütüphanelerde bulunan el yazması kitaplar, devrin yaşam tarzını, zevklerini, edebiyat anlayışını ve bilimsel çalışmalarını gösteren eserler olmuşlardır. Bu durum ise el yazmacılığını zamanla başlı başına bir uğraş ve bir sanat haline getirmiştir (</a:t>
            </a:r>
            <a:r>
              <a:rPr lang="tr-TR" sz="2800" dirty="0" err="1" smtClean="0">
                <a:latin typeface="Times New Roman" pitchFamily="18" charset="0"/>
                <a:cs typeface="Times New Roman" pitchFamily="18" charset="0"/>
              </a:rPr>
              <a:t>Ağkurt</a:t>
            </a:r>
            <a:r>
              <a:rPr lang="tr-TR" sz="2800" dirty="0" smtClean="0">
                <a:latin typeface="Times New Roman" pitchFamily="18" charset="0"/>
                <a:cs typeface="Times New Roman" pitchFamily="18" charset="0"/>
              </a:rPr>
              <a:t>, 2013, s. 3).</a:t>
            </a:r>
          </a:p>
          <a:p>
            <a:pPr algn="just">
              <a:buNone/>
            </a:pPr>
            <a:r>
              <a:rPr lang="tr-TR" sz="2800" dirty="0" smtClean="0">
                <a:latin typeface="Times New Roman" pitchFamily="18" charset="0"/>
                <a:cs typeface="Times New Roman" pitchFamily="18" charset="0"/>
              </a:rPr>
              <a:t>		Yazma eserlerin önemli bir kısmı kütüphaneler, arşivler ve müzelerde muhafaza edilmektedir. 160 bin civarında eserle en çok yazma eser Kültür Bakanlığı’na bağlı kütüphanelerde bulunmaktadır (</a:t>
            </a:r>
            <a:r>
              <a:rPr lang="tr-TR" sz="2800" dirty="0" err="1" smtClean="0">
                <a:latin typeface="Times New Roman" pitchFamily="18" charset="0"/>
                <a:cs typeface="Times New Roman" pitchFamily="18" charset="0"/>
              </a:rPr>
              <a:t>Odabaş</a:t>
            </a:r>
            <a:r>
              <a:rPr lang="tr-TR" sz="2800" dirty="0" smtClean="0">
                <a:latin typeface="Times New Roman" pitchFamily="18" charset="0"/>
                <a:cs typeface="Times New Roman" pitchFamily="18" charset="0"/>
              </a:rPr>
              <a:t>, 2011, s. 149). </a:t>
            </a:r>
            <a:endParaRPr lang="tr-TR"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79512" y="332656"/>
            <a:ext cx="8712968" cy="6525344"/>
          </a:xfrm>
        </p:spPr>
        <p:txBody>
          <a:bodyPr>
            <a:normAutofit fontScale="92500" lnSpcReduction="10000"/>
          </a:bodyPr>
          <a:lstStyle/>
          <a:p>
            <a:pPr algn="just">
              <a:buNone/>
            </a:pPr>
            <a:r>
              <a:rPr lang="tr-TR" dirty="0" smtClean="0"/>
              <a:t>		</a:t>
            </a:r>
            <a:r>
              <a:rPr lang="tr-TR" sz="2600" dirty="0" smtClean="0">
                <a:latin typeface="Times New Roman" pitchFamily="18" charset="0"/>
                <a:cs typeface="Times New Roman" pitchFamily="18" charset="0"/>
              </a:rPr>
              <a:t>Cilt Sanatı Türklerin İslamiyet’e girmesinden sonra büyük bir gelişme göstermiştir. Bu gelişmenin sebeplerinden biri, yazı ve kitabın Müslüman Türklerce mukaddes sayılmasıydı. Özellikle dini kitaplar belden yukarı seviyedeki yerlerde korunmaktaydı. Yazı ve kitaba verilen bu özel ilgi onun tezyinine ve ciltlenmesine de ayrı bir önem verilmesini sağlamıştır (</a:t>
            </a:r>
            <a:r>
              <a:rPr lang="tr-TR" sz="2600" dirty="0" err="1" smtClean="0">
                <a:latin typeface="Times New Roman" pitchFamily="18" charset="0"/>
                <a:cs typeface="Times New Roman" pitchFamily="18" charset="0"/>
              </a:rPr>
              <a:t>Binark</a:t>
            </a:r>
            <a:r>
              <a:rPr lang="tr-TR" sz="2600" dirty="0" smtClean="0">
                <a:latin typeface="Times New Roman" pitchFamily="18" charset="0"/>
                <a:cs typeface="Times New Roman" pitchFamily="18" charset="0"/>
              </a:rPr>
              <a:t>, 1975, s. 4). </a:t>
            </a:r>
          </a:p>
          <a:p>
            <a:pPr algn="just">
              <a:buNone/>
            </a:pPr>
            <a:r>
              <a:rPr lang="tr-TR" sz="2600" dirty="0" smtClean="0">
                <a:latin typeface="Times New Roman" pitchFamily="18" charset="0"/>
                <a:cs typeface="Times New Roman" pitchFamily="18" charset="0"/>
              </a:rPr>
              <a:t>		İslam Sanatı’nda bilinen ilk ciltler VIII- IX. yüzyılda parşömen üzerine kûfi hatla yazılmış </a:t>
            </a:r>
            <a:r>
              <a:rPr lang="tr-TR" sz="2600" dirty="0" err="1" smtClean="0">
                <a:latin typeface="Times New Roman" pitchFamily="18" charset="0"/>
                <a:cs typeface="Times New Roman" pitchFamily="18" charset="0"/>
              </a:rPr>
              <a:t>Kur'ân</a:t>
            </a:r>
            <a:r>
              <a:rPr lang="tr-TR" sz="2600" dirty="0" smtClean="0">
                <a:latin typeface="Times New Roman" pitchFamily="18" charset="0"/>
                <a:cs typeface="Times New Roman" pitchFamily="18" charset="0"/>
              </a:rPr>
              <a:t> nüshalarına aittir. Bu örneklerde deri, tahta iskelet üzerine geçirilmiş ve deri üzerine ucu sivri aletle geometrik bezeme yapılmıştır. Cildin derisi üzerine ucu sivri soğuk veya sıcak aletle geometrik, bitkisel, figürlü bezemelerin yapılması İslam Cilt Sanatı’nda VIII-XV. yüzyıllar arasında yaygındır (Maraşlı, 2005, s. 44). İslam cildindeki bu gelişmeler XII. yüzyıla kadar </a:t>
            </a:r>
            <a:r>
              <a:rPr lang="tr-TR" sz="2600" dirty="0" err="1" smtClean="0">
                <a:latin typeface="Times New Roman" pitchFamily="18" charset="0"/>
                <a:cs typeface="Times New Roman" pitchFamily="18" charset="0"/>
              </a:rPr>
              <a:t>Fatimiler</a:t>
            </a:r>
            <a:r>
              <a:rPr lang="tr-TR" sz="2600" dirty="0" smtClean="0">
                <a:latin typeface="Times New Roman" pitchFamily="18" charset="0"/>
                <a:cs typeface="Times New Roman" pitchFamily="18" charset="0"/>
              </a:rPr>
              <a:t>, </a:t>
            </a:r>
            <a:r>
              <a:rPr lang="tr-TR" sz="2600" dirty="0" err="1" smtClean="0">
                <a:latin typeface="Times New Roman" pitchFamily="18" charset="0"/>
                <a:cs typeface="Times New Roman" pitchFamily="18" charset="0"/>
              </a:rPr>
              <a:t>Gazneliler</a:t>
            </a:r>
            <a:r>
              <a:rPr lang="tr-TR" sz="2600" dirty="0" smtClean="0">
                <a:latin typeface="Times New Roman" pitchFamily="18" charset="0"/>
                <a:cs typeface="Times New Roman" pitchFamily="18" charset="0"/>
              </a:rPr>
              <a:t> ve Büyük Selçuklularla devam etmiştir. XI. yüzyılın sonlarından itibaren Selçukluların Anadolu'ya hâkim olmalarıyla birlikte cilt sanatının en güzel örnekleri burada meydana getirilmiştir (Arıtan, 2002, s. 933).</a:t>
            </a:r>
          </a:p>
          <a:p>
            <a:endParaRPr lang="tr-TR" dirty="0" smtClean="0"/>
          </a:p>
          <a:p>
            <a:pPr>
              <a:buNone/>
            </a:pPr>
            <a:endParaRPr lang="tr-T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p:cNvPicPr>
            <a:picLocks noGrp="1"/>
          </p:cNvPicPr>
          <p:nvPr>
            <p:ph idx="1"/>
          </p:nvPr>
        </p:nvPicPr>
        <p:blipFill>
          <a:blip r:embed="rId2" cstate="print"/>
          <a:srcRect/>
          <a:stretch>
            <a:fillRect/>
          </a:stretch>
        </p:blipFill>
        <p:spPr bwMode="auto">
          <a:xfrm>
            <a:off x="964409" y="918535"/>
            <a:ext cx="7215181" cy="4742713"/>
          </a:xfrm>
          <a:prstGeom prst="rect">
            <a:avLst/>
          </a:prstGeom>
          <a:noFill/>
          <a:ln w="9525">
            <a:noFill/>
            <a:miter lim="800000"/>
            <a:headEnd/>
            <a:tailEnd/>
          </a:ln>
        </p:spPr>
      </p:pic>
      <p:sp>
        <p:nvSpPr>
          <p:cNvPr id="81921" name="Rectangle 1"/>
          <p:cNvSpPr>
            <a:spLocks noChangeArrowheads="1"/>
          </p:cNvSpPr>
          <p:nvPr/>
        </p:nvSpPr>
        <p:spPr bwMode="auto">
          <a:xfrm>
            <a:off x="1907704" y="6093296"/>
            <a:ext cx="532859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58">
                <a:ln>
                  <a:noFill/>
                </a:ln>
                <a:solidFill>
                  <a:schemeClr val="tx1"/>
                </a:solidFill>
                <a:effectLst/>
                <a:latin typeface="Times New Roman" pitchFamily="18" charset="0"/>
                <a:cs typeface="Times New Roman" pitchFamily="18" charset="0"/>
              </a:rPr>
              <a:t>29. Memluk cilt örneği (Küçük, 2008, s. 10)</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264696"/>
          </a:xfrm>
        </p:spPr>
        <p:txBody>
          <a:bodyPr>
            <a:normAutofit lnSpcReduction="10000"/>
          </a:bodyPr>
          <a:lstStyle/>
          <a:p>
            <a:pPr algn="just">
              <a:buNone/>
            </a:pPr>
            <a:r>
              <a:rPr lang="tr-TR" dirty="0" smtClean="0"/>
              <a:t>		</a:t>
            </a:r>
            <a:r>
              <a:rPr lang="tr-TR" sz="2600" dirty="0" smtClean="0">
                <a:latin typeface="Times New Roman" pitchFamily="18" charset="0"/>
                <a:cs typeface="Times New Roman" pitchFamily="18" charset="0"/>
              </a:rPr>
              <a:t>XIII. yüzyılda Anadolu’da Selçuklu üslubu hâkim olmuştur (Aslanapa, 1982, s. 12). O dönemin uygarlık ve sanat merkezi olarak bilinen Selçuklu devletinin başkenti, Konya’da her dalda olduğu gibi cilt sanatından da önemli örnekler üretilmiştir (</a:t>
            </a:r>
            <a:r>
              <a:rPr lang="tr-TR" sz="2600" dirty="0" err="1" smtClean="0">
                <a:latin typeface="Times New Roman" pitchFamily="18" charset="0"/>
                <a:cs typeface="Times New Roman" pitchFamily="18" charset="0"/>
              </a:rPr>
              <a:t>Hülagü</a:t>
            </a:r>
            <a:r>
              <a:rPr lang="tr-TR" sz="2600" dirty="0" smtClean="0">
                <a:latin typeface="Times New Roman" pitchFamily="18" charset="0"/>
                <a:cs typeface="Times New Roman" pitchFamily="18" charset="0"/>
              </a:rPr>
              <a:t>, 2002, s. 2). Selçuklular, ciltçilikte de “Rumî üslûbu” geliştirmişlerdir (Maraşlı, 2005, s. 45). Anadolu Selçuklu cildinde de diğer İslam ciltlerinde olan arka ve ön kapaklar, </a:t>
            </a:r>
            <a:r>
              <a:rPr lang="tr-TR" sz="2600" dirty="0" err="1" smtClean="0">
                <a:latin typeface="Times New Roman" pitchFamily="18" charset="0"/>
                <a:cs typeface="Times New Roman" pitchFamily="18" charset="0"/>
              </a:rPr>
              <a:t>mikleb</a:t>
            </a:r>
            <a:r>
              <a:rPr lang="tr-TR" sz="2600" dirty="0" smtClean="0">
                <a:latin typeface="Times New Roman" pitchFamily="18" charset="0"/>
                <a:cs typeface="Times New Roman" pitchFamily="18" charset="0"/>
              </a:rPr>
              <a:t>, </a:t>
            </a:r>
            <a:r>
              <a:rPr lang="tr-TR" sz="2600" dirty="0" err="1" smtClean="0">
                <a:latin typeface="Times New Roman" pitchFamily="18" charset="0"/>
                <a:cs typeface="Times New Roman" pitchFamily="18" charset="0"/>
              </a:rPr>
              <a:t>sertâb</a:t>
            </a:r>
            <a:r>
              <a:rPr lang="tr-TR" sz="2600" dirty="0" smtClean="0">
                <a:latin typeface="Times New Roman" pitchFamily="18" charset="0"/>
                <a:cs typeface="Times New Roman" pitchFamily="18" charset="0"/>
              </a:rPr>
              <a:t> ve sırt bölümleri vardır (Bora, 2012, s. 55). Ciltlerin derileri genellikle kahverenginin tonlarında olup, az da olsa siyah renkli deriler de görülmektedir. Şemse yuvarlaktır ve içinde </a:t>
            </a:r>
            <a:r>
              <a:rPr lang="tr-TR" sz="2600" dirty="0" err="1" smtClean="0">
                <a:latin typeface="Times New Roman" pitchFamily="18" charset="0"/>
                <a:cs typeface="Times New Roman" pitchFamily="18" charset="0"/>
              </a:rPr>
              <a:t>rumî</a:t>
            </a:r>
            <a:r>
              <a:rPr lang="tr-TR" sz="2600" dirty="0" smtClean="0">
                <a:latin typeface="Times New Roman" pitchFamily="18" charset="0"/>
                <a:cs typeface="Times New Roman" pitchFamily="18" charset="0"/>
              </a:rPr>
              <a:t> veya geometrik desenler vardır (Özen, 1998, s. 17). Fark, cildin iskeletinde değil, bunların uygulanması ve süslemesindedir. Anadolu Selçuklu ciltlerinin en önemli özelliklerinden biri, ön ve arka kapak süslemelerinin farklı olmasıdır (Maraşlı, 2005, s. 45). </a:t>
            </a:r>
          </a:p>
          <a:p>
            <a:pPr>
              <a:buNone/>
            </a:pPr>
            <a:endParaRPr lang="tr-T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264696"/>
          </a:xfrm>
        </p:spPr>
        <p:txBody>
          <a:bodyPr/>
          <a:lstStyle/>
          <a:p>
            <a:pPr algn="just">
              <a:buNone/>
            </a:pPr>
            <a:r>
              <a:rPr lang="tr-TR" dirty="0" smtClean="0"/>
              <a:t>		</a:t>
            </a:r>
            <a:r>
              <a:rPr lang="tr-TR" sz="2800" dirty="0" smtClean="0">
                <a:latin typeface="Times New Roman" pitchFamily="18" charset="0"/>
                <a:cs typeface="Times New Roman" pitchFamily="18" charset="0"/>
              </a:rPr>
              <a:t>XV. yüzyılda,</a:t>
            </a:r>
            <a:r>
              <a:rPr lang="tr-TR" sz="2800" b="1" dirty="0" smtClean="0">
                <a:latin typeface="Times New Roman" pitchFamily="18" charset="0"/>
                <a:cs typeface="Times New Roman" pitchFamily="18" charset="0"/>
              </a:rPr>
              <a:t> </a:t>
            </a:r>
            <a:r>
              <a:rPr lang="tr-TR" sz="2800" dirty="0" smtClean="0">
                <a:latin typeface="Times New Roman" pitchFamily="18" charset="0"/>
                <a:cs typeface="Times New Roman" pitchFamily="18" charset="0"/>
              </a:rPr>
              <a:t>Türk Cilt Sanatı, Anadolu Selçukluları ile sıkı münasebetler içinde bulunan ve onların emirliklerini yapan </a:t>
            </a:r>
            <a:r>
              <a:rPr lang="tr-TR" sz="2800" dirty="0" err="1" smtClean="0">
                <a:latin typeface="Times New Roman" pitchFamily="18" charset="0"/>
                <a:cs typeface="Times New Roman" pitchFamily="18" charset="0"/>
              </a:rPr>
              <a:t>Karamanoğulları</a:t>
            </a:r>
            <a:r>
              <a:rPr lang="tr-TR" sz="2800" dirty="0" smtClean="0">
                <a:latin typeface="Times New Roman" pitchFamily="18" charset="0"/>
                <a:cs typeface="Times New Roman" pitchFamily="18" charset="0"/>
              </a:rPr>
              <a:t> ile devam etmiştir. XIII. yüzyıldan aldıkları Anadolu Selçuklu cilt birikimlerini XIV. yüzyılda kendilerine özgü bir tarzda ortaya koymuşlardır. Karamanlılar eski Selçuklu geleneğinin bazı özelliklerini devam ettirmişler, bazı yenilikleri de üsluplarına katmışlardır. XV. yüzyıldaki uygulamaları ile de Anadolu Selçuklu Cilt Sanatı ile erken Osmanlı Cilt Sanatı arasında köprü görevi yapmışlardır (Arıtan, 2008, s. 78).</a:t>
            </a:r>
          </a:p>
          <a:p>
            <a:pPr>
              <a:buNone/>
            </a:pPr>
            <a:endParaRPr lang="tr-T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404664"/>
            <a:ext cx="8568952" cy="6192688"/>
          </a:xfrm>
        </p:spPr>
        <p:txBody>
          <a:bodyPr>
            <a:normAutofit lnSpcReduction="10000"/>
          </a:bodyPr>
          <a:lstStyle/>
          <a:p>
            <a:pPr algn="just">
              <a:buNone/>
            </a:pPr>
            <a:r>
              <a:rPr lang="tr-TR" dirty="0" smtClean="0"/>
              <a:t>	</a:t>
            </a:r>
            <a:r>
              <a:rPr lang="tr-TR" dirty="0" smtClean="0">
                <a:latin typeface="Times New Roman" pitchFamily="18" charset="0"/>
                <a:cs typeface="Times New Roman" pitchFamily="18" charset="0"/>
              </a:rPr>
              <a:t>	Osmanlı cilt sanatının Bursa’daki erken örneklerinden sonra gelişimine Fatih dönemiyle devam ettiği kabul edilmektedir. Fatih dönemi ciltlerinde birkaç bezeme ve cilt yapım tekniğinin birlikte uygulandığı gözlenir (Özbek, 2005, s. 24). İç kapaklarda rastlanan üslup; ayrı bir yerde deri üzerine çizilen desen, ısıtılan (</a:t>
            </a:r>
            <a:r>
              <a:rPr lang="tr-TR" dirty="0" err="1" smtClean="0">
                <a:latin typeface="Times New Roman" pitchFamily="18" charset="0"/>
                <a:cs typeface="Times New Roman" pitchFamily="18" charset="0"/>
              </a:rPr>
              <a:t>yekşah</a:t>
            </a:r>
            <a:r>
              <a:rPr lang="tr-TR" dirty="0" smtClean="0">
                <a:latin typeface="Times New Roman" pitchFamily="18" charset="0"/>
                <a:cs typeface="Times New Roman" pitchFamily="18" charset="0"/>
              </a:rPr>
              <a:t>) demir yardımıyla deri yakılarak meydana çıkarılmaktaydı. Bu parça daha sonra farklı zemin rengindeki kısımlara yapıştırılmaktaydı. Bu örneklere de “</a:t>
            </a:r>
            <a:r>
              <a:rPr lang="tr-TR" dirty="0" err="1" smtClean="0">
                <a:latin typeface="Times New Roman" pitchFamily="18" charset="0"/>
                <a:cs typeface="Times New Roman" pitchFamily="18" charset="0"/>
              </a:rPr>
              <a:t>müşembek</a:t>
            </a:r>
            <a:r>
              <a:rPr lang="tr-TR" dirty="0" smtClean="0">
                <a:latin typeface="Times New Roman" pitchFamily="18" charset="0"/>
                <a:cs typeface="Times New Roman" pitchFamily="18" charset="0"/>
              </a:rPr>
              <a:t>” yani katı’ denmektedir (Özkan, 2010, s.12).</a:t>
            </a:r>
          </a:p>
          <a:p>
            <a:pPr algn="just">
              <a:buNone/>
            </a:pPr>
            <a:r>
              <a:rPr lang="tr-TR" dirty="0" smtClean="0">
                <a:latin typeface="Times New Roman" pitchFamily="18" charset="0"/>
                <a:cs typeface="Times New Roman" pitchFamily="18" charset="0"/>
              </a:rPr>
              <a:t>		Bu döneme ait kitapların kimilerinin deri dış kapaklarında hayvan mücadelelerini gösteren süslemelerde aletle veya kalıpla yapılmıştır. Deri cildin dış kapaklarına </a:t>
            </a:r>
            <a:r>
              <a:rPr lang="tr-TR" dirty="0" err="1" smtClean="0">
                <a:latin typeface="Times New Roman" pitchFamily="18" charset="0"/>
                <a:cs typeface="Times New Roman" pitchFamily="18" charset="0"/>
              </a:rPr>
              <a:t>rugani</a:t>
            </a:r>
            <a:r>
              <a:rPr lang="tr-TR" dirty="0" smtClean="0">
                <a:latin typeface="Times New Roman" pitchFamily="18" charset="0"/>
                <a:cs typeface="Times New Roman" pitchFamily="18" charset="0"/>
              </a:rPr>
              <a:t> (lake) teknikte süsleme yapılması da bu dönemde olmuştur (Tanındı, 2004, s. 846).</a:t>
            </a:r>
          </a:p>
          <a:p>
            <a:pPr>
              <a:buNone/>
            </a:pPr>
            <a:endParaRPr lang="tr-T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sz="half" idx="3"/>
          </p:nvPr>
        </p:nvSpPr>
        <p:spPr>
          <a:xfrm>
            <a:off x="4499992" y="5410200"/>
            <a:ext cx="4186809" cy="762000"/>
          </a:xfrm>
        </p:spPr>
        <p:txBody>
          <a:bodyPr>
            <a:normAutofit fontScale="55000" lnSpcReduction="20000"/>
          </a:bodyPr>
          <a:lstStyle/>
          <a:p>
            <a:endParaRPr lang="tr-TR" dirty="0" smtClean="0"/>
          </a:p>
          <a:p>
            <a:r>
              <a:rPr lang="tr-TR" sz="2500" dirty="0" smtClean="0">
                <a:latin typeface="Times New Roman" pitchFamily="18" charset="0"/>
                <a:cs typeface="Times New Roman" pitchFamily="18" charset="0"/>
              </a:rPr>
              <a:t>Şekil 30. 1468 yılında hazırlanan “</a:t>
            </a:r>
            <a:r>
              <a:rPr lang="tr-TR" sz="2500" dirty="0" err="1" smtClean="0">
                <a:latin typeface="Times New Roman" pitchFamily="18" charset="0"/>
                <a:cs typeface="Times New Roman" pitchFamily="18" charset="0"/>
              </a:rPr>
              <a:t>Fevâ’id</a:t>
            </a:r>
            <a:r>
              <a:rPr lang="tr-TR" sz="2500" dirty="0" smtClean="0">
                <a:latin typeface="Times New Roman" pitchFamily="18" charset="0"/>
                <a:cs typeface="Times New Roman" pitchFamily="18" charset="0"/>
              </a:rPr>
              <a:t> el-</a:t>
            </a:r>
            <a:r>
              <a:rPr lang="tr-TR" sz="2500" dirty="0" err="1" smtClean="0">
                <a:latin typeface="Times New Roman" pitchFamily="18" charset="0"/>
                <a:cs typeface="Times New Roman" pitchFamily="18" charset="0"/>
              </a:rPr>
              <a:t>Gıyâsiyye</a:t>
            </a:r>
            <a:r>
              <a:rPr lang="tr-TR" sz="2500" dirty="0" smtClean="0">
                <a:latin typeface="Times New Roman" pitchFamily="18" charset="0"/>
                <a:cs typeface="Times New Roman" pitchFamily="18" charset="0"/>
              </a:rPr>
              <a:t>” adlı lake cilt kapağı  (Küçük, 2008, s. 16)</a:t>
            </a:r>
          </a:p>
          <a:p>
            <a:endParaRPr lang="tr-TR" dirty="0"/>
          </a:p>
        </p:txBody>
      </p:sp>
      <p:sp>
        <p:nvSpPr>
          <p:cNvPr id="5" name="4 İçerik Yer Tutucusu"/>
          <p:cNvSpPr>
            <a:spLocks noGrp="1"/>
          </p:cNvSpPr>
          <p:nvPr>
            <p:ph sz="quarter" idx="2"/>
          </p:nvPr>
        </p:nvSpPr>
        <p:spPr>
          <a:xfrm>
            <a:off x="323528" y="260648"/>
            <a:ext cx="3816424" cy="5125409"/>
          </a:xfrm>
        </p:spPr>
        <p:txBody>
          <a:bodyPr>
            <a:normAutofit/>
          </a:bodyPr>
          <a:lstStyle/>
          <a:p>
            <a:pPr algn="just">
              <a:buNone/>
            </a:pPr>
            <a:r>
              <a:rPr lang="tr-TR" dirty="0" smtClean="0">
                <a:latin typeface="Times New Roman" pitchFamily="18" charset="0"/>
                <a:cs typeface="Times New Roman" pitchFamily="18" charset="0"/>
              </a:rPr>
              <a:t>	XV. yüzyıl</a:t>
            </a:r>
            <a:r>
              <a:rPr lang="tr-TR" i="1" dirty="0" smtClean="0">
                <a:latin typeface="Times New Roman" pitchFamily="18" charset="0"/>
                <a:cs typeface="Times New Roman" pitchFamily="18" charset="0"/>
              </a:rPr>
              <a:t>,</a:t>
            </a:r>
            <a:r>
              <a:rPr lang="tr-TR" b="1" i="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ciltlerinin süslemelerinde, tabiattan stilize edilmiş bitkisel motifler, </a:t>
            </a:r>
            <a:r>
              <a:rPr lang="tr-TR" dirty="0" err="1" smtClean="0">
                <a:latin typeface="Times New Roman" pitchFamily="18" charset="0"/>
                <a:cs typeface="Times New Roman" pitchFamily="18" charset="0"/>
              </a:rPr>
              <a:t>rumî</a:t>
            </a:r>
            <a:r>
              <a:rPr lang="tr-TR" dirty="0" smtClean="0">
                <a:latin typeface="Times New Roman" pitchFamily="18" charset="0"/>
                <a:cs typeface="Times New Roman" pitchFamily="18" charset="0"/>
              </a:rPr>
              <a:t>, geçme, bulut vb. motifler kullanılmıştır. Bu yüzyılda kahverenginin çeşitli tonlarının yanında, kırmızı, vişneçürüğü, mavi, mor, nefti ve siyah deriler de kullanılmıştır (Bora, 2012, s.55).</a:t>
            </a:r>
            <a:endParaRPr lang="tr-TR" dirty="0"/>
          </a:p>
        </p:txBody>
      </p:sp>
      <p:pic>
        <p:nvPicPr>
          <p:cNvPr id="7" name="6 İçerik Yer Tutucusu" descr="C:\Users\hp\Desktop\kullanılan foto\ttt.JPG"/>
          <p:cNvPicPr>
            <a:picLocks noGrp="1"/>
          </p:cNvPicPr>
          <p:nvPr>
            <p:ph sz="quarter" idx="4"/>
          </p:nvPr>
        </p:nvPicPr>
        <p:blipFill>
          <a:blip r:embed="rId2" cstate="print"/>
          <a:srcRect/>
          <a:stretch>
            <a:fillRect/>
          </a:stretch>
        </p:blipFill>
        <p:spPr bwMode="auto">
          <a:xfrm>
            <a:off x="4355976" y="404664"/>
            <a:ext cx="4302545"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79512" y="332656"/>
            <a:ext cx="8712968" cy="6264696"/>
          </a:xfrm>
        </p:spPr>
        <p:txBody>
          <a:bodyPr>
            <a:normAutofit fontScale="92500"/>
          </a:bodyPr>
          <a:lstStyle/>
          <a:p>
            <a:pPr algn="just">
              <a:buNone/>
            </a:pPr>
            <a:r>
              <a:rPr lang="tr-TR" dirty="0" smtClean="0"/>
              <a:t>	</a:t>
            </a:r>
            <a:r>
              <a:rPr lang="tr-TR" sz="2800" dirty="0" smtClean="0">
                <a:latin typeface="Times New Roman" pitchFamily="18" charset="0"/>
                <a:cs typeface="Times New Roman" pitchFamily="18" charset="0"/>
              </a:rPr>
              <a:t>	</a:t>
            </a:r>
            <a:r>
              <a:rPr lang="tr-TR" sz="2600" dirty="0" smtClean="0">
                <a:latin typeface="Times New Roman" pitchFamily="18" charset="0"/>
                <a:cs typeface="Times New Roman" pitchFamily="18" charset="0"/>
              </a:rPr>
              <a:t>II. Beyazıt zamanında da </a:t>
            </a:r>
            <a:r>
              <a:rPr lang="tr-TR" sz="2600" dirty="0" err="1" smtClean="0">
                <a:latin typeface="Times New Roman" pitchFamily="18" charset="0"/>
                <a:cs typeface="Times New Roman" pitchFamily="18" charset="0"/>
              </a:rPr>
              <a:t>nakkaşhane</a:t>
            </a:r>
            <a:r>
              <a:rPr lang="tr-TR" sz="2600" dirty="0" smtClean="0">
                <a:latin typeface="Times New Roman" pitchFamily="18" charset="0"/>
                <a:cs typeface="Times New Roman" pitchFamily="18" charset="0"/>
              </a:rPr>
              <a:t> kurumu ve kitap sanatları gelişmeye devam etmiştir (</a:t>
            </a:r>
            <a:r>
              <a:rPr lang="tr-TR" sz="2600" dirty="0" err="1" smtClean="0">
                <a:latin typeface="Times New Roman" pitchFamily="18" charset="0"/>
                <a:cs typeface="Times New Roman" pitchFamily="18" charset="0"/>
              </a:rPr>
              <a:t>Birol</a:t>
            </a:r>
            <a:r>
              <a:rPr lang="tr-TR" sz="2600" dirty="0" smtClean="0">
                <a:latin typeface="Times New Roman" pitchFamily="18" charset="0"/>
                <a:cs typeface="Times New Roman" pitchFamily="18" charset="0"/>
              </a:rPr>
              <a:t>, 2010, s. 43). Osmanlı sarayında mücellitlerin bir loca oluşturdukları ve </a:t>
            </a:r>
            <a:r>
              <a:rPr lang="tr-TR" sz="2600" dirty="0" err="1" smtClean="0">
                <a:latin typeface="Times New Roman" pitchFamily="18" charset="0"/>
                <a:cs typeface="Times New Roman" pitchFamily="18" charset="0"/>
              </a:rPr>
              <a:t>ehl</a:t>
            </a:r>
            <a:r>
              <a:rPr lang="tr-TR" sz="2600" dirty="0" smtClean="0">
                <a:latin typeface="Times New Roman" pitchFamily="18" charset="0"/>
                <a:cs typeface="Times New Roman" pitchFamily="18" charset="0"/>
              </a:rPr>
              <a:t>-i </a:t>
            </a:r>
            <a:r>
              <a:rPr lang="tr-TR" sz="2600" dirty="0" err="1" smtClean="0">
                <a:latin typeface="Times New Roman" pitchFamily="18" charset="0"/>
                <a:cs typeface="Times New Roman" pitchFamily="18" charset="0"/>
              </a:rPr>
              <a:t>hiref</a:t>
            </a:r>
            <a:r>
              <a:rPr lang="tr-TR" sz="2600" dirty="0" smtClean="0">
                <a:latin typeface="Times New Roman" pitchFamily="18" charset="0"/>
                <a:cs typeface="Times New Roman" pitchFamily="18" charset="0"/>
              </a:rPr>
              <a:t> defterlerinde </a:t>
            </a:r>
            <a:r>
              <a:rPr lang="tr-TR" sz="2600" dirty="0" err="1" smtClean="0">
                <a:latin typeface="Times New Roman" pitchFamily="18" charset="0"/>
                <a:cs typeface="Times New Roman" pitchFamily="18" charset="0"/>
              </a:rPr>
              <a:t>sermücellit</a:t>
            </a:r>
            <a:r>
              <a:rPr lang="tr-TR" sz="2600" dirty="0" smtClean="0">
                <a:latin typeface="Times New Roman" pitchFamily="18" charset="0"/>
                <a:cs typeface="Times New Roman" pitchFamily="18" charset="0"/>
              </a:rPr>
              <a:t>, </a:t>
            </a:r>
            <a:r>
              <a:rPr lang="tr-TR" sz="2600" dirty="0" err="1" smtClean="0">
                <a:latin typeface="Times New Roman" pitchFamily="18" charset="0"/>
                <a:cs typeface="Times New Roman" pitchFamily="18" charset="0"/>
              </a:rPr>
              <a:t>serbölük</a:t>
            </a:r>
            <a:r>
              <a:rPr lang="tr-TR" sz="2600" dirty="0" smtClean="0">
                <a:latin typeface="Times New Roman" pitchFamily="18" charset="0"/>
                <a:cs typeface="Times New Roman" pitchFamily="18" charset="0"/>
              </a:rPr>
              <a:t>, </a:t>
            </a:r>
            <a:r>
              <a:rPr lang="tr-TR" sz="2600" dirty="0" err="1" smtClean="0">
                <a:latin typeface="Times New Roman" pitchFamily="18" charset="0"/>
                <a:cs typeface="Times New Roman" pitchFamily="18" charset="0"/>
              </a:rPr>
              <a:t>seroda</a:t>
            </a:r>
            <a:r>
              <a:rPr lang="tr-TR" sz="2600" dirty="0" smtClean="0">
                <a:latin typeface="Times New Roman" pitchFamily="18" charset="0"/>
                <a:cs typeface="Times New Roman" pitchFamily="18" charset="0"/>
              </a:rPr>
              <a:t>, </a:t>
            </a:r>
            <a:r>
              <a:rPr lang="tr-TR" sz="2600" dirty="0" err="1" smtClean="0">
                <a:latin typeface="Times New Roman" pitchFamily="18" charset="0"/>
                <a:cs typeface="Times New Roman" pitchFamily="18" charset="0"/>
              </a:rPr>
              <a:t>serkethüda</a:t>
            </a:r>
            <a:r>
              <a:rPr lang="tr-TR" sz="2600" dirty="0" smtClean="0">
                <a:latin typeface="Times New Roman" pitchFamily="18" charset="0"/>
                <a:cs typeface="Times New Roman" pitchFamily="18" charset="0"/>
              </a:rPr>
              <a:t> ve </a:t>
            </a:r>
            <a:r>
              <a:rPr lang="tr-TR" sz="2600" dirty="0" err="1" smtClean="0">
                <a:latin typeface="Times New Roman" pitchFamily="18" charset="0"/>
                <a:cs typeface="Times New Roman" pitchFamily="18" charset="0"/>
              </a:rPr>
              <a:t>şagird</a:t>
            </a:r>
            <a:r>
              <a:rPr lang="tr-TR" sz="2600" dirty="0" smtClean="0">
                <a:latin typeface="Times New Roman" pitchFamily="18" charset="0"/>
                <a:cs typeface="Times New Roman" pitchFamily="18" charset="0"/>
              </a:rPr>
              <a:t> gibi rütbelerle sınıflandırıldıkları gözlenir (Çığ, 2011, s. 255). Ciltlerde motifler zenginleşmiş, çizgi ve desenler çok incelmiştir. Klâsik deri ciltler yanında, iki renkli ve küçük kareli ipek kumaşlardan yapılmıştır. </a:t>
            </a:r>
            <a:r>
              <a:rPr lang="tr-TR" sz="2600" dirty="0" err="1" smtClean="0">
                <a:latin typeface="Times New Roman" pitchFamily="18" charset="0"/>
                <a:cs typeface="Times New Roman" pitchFamily="18" charset="0"/>
              </a:rPr>
              <a:t>Çarkûşe</a:t>
            </a:r>
            <a:r>
              <a:rPr lang="tr-TR" sz="2600" dirty="0" smtClean="0">
                <a:latin typeface="Times New Roman" pitchFamily="18" charset="0"/>
                <a:cs typeface="Times New Roman" pitchFamily="18" charset="0"/>
              </a:rPr>
              <a:t> kumaş ciltlerde çok görülmektedir. II. </a:t>
            </a:r>
            <a:r>
              <a:rPr lang="tr-TR" sz="2600" dirty="0" err="1" smtClean="0">
                <a:latin typeface="Times New Roman" pitchFamily="18" charset="0"/>
                <a:cs typeface="Times New Roman" pitchFamily="18" charset="0"/>
              </a:rPr>
              <a:t>Bayezid'in</a:t>
            </a:r>
            <a:r>
              <a:rPr lang="tr-TR" sz="2600" dirty="0" smtClean="0">
                <a:latin typeface="Times New Roman" pitchFamily="18" charset="0"/>
                <a:cs typeface="Times New Roman" pitchFamily="18" charset="0"/>
              </a:rPr>
              <a:t>, Fatih'in bazı ciltlerini de bu teknikle onarttığı düşünülebilir (Maraşlı, 2005, s. 51).</a:t>
            </a:r>
          </a:p>
          <a:p>
            <a:pPr algn="just">
              <a:buNone/>
            </a:pPr>
            <a:r>
              <a:rPr lang="tr-TR" sz="2600" dirty="0" smtClean="0">
                <a:latin typeface="Times New Roman" pitchFamily="18" charset="0"/>
                <a:cs typeface="Times New Roman" pitchFamily="18" charset="0"/>
              </a:rPr>
              <a:t>		Osmanlı cilt sanatında XV. yüzyılın sonundan itibaren deri ciltlerin dış kapakları gömme </a:t>
            </a:r>
            <a:r>
              <a:rPr lang="tr-TR" sz="2600" dirty="0" err="1" smtClean="0">
                <a:latin typeface="Times New Roman" pitchFamily="18" charset="0"/>
                <a:cs typeface="Times New Roman" pitchFamily="18" charset="0"/>
              </a:rPr>
              <a:t>salbekli</a:t>
            </a:r>
            <a:r>
              <a:rPr lang="tr-TR" sz="2600" dirty="0" smtClean="0">
                <a:latin typeface="Times New Roman" pitchFamily="18" charset="0"/>
                <a:cs typeface="Times New Roman" pitchFamily="18" charset="0"/>
              </a:rPr>
              <a:t> şemseli, gömme köşebentli ve enli bordürlüdür. Bunların içleri yüksek kabartma olarak kalıpla yapılmış </a:t>
            </a:r>
            <a:r>
              <a:rPr lang="tr-TR" sz="2600" dirty="0" err="1" smtClean="0">
                <a:latin typeface="Times New Roman" pitchFamily="18" charset="0"/>
                <a:cs typeface="Times New Roman" pitchFamily="18" charset="0"/>
              </a:rPr>
              <a:t>hatailer</a:t>
            </a:r>
            <a:r>
              <a:rPr lang="tr-TR" sz="2600" dirty="0" smtClean="0">
                <a:latin typeface="Times New Roman" pitchFamily="18" charset="0"/>
                <a:cs typeface="Times New Roman" pitchFamily="18" charset="0"/>
              </a:rPr>
              <a:t>, tomurcuklar, </a:t>
            </a:r>
            <a:r>
              <a:rPr lang="tr-TR" sz="2600" dirty="0" err="1" smtClean="0">
                <a:latin typeface="Times New Roman" pitchFamily="18" charset="0"/>
                <a:cs typeface="Times New Roman" pitchFamily="18" charset="0"/>
              </a:rPr>
              <a:t>rumîler</a:t>
            </a:r>
            <a:r>
              <a:rPr lang="tr-TR" sz="2600" dirty="0" smtClean="0">
                <a:latin typeface="Times New Roman" pitchFamily="18" charset="0"/>
                <a:cs typeface="Times New Roman" pitchFamily="18" charset="0"/>
              </a:rPr>
              <a:t> ve dallarla bezenmiş, kimi zaman bezemeler, kimi zaman zeminler altın yaldızla boyanmıştır (Tanındı, 2004, s. 846).</a:t>
            </a:r>
          </a:p>
          <a:p>
            <a:pPr>
              <a:buNone/>
            </a:pPr>
            <a:endParaRPr lang="tr-T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79512" y="188640"/>
            <a:ext cx="8712968" cy="6669360"/>
          </a:xfrm>
        </p:spPr>
        <p:txBody>
          <a:bodyPr/>
          <a:lstStyle/>
          <a:p>
            <a:pPr algn="just">
              <a:buNone/>
            </a:pPr>
            <a:r>
              <a:rPr lang="tr-TR" dirty="0" smtClean="0"/>
              <a:t>		</a:t>
            </a:r>
            <a:r>
              <a:rPr lang="tr-TR" sz="2400" dirty="0" smtClean="0">
                <a:latin typeface="Times New Roman" pitchFamily="18" charset="0"/>
                <a:cs typeface="Times New Roman" pitchFamily="18" charset="0"/>
              </a:rPr>
              <a:t>XVI. yüzyıl Türk sanat hayatının müstesna bir devridir. Yavuz Sultan Selim'in hükümdarlığı dönemi, cilt sanatının klâsiğe giden yolda hazırlık teşkil etmesi bakımından önemlidir (Çığ, 1971, s. 9). </a:t>
            </a:r>
            <a:r>
              <a:rPr lang="tr-TR" sz="2400" dirty="0" err="1" smtClean="0">
                <a:latin typeface="Times New Roman" pitchFamily="18" charset="0"/>
                <a:cs typeface="Times New Roman" pitchFamily="18" charset="0"/>
              </a:rPr>
              <a:t>Ehl</a:t>
            </a:r>
            <a:r>
              <a:rPr lang="tr-TR" sz="2400" dirty="0" smtClean="0">
                <a:latin typeface="Times New Roman" pitchFamily="18" charset="0"/>
                <a:cs typeface="Times New Roman" pitchFamily="18" charset="0"/>
              </a:rPr>
              <a:t>-i </a:t>
            </a:r>
            <a:r>
              <a:rPr lang="tr-TR" sz="2400" dirty="0" err="1" smtClean="0">
                <a:latin typeface="Times New Roman" pitchFamily="18" charset="0"/>
                <a:cs typeface="Times New Roman" pitchFamily="18" charset="0"/>
              </a:rPr>
              <a:t>hiref</a:t>
            </a:r>
            <a:r>
              <a:rPr lang="tr-TR" sz="2400" dirty="0" smtClean="0">
                <a:latin typeface="Times New Roman" pitchFamily="18" charset="0"/>
                <a:cs typeface="Times New Roman" pitchFamily="18" charset="0"/>
              </a:rPr>
              <a:t> ustaları, saray sanatının yaratıcılık yarışına deri üzerine değerli taşlar, gümüş levhalar, bağa ve işleme kumaşlarla katılmıştı. Cilt sanatı ile birlikte geleneksel tasarım kimliği de geliştirilmiş, kapaklara değerli taşlar uygulanmıştı (</a:t>
            </a:r>
            <a:r>
              <a:rPr lang="tr-TR" sz="2400" dirty="0" err="1" smtClean="0">
                <a:latin typeface="Times New Roman" pitchFamily="18" charset="0"/>
                <a:cs typeface="Times New Roman" pitchFamily="18" charset="0"/>
              </a:rPr>
              <a:t>Küçükerman</a:t>
            </a:r>
            <a:r>
              <a:rPr lang="tr-TR" sz="2400" dirty="0" smtClean="0">
                <a:latin typeface="Times New Roman" pitchFamily="18" charset="0"/>
                <a:cs typeface="Times New Roman" pitchFamily="18" charset="0"/>
              </a:rPr>
              <a:t>, 1998, s. 134).</a:t>
            </a:r>
          </a:p>
          <a:p>
            <a:pPr>
              <a:buNone/>
            </a:pPr>
            <a:endParaRPr lang="tr-TR" dirty="0"/>
          </a:p>
        </p:txBody>
      </p:sp>
      <p:pic>
        <p:nvPicPr>
          <p:cNvPr id="4" name="3 Resim" descr="C:\Users\hp\Desktop\kullanılan foto\ttttt.JPG"/>
          <p:cNvPicPr/>
          <p:nvPr/>
        </p:nvPicPr>
        <p:blipFill>
          <a:blip r:embed="rId2" cstate="print"/>
          <a:srcRect/>
          <a:stretch>
            <a:fillRect/>
          </a:stretch>
        </p:blipFill>
        <p:spPr bwMode="auto">
          <a:xfrm>
            <a:off x="1835696" y="3284984"/>
            <a:ext cx="5472608" cy="2736304"/>
          </a:xfrm>
          <a:prstGeom prst="rect">
            <a:avLst/>
          </a:prstGeom>
          <a:noFill/>
          <a:ln w="9525">
            <a:noFill/>
            <a:miter lim="800000"/>
            <a:headEnd/>
            <a:tailEnd/>
          </a:ln>
        </p:spPr>
      </p:pic>
      <p:sp>
        <p:nvSpPr>
          <p:cNvPr id="83969" name="Rectangle 1"/>
          <p:cNvSpPr>
            <a:spLocks noChangeArrowheads="1"/>
          </p:cNvSpPr>
          <p:nvPr/>
        </p:nvSpPr>
        <p:spPr bwMode="auto">
          <a:xfrm>
            <a:off x="0" y="6237312"/>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60">
                <a:ln>
                  <a:noFill/>
                </a:ln>
                <a:solidFill>
                  <a:schemeClr val="tx1"/>
                </a:solidFill>
                <a:effectLst/>
                <a:latin typeface="Times New Roman" pitchFamily="18" charset="0"/>
                <a:cs typeface="Times New Roman" pitchFamily="18" charset="0"/>
              </a:rPr>
              <a:t>31. III. </a:t>
            </a:r>
            <a:r>
              <a:rPr kumimoji="0" lang="tr-TR" sz="1800" b="0" i="0" u="none" strike="noStrike" cap="none" normalizeH="0" baseline="0" dirty="0" err="1" smtClean="0" bmk="_Toc409512360">
                <a:ln>
                  <a:noFill/>
                </a:ln>
                <a:solidFill>
                  <a:schemeClr val="tx1"/>
                </a:solidFill>
                <a:effectLst/>
                <a:latin typeface="Times New Roman" pitchFamily="18" charset="0"/>
                <a:cs typeface="Times New Roman" pitchFamily="18" charset="0"/>
              </a:rPr>
              <a:t>Murad’ın</a:t>
            </a:r>
            <a:r>
              <a:rPr kumimoji="0" lang="tr-TR" sz="1800" b="0" i="0" u="none" strike="noStrike" cap="none" normalizeH="0" baseline="0" dirty="0" smtClean="0" bmk="_Toc409512360">
                <a:ln>
                  <a:noFill/>
                </a:ln>
                <a:solidFill>
                  <a:schemeClr val="tx1"/>
                </a:solidFill>
                <a:effectLst/>
                <a:latin typeface="Times New Roman" pitchFamily="18" charset="0"/>
                <a:cs typeface="Times New Roman" pitchFamily="18" charset="0"/>
              </a:rPr>
              <a:t> divanının murassa cildi (Küçük, 2008, s. 19</a:t>
            </a:r>
            <a:r>
              <a:rPr kumimoji="0" lang="tr-TR" sz="1800" b="0" i="0" u="none" strike="noStrike" cap="none" normalizeH="0" baseline="0" dirty="0" smtClean="0" bmk="_Toc409512360">
                <a:ln>
                  <a:noFill/>
                </a:ln>
                <a:solidFill>
                  <a:schemeClr val="tx1"/>
                </a:solidFill>
                <a:effectLst/>
                <a:latin typeface="Arial" pitchFamily="34" charset="0"/>
                <a:cs typeface="Times New Roman" pitchFamily="18" charset="0"/>
              </a:rPr>
              <a:t>)</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332656"/>
            <a:ext cx="8640960" cy="6192688"/>
          </a:xfrm>
        </p:spPr>
        <p:txBody>
          <a:bodyPr>
            <a:normAutofit fontScale="92500" lnSpcReduction="10000"/>
          </a:bodyPr>
          <a:lstStyle/>
          <a:p>
            <a:pPr algn="just">
              <a:buNone/>
            </a:pPr>
            <a:r>
              <a:rPr lang="tr-TR" dirty="0" smtClean="0"/>
              <a:t>		</a:t>
            </a:r>
            <a:r>
              <a:rPr lang="tr-TR" sz="3000" dirty="0" smtClean="0">
                <a:latin typeface="Times New Roman" pitchFamily="18" charset="0"/>
                <a:cs typeface="Times New Roman" pitchFamily="18" charset="0"/>
              </a:rPr>
              <a:t>XVI. yüzyılda kenarları dilimli ve oval şemseler beğeniyle uygulanır. Şemse yüzeyleri genelde saz üslubunda düzenlenmiş hançeri yapraklarla </a:t>
            </a:r>
            <a:r>
              <a:rPr lang="tr-TR" sz="3000" dirty="0" err="1" smtClean="0">
                <a:latin typeface="Times New Roman" pitchFamily="18" charset="0"/>
                <a:cs typeface="Times New Roman" pitchFamily="18" charset="0"/>
              </a:rPr>
              <a:t>hatai</a:t>
            </a:r>
            <a:r>
              <a:rPr lang="tr-TR" sz="3000" dirty="0" smtClean="0">
                <a:latin typeface="Times New Roman" pitchFamily="18" charset="0"/>
                <a:cs typeface="Times New Roman" pitchFamily="18" charset="0"/>
              </a:rPr>
              <a:t> tarzında işlenmiş çiçek motifleriyle doldurulmuştur. Benzer düzenleme köşebentler içinde geçerli olup, bazı örneklerde şemse yüzeyinde diğer motiflerden daha baskın olarak işlenmiş bulut motifleri yer almaktadır. XVI. yüzyılın ikinci yarısıyla birlikte şemse ve köşebentlerin dışında bordür bezemelerinin de mülemma tarzında tümüyle yaldızlandığına şahit olunur (Tanındı, 1993, s. 425).</a:t>
            </a:r>
          </a:p>
          <a:p>
            <a:pPr algn="just">
              <a:buNone/>
            </a:pPr>
            <a:r>
              <a:rPr lang="tr-TR" sz="3000" dirty="0" smtClean="0">
                <a:latin typeface="Times New Roman" pitchFamily="18" charset="0"/>
                <a:cs typeface="Times New Roman" pitchFamily="18" charset="0"/>
              </a:rPr>
              <a:t>		Saz üslûbunda tasarlanmış deri ciltlerinin ilk örneği 1557-1558 yılında Kanuni Sultan Süleyman (1520-1566) için yapılmış </a:t>
            </a:r>
            <a:r>
              <a:rPr lang="tr-TR" sz="3000" dirty="0" err="1" smtClean="0">
                <a:latin typeface="Times New Roman" pitchFamily="18" charset="0"/>
                <a:cs typeface="Times New Roman" pitchFamily="18" charset="0"/>
              </a:rPr>
              <a:t>Süleymanname'nin</a:t>
            </a:r>
            <a:r>
              <a:rPr lang="tr-TR" sz="3000" dirty="0" smtClean="0">
                <a:latin typeface="Times New Roman" pitchFamily="18" charset="0"/>
                <a:cs typeface="Times New Roman" pitchFamily="18" charset="0"/>
              </a:rPr>
              <a:t> kabıdır (Maraşlı, 2005, s. 52).</a:t>
            </a:r>
          </a:p>
          <a:p>
            <a:pPr algn="just">
              <a:buNone/>
            </a:pPr>
            <a:endParaRPr lang="tr-TR" sz="3000" dirty="0" smtClean="0">
              <a:latin typeface="Times New Roman" pitchFamily="18" charset="0"/>
              <a:cs typeface="Times New Roman" pitchFamily="18" charset="0"/>
            </a:endParaRPr>
          </a:p>
          <a:p>
            <a:pPr>
              <a:buNone/>
            </a:pPr>
            <a:endParaRPr lang="tr-T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hp\Desktop\kullanılan foto\tttt.JPG"/>
          <p:cNvPicPr>
            <a:picLocks noGrp="1"/>
          </p:cNvPicPr>
          <p:nvPr>
            <p:ph idx="1"/>
          </p:nvPr>
        </p:nvPicPr>
        <p:blipFill>
          <a:blip r:embed="rId2" cstate="print"/>
          <a:srcRect/>
          <a:stretch>
            <a:fillRect/>
          </a:stretch>
        </p:blipFill>
        <p:spPr bwMode="auto">
          <a:xfrm>
            <a:off x="1187624" y="692696"/>
            <a:ext cx="6912768" cy="5184576"/>
          </a:xfrm>
          <a:prstGeom prst="rect">
            <a:avLst/>
          </a:prstGeom>
          <a:noFill/>
          <a:ln w="9525">
            <a:noFill/>
            <a:miter lim="800000"/>
            <a:headEnd/>
            <a:tailEnd/>
          </a:ln>
        </p:spPr>
      </p:pic>
      <p:sp>
        <p:nvSpPr>
          <p:cNvPr id="90113" name="Rectangle 1"/>
          <p:cNvSpPr>
            <a:spLocks noChangeArrowheads="1"/>
          </p:cNvSpPr>
          <p:nvPr/>
        </p:nvSpPr>
        <p:spPr bwMode="auto">
          <a:xfrm>
            <a:off x="0" y="6116478"/>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61">
                <a:ln>
                  <a:noFill/>
                </a:ln>
                <a:solidFill>
                  <a:schemeClr val="tx1"/>
                </a:solidFill>
                <a:effectLst/>
                <a:latin typeface="Times New Roman" pitchFamily="18" charset="0"/>
                <a:cs typeface="Times New Roman" pitchFamily="18" charset="0"/>
              </a:rPr>
              <a:t>32. 1558 yılına kadar olan dönemin konu edildiği minyatürlü “Arifi </a:t>
            </a:r>
            <a:r>
              <a:rPr kumimoji="0" lang="tr-TR" sz="1800" b="0" i="0" u="none" strike="noStrike" cap="none" normalizeH="0" baseline="0" dirty="0" err="1" smtClean="0" bmk="_Toc409512361">
                <a:ln>
                  <a:noFill/>
                </a:ln>
                <a:solidFill>
                  <a:schemeClr val="tx1"/>
                </a:solidFill>
                <a:effectLst/>
                <a:latin typeface="Times New Roman" pitchFamily="18" charset="0"/>
                <a:cs typeface="Times New Roman" pitchFamily="18" charset="0"/>
              </a:rPr>
              <a:t>Süleymannamesi</a:t>
            </a:r>
            <a:r>
              <a:rPr kumimoji="0" lang="tr-TR" sz="1800" b="0" i="0" u="none" strike="noStrike" cap="none" normalizeH="0" baseline="0" dirty="0" smtClean="0" bmk="_Toc409512361">
                <a:ln>
                  <a:noFill/>
                </a:ln>
                <a:solidFill>
                  <a:schemeClr val="tx1"/>
                </a:solidFill>
                <a:effectLst/>
                <a:latin typeface="Times New Roman" pitchFamily="18" charset="0"/>
                <a:cs typeface="Times New Roman" pitchFamily="18" charset="0"/>
              </a:rPr>
              <a:t>” (Özbek, 2005, s. 26)</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0" y="0"/>
            <a:ext cx="9144000" cy="6669360"/>
          </a:xfrm>
        </p:spPr>
        <p:txBody>
          <a:bodyPr>
            <a:normAutofit/>
          </a:bodyPr>
          <a:lstStyle/>
          <a:p>
            <a:pPr algn="just">
              <a:buNone/>
            </a:pPr>
            <a:r>
              <a:rPr lang="tr-TR" dirty="0" smtClean="0"/>
              <a:t>	</a:t>
            </a:r>
            <a:r>
              <a:rPr lang="tr-TR" dirty="0" smtClean="0">
                <a:latin typeface="Times New Roman" pitchFamily="18" charset="0"/>
                <a:cs typeface="Times New Roman" pitchFamily="18" charset="0"/>
              </a:rPr>
              <a:t>	</a:t>
            </a:r>
          </a:p>
          <a:p>
            <a:pPr algn="just">
              <a:buNone/>
            </a:pPr>
            <a:r>
              <a:rPr lang="tr-TR" sz="4000" dirty="0">
                <a:latin typeface="Times New Roman" pitchFamily="18" charset="0"/>
                <a:cs typeface="Times New Roman" pitchFamily="18" charset="0"/>
              </a:rPr>
              <a:t>	</a:t>
            </a:r>
            <a:r>
              <a:rPr lang="tr-TR" sz="4000" dirty="0" smtClean="0">
                <a:latin typeface="Times New Roman" pitchFamily="18" charset="0"/>
                <a:cs typeface="Times New Roman" pitchFamily="18" charset="0"/>
              </a:rPr>
              <a:t>Türk kültüründe, okumaya verilen değerin bir belirtisi olarak kitap süslemelerinin, Türk süsleme sanatlarının içerisinde çok önemli bir yer tuttuğunu gösterir. El yazması kitapların deri ciltlerinde yapılan süslemeler, dönemin süsleme sanatları hakkında bilgi edinmek açısından ayrıca önemli belgelerdir.</a:t>
            </a:r>
          </a:p>
          <a:p>
            <a:pPr algn="just">
              <a:buNone/>
            </a:pPr>
            <a:r>
              <a:rPr lang="tr-TR" sz="4000" dirty="0" smtClean="0">
                <a:latin typeface="Times New Roman" pitchFamily="18" charset="0"/>
                <a:cs typeface="Times New Roman" pitchFamily="18" charset="0"/>
              </a:rPr>
              <a:t>		</a:t>
            </a:r>
          </a:p>
          <a:p>
            <a:endParaRPr lang="tr-TR" sz="4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260648"/>
            <a:ext cx="8435280" cy="6264696"/>
          </a:xfrm>
        </p:spPr>
        <p:txBody>
          <a:bodyPr>
            <a:normAutofit/>
          </a:bodyPr>
          <a:lstStyle/>
          <a:p>
            <a:pPr algn="just">
              <a:buNone/>
            </a:pPr>
            <a:r>
              <a:rPr lang="tr-TR" dirty="0" smtClean="0"/>
              <a:t>	</a:t>
            </a:r>
            <a:r>
              <a:rPr lang="tr-TR" dirty="0" smtClean="0">
                <a:latin typeface="Times New Roman" pitchFamily="18" charset="0"/>
                <a:cs typeface="Times New Roman" pitchFamily="18" charset="0"/>
              </a:rPr>
              <a:t>	XVII. yüzyılda Osmanlı İmparatorluğunun gerilemeye başlaması, bütün alanlarda olduğu gibi deri cilt sanatında da kendini göstermiştir (Erkan, 1994, s. 30). Bu yüzyılda deri ciltlerin yapım tekniklerinde XVI. yüzyıldan bir farklılık yoktur. Yalnız kompozisyonda ve süsleme motiflerinin işçiliğinde bariz bir gerileme göze çarpar. Köşebent ve bordür tezyinatı kalkmış, bunların yerine yan ve tepeleri çıkıntılı dikdörtgene benzer büyük şemseler tek başına süsleme olarak kullanılmıştır (Çığ, 2011, s. 256). </a:t>
            </a:r>
            <a:r>
              <a:rPr lang="tr-TR" dirty="0" err="1" smtClean="0">
                <a:latin typeface="Times New Roman" pitchFamily="18" charset="0"/>
                <a:cs typeface="Times New Roman" pitchFamily="18" charset="0"/>
              </a:rPr>
              <a:t>Salbeklerin</a:t>
            </a:r>
            <a:r>
              <a:rPr lang="tr-TR" dirty="0" smtClean="0">
                <a:latin typeface="Times New Roman" pitchFamily="18" charset="0"/>
                <a:cs typeface="Times New Roman" pitchFamily="18" charset="0"/>
              </a:rPr>
              <a:t> şemseye birleştirilmeden neredeyse kapak kenarına taşındığı ve oranın büyüdüğü böylece kapak yüzeyinde dengesizliğin ortaya çıktığı kabul edilir (Özbek, 2005, s. 29-30).</a:t>
            </a:r>
          </a:p>
          <a:p>
            <a:pPr>
              <a:buNone/>
            </a:pPr>
            <a:endParaRPr lang="tr-T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0" y="188640"/>
            <a:ext cx="8892480" cy="6669360"/>
          </a:xfrm>
        </p:spPr>
        <p:txBody>
          <a:bodyPr/>
          <a:lstStyle/>
          <a:p>
            <a:pPr algn="just">
              <a:buNone/>
            </a:pPr>
            <a:r>
              <a:rPr lang="tr-TR" dirty="0" smtClean="0"/>
              <a:t>	</a:t>
            </a:r>
            <a:r>
              <a:rPr lang="tr-TR" sz="2400" dirty="0" smtClean="0">
                <a:latin typeface="Times New Roman" pitchFamily="18" charset="0"/>
                <a:cs typeface="Times New Roman" pitchFamily="18" charset="0"/>
              </a:rPr>
              <a:t>XVIII. yüzyılda ise sanatta görülen canlanmanın ciltçiliğe de yansımış olduğunu görmekteyiz (Özkan, 2010, s. 15). Ortası şişkin, dar uzun şemse biçimleri yaygınlaşır. Bu biçimdeki şemse içine aletle sarmal </a:t>
            </a:r>
            <a:r>
              <a:rPr lang="tr-TR" sz="2400" dirty="0" err="1" smtClean="0">
                <a:latin typeface="Times New Roman" pitchFamily="18" charset="0"/>
                <a:cs typeface="Times New Roman" pitchFamily="18" charset="0"/>
              </a:rPr>
              <a:t>rumîler</a:t>
            </a:r>
            <a:r>
              <a:rPr lang="tr-TR" sz="2400" dirty="0" smtClean="0">
                <a:latin typeface="Times New Roman" pitchFamily="18" charset="0"/>
                <a:cs typeface="Times New Roman" pitchFamily="18" charset="0"/>
              </a:rPr>
              <a:t> ve noktalar, fırçayla içi çiçeklerle dolup taşan vazo motifleri yapılır (Tanındı, 2004, s. 863). XVIII. yüzyıl ciltlerinde yaygın olarak lake tekniğinin uygulandığı bilinmektedir (Çığ, 2011, s. 256). Lake cilt sanatı kısa zamanda parlak bir gelişme ile çok renkli olarak uygulanmıştır (Aslanapa, 1995, s. 510).</a:t>
            </a:r>
          </a:p>
          <a:p>
            <a:pPr>
              <a:buNone/>
            </a:pPr>
            <a:endParaRPr lang="tr-TR" dirty="0" smtClean="0"/>
          </a:p>
          <a:p>
            <a:pPr>
              <a:buNone/>
            </a:pPr>
            <a:endParaRPr lang="tr-TR" dirty="0"/>
          </a:p>
        </p:txBody>
      </p:sp>
      <p:pic>
        <p:nvPicPr>
          <p:cNvPr id="4" name="3 Resim" descr="C:\Users\hp\Desktop\kullanılan foto\t2.JPG"/>
          <p:cNvPicPr/>
          <p:nvPr/>
        </p:nvPicPr>
        <p:blipFill>
          <a:blip r:embed="rId2" cstate="print"/>
          <a:srcRect/>
          <a:stretch>
            <a:fillRect/>
          </a:stretch>
        </p:blipFill>
        <p:spPr bwMode="auto">
          <a:xfrm>
            <a:off x="2483768" y="3429000"/>
            <a:ext cx="4752528" cy="2808312"/>
          </a:xfrm>
          <a:prstGeom prst="rect">
            <a:avLst/>
          </a:prstGeom>
          <a:noFill/>
          <a:ln w="9525">
            <a:noFill/>
            <a:miter lim="800000"/>
            <a:headEnd/>
            <a:tailEnd/>
          </a:ln>
        </p:spPr>
      </p:pic>
      <p:sp>
        <p:nvSpPr>
          <p:cNvPr id="92162" name="Rectangle 2"/>
          <p:cNvSpPr>
            <a:spLocks noChangeArrowheads="1"/>
          </p:cNvSpPr>
          <p:nvPr/>
        </p:nvSpPr>
        <p:spPr bwMode="auto">
          <a:xfrm>
            <a:off x="1187624" y="6309320"/>
            <a:ext cx="724429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62">
                <a:ln>
                  <a:noFill/>
                </a:ln>
                <a:solidFill>
                  <a:schemeClr val="tx1"/>
                </a:solidFill>
                <a:effectLst/>
                <a:latin typeface="Times New Roman" pitchFamily="18" charset="0"/>
                <a:cs typeface="Times New Roman" pitchFamily="18" charset="0"/>
              </a:rPr>
              <a:t>33. 18. yüzyıl lake teknikle yapılmış kitap kapları (Özbek, 2005, s. 31)</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0" y="188640"/>
            <a:ext cx="8892480" cy="6669360"/>
          </a:xfrm>
        </p:spPr>
        <p:txBody>
          <a:bodyPr/>
          <a:lstStyle/>
          <a:p>
            <a:pPr algn="just">
              <a:buNone/>
            </a:pPr>
            <a:r>
              <a:rPr lang="tr-TR" dirty="0" smtClean="0"/>
              <a:t>	</a:t>
            </a:r>
            <a:r>
              <a:rPr lang="tr-TR" dirty="0" smtClean="0">
                <a:latin typeface="Times New Roman" pitchFamily="18" charset="0"/>
                <a:cs typeface="Times New Roman" pitchFamily="18" charset="0"/>
              </a:rPr>
              <a:t>	</a:t>
            </a:r>
            <a:r>
              <a:rPr lang="tr-TR" sz="2300" dirty="0" smtClean="0">
                <a:latin typeface="Times New Roman" pitchFamily="18" charset="0"/>
                <a:cs typeface="Times New Roman" pitchFamily="18" charset="0"/>
              </a:rPr>
              <a:t>XIX. yüzyıl,</a:t>
            </a:r>
            <a:r>
              <a:rPr lang="tr-TR" sz="2300" b="1" dirty="0" smtClean="0">
                <a:latin typeface="Times New Roman" pitchFamily="18" charset="0"/>
                <a:cs typeface="Times New Roman" pitchFamily="18" charset="0"/>
              </a:rPr>
              <a:t> </a:t>
            </a:r>
            <a:r>
              <a:rPr lang="tr-TR" sz="2300" dirty="0" smtClean="0">
                <a:latin typeface="Times New Roman" pitchFamily="18" charset="0"/>
                <a:cs typeface="Times New Roman" pitchFamily="18" charset="0"/>
              </a:rPr>
              <a:t>XVIII. yüzyılın ikinci yarısından sonra Avrupa’nın tesiri ile barok-rokoko motifler görülmeye başlanmıştır. Barok-rokoko tesiri Türk cildinin ana yapısında büyük bir değişikliğe sebep olmamıştır. Kapak kompozisyonlarında deformasyon olmuş şemseli cilt sayısı azalmış, </a:t>
            </a:r>
            <a:r>
              <a:rPr lang="tr-TR" sz="2300" dirty="0" err="1" smtClean="0">
                <a:latin typeface="Times New Roman" pitchFamily="18" charset="0"/>
                <a:cs typeface="Times New Roman" pitchFamily="18" charset="0"/>
              </a:rPr>
              <a:t>zerbahar</a:t>
            </a:r>
            <a:r>
              <a:rPr lang="tr-TR" sz="2300" dirty="0" smtClean="0">
                <a:latin typeface="Times New Roman" pitchFamily="18" charset="0"/>
                <a:cs typeface="Times New Roman" pitchFamily="18" charset="0"/>
              </a:rPr>
              <a:t> (kafes) ciltler yaygınlaşmıştır (Bora, 2012, s. 59). Ayrıca basılı eserlerin çoğalmasıyla batı tarzı, deri ciltler yanında yıldız cildi denilen bir yüzüne altın yaldızla Osmanlı saltanat arması, diğerine ay yıldız basılı deri atlas ve kadife ciltler yapılmıştır (Özen, 1998, s. 19).</a:t>
            </a:r>
          </a:p>
          <a:p>
            <a:pPr algn="just">
              <a:buNone/>
            </a:pPr>
            <a:endParaRPr lang="tr-TR" dirty="0" smtClean="0">
              <a:latin typeface="Times New Roman" pitchFamily="18" charset="0"/>
              <a:cs typeface="Times New Roman" pitchFamily="18" charset="0"/>
            </a:endParaRPr>
          </a:p>
          <a:p>
            <a:pPr>
              <a:buNone/>
            </a:pPr>
            <a:endParaRPr lang="tr-TR" dirty="0"/>
          </a:p>
        </p:txBody>
      </p:sp>
      <p:pic>
        <p:nvPicPr>
          <p:cNvPr id="4" name="3 Resim" descr="C:\Users\hp\Desktop\kullanılan foto\IMG_2275.JPG"/>
          <p:cNvPicPr/>
          <p:nvPr/>
        </p:nvPicPr>
        <p:blipFill>
          <a:blip r:embed="rId2" cstate="print"/>
          <a:srcRect/>
          <a:stretch>
            <a:fillRect/>
          </a:stretch>
        </p:blipFill>
        <p:spPr bwMode="auto">
          <a:xfrm>
            <a:off x="2699792" y="3140969"/>
            <a:ext cx="4680520" cy="3240360"/>
          </a:xfrm>
          <a:prstGeom prst="rect">
            <a:avLst/>
          </a:prstGeom>
          <a:noFill/>
          <a:ln w="9525">
            <a:noFill/>
            <a:miter lim="800000"/>
            <a:headEnd/>
            <a:tailEnd/>
          </a:ln>
        </p:spPr>
      </p:pic>
      <p:sp>
        <p:nvSpPr>
          <p:cNvPr id="94209" name="Rectangle 1"/>
          <p:cNvSpPr>
            <a:spLocks noChangeArrowheads="1"/>
          </p:cNvSpPr>
          <p:nvPr/>
        </p:nvSpPr>
        <p:spPr bwMode="auto">
          <a:xfrm>
            <a:off x="1835696" y="6309320"/>
            <a:ext cx="638508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63">
                <a:ln>
                  <a:noFill/>
                </a:ln>
                <a:solidFill>
                  <a:schemeClr val="tx1"/>
                </a:solidFill>
                <a:effectLst/>
                <a:latin typeface="Times New Roman" pitchFamily="18" charset="0"/>
                <a:cs typeface="Times New Roman" pitchFamily="18" charset="0"/>
              </a:rPr>
              <a:t>34. 19. yüzyıl rokoko cilt kapağı örneği (Küçük, 2008, s. 24).</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192688"/>
          </a:xfrm>
        </p:spPr>
        <p:txBody>
          <a:bodyPr>
            <a:normAutofit/>
          </a:bodyPr>
          <a:lstStyle/>
          <a:p>
            <a:pPr algn="just">
              <a:buNone/>
            </a:pPr>
            <a:r>
              <a:rPr lang="tr-TR" dirty="0" smtClean="0"/>
              <a:t>		</a:t>
            </a:r>
            <a:r>
              <a:rPr lang="tr-TR" sz="2800" dirty="0" smtClean="0">
                <a:latin typeface="Times New Roman" pitchFamily="18" charset="0"/>
                <a:cs typeface="Times New Roman" pitchFamily="18" charset="0"/>
              </a:rPr>
              <a:t>XX. yüzyılın başlarında ve Cumhuriyet döneminde cilt kapaklarını gömme şemse ara sıra yapılmakla beraber, eski asaletini kaybetmiş sıradan örnekler ağırlıktadır  (Derman, 2012, s.157). Bu suretle de klasik ciltlerle bağlar tamamen kopmuştur (Çığ, 2011, s. 256).</a:t>
            </a:r>
          </a:p>
          <a:p>
            <a:pPr algn="just">
              <a:buNone/>
            </a:pPr>
            <a:r>
              <a:rPr lang="tr-TR" sz="2800" dirty="0" smtClean="0">
                <a:latin typeface="Times New Roman" pitchFamily="18" charset="0"/>
                <a:cs typeface="Times New Roman" pitchFamily="18" charset="0"/>
              </a:rPr>
              <a:t>		Günümüzde bütün dünyada olduğu gibi yurdumuzda da ciltçilikte makineleşmeye gidilmiş, artan cilt talebini karşılayabilmek için makine ciltleri rağbet kazanmıştır. Cilt sanatı günümüzde Geleneksel El Sanatları eğitimi veren bazı fakültelerde ve az sayıda fedakâr ustanın gayretiyle varlığını sürdürmektedir (</a:t>
            </a:r>
            <a:r>
              <a:rPr lang="tr-TR" sz="2800" dirty="0" err="1" smtClean="0">
                <a:latin typeface="Times New Roman" pitchFamily="18" charset="0"/>
                <a:cs typeface="Times New Roman" pitchFamily="18" charset="0"/>
              </a:rPr>
              <a:t>Özkeçeci</a:t>
            </a:r>
            <a:r>
              <a:rPr lang="tr-TR" sz="2800" dirty="0" smtClean="0">
                <a:latin typeface="Times New Roman" pitchFamily="18" charset="0"/>
                <a:cs typeface="Times New Roman" pitchFamily="18" charset="0"/>
              </a:rPr>
              <a:t> ve </a:t>
            </a:r>
            <a:r>
              <a:rPr lang="tr-TR" sz="2800" dirty="0" err="1" smtClean="0">
                <a:latin typeface="Times New Roman" pitchFamily="18" charset="0"/>
                <a:cs typeface="Times New Roman" pitchFamily="18" charset="0"/>
              </a:rPr>
              <a:t>Özkeçeci</a:t>
            </a:r>
            <a:r>
              <a:rPr lang="tr-TR" sz="2800" dirty="0" smtClean="0">
                <a:latin typeface="Times New Roman" pitchFamily="18" charset="0"/>
                <a:cs typeface="Times New Roman" pitchFamily="18" charset="0"/>
              </a:rPr>
              <a:t>, 2014, s. 220).</a:t>
            </a:r>
          </a:p>
          <a:p>
            <a:pPr>
              <a:buNone/>
            </a:pPr>
            <a:endParaRPr lang="tr-T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6120680"/>
          </a:xfrm>
        </p:spPr>
        <p:txBody>
          <a:bodyPr>
            <a:normAutofit lnSpcReduction="10000"/>
          </a:bodyPr>
          <a:lstStyle/>
          <a:p>
            <a:pPr algn="just">
              <a:buNone/>
            </a:pPr>
            <a:r>
              <a:rPr lang="tr-TR" dirty="0" smtClean="0"/>
              <a:t>		</a:t>
            </a:r>
            <a:r>
              <a:rPr lang="tr-TR" sz="2800" dirty="0" smtClean="0">
                <a:latin typeface="Times New Roman" pitchFamily="18" charset="0"/>
                <a:cs typeface="Times New Roman" pitchFamily="18" charset="0"/>
              </a:rPr>
              <a:t>Bugün yapılan araştırmalarla, o günkü cilt ustalarının isimlerini tespit etmek pek mümkün olamamaktadır. Bunun en büyük sebeplerinden biri mücellitlerin imzalarını kitaba atmaması; bir diğeri de İstanbul’da tarih boyunca çıkan büyük yangınlardır. Sancaktar, </a:t>
            </a:r>
            <a:r>
              <a:rPr lang="tr-TR" sz="2800" dirty="0" err="1" smtClean="0">
                <a:latin typeface="Times New Roman" pitchFamily="18" charset="0"/>
                <a:cs typeface="Times New Roman" pitchFamily="18" charset="0"/>
              </a:rPr>
              <a:t>Razgradlızade</a:t>
            </a:r>
            <a:r>
              <a:rPr lang="tr-TR" sz="2800" dirty="0" smtClean="0">
                <a:latin typeface="Times New Roman" pitchFamily="18" charset="0"/>
                <a:cs typeface="Times New Roman" pitchFamily="18" charset="0"/>
              </a:rPr>
              <a:t> Kahya Emin, Saka İsmail, Karamanlı Hasan, </a:t>
            </a:r>
            <a:r>
              <a:rPr lang="tr-TR" sz="2800" dirty="0" err="1" smtClean="0">
                <a:latin typeface="Times New Roman" pitchFamily="18" charset="0"/>
                <a:cs typeface="Times New Roman" pitchFamily="18" charset="0"/>
              </a:rPr>
              <a:t>Yesarizade</a:t>
            </a:r>
            <a:r>
              <a:rPr lang="tr-TR" sz="2800" dirty="0" smtClean="0">
                <a:latin typeface="Times New Roman" pitchFamily="18" charset="0"/>
                <a:cs typeface="Times New Roman" pitchFamily="18" charset="0"/>
              </a:rPr>
              <a:t>, Ali </a:t>
            </a:r>
            <a:r>
              <a:rPr lang="tr-TR" sz="2800" dirty="0" err="1" smtClean="0">
                <a:latin typeface="Times New Roman" pitchFamily="18" charset="0"/>
                <a:cs typeface="Times New Roman" pitchFamily="18" charset="0"/>
              </a:rPr>
              <a:t>Üsküdari</a:t>
            </a:r>
            <a:r>
              <a:rPr lang="tr-TR" sz="2800" dirty="0" smtClean="0">
                <a:latin typeface="Times New Roman" pitchFamily="18" charset="0"/>
                <a:cs typeface="Times New Roman" pitchFamily="18" charset="0"/>
              </a:rPr>
              <a:t>, Hımhım Arif, Şişman Aziz, Solak Sinan, Kasım Paşalı Hafız gibi mücellitlerin isimleri günümüze kadar ulaşabilmiştir. (Özkan, 2010, s. 15).</a:t>
            </a:r>
          </a:p>
          <a:p>
            <a:pPr algn="just">
              <a:buNone/>
            </a:pPr>
            <a:r>
              <a:rPr lang="tr-TR" sz="2800" dirty="0" smtClean="0">
                <a:latin typeface="Times New Roman" pitchFamily="18" charset="0"/>
                <a:cs typeface="Times New Roman" pitchFamily="18" charset="0"/>
              </a:rPr>
              <a:t>		XX. yüzyılda ise </a:t>
            </a:r>
            <a:r>
              <a:rPr lang="tr-TR" sz="2800" dirty="0" err="1" smtClean="0">
                <a:latin typeface="Times New Roman" pitchFamily="18" charset="0"/>
                <a:cs typeface="Times New Roman" pitchFamily="18" charset="0"/>
              </a:rPr>
              <a:t>Bahaettin</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Tokatlıoğlu</a:t>
            </a:r>
            <a:r>
              <a:rPr lang="tr-TR" sz="2800" dirty="0" smtClean="0">
                <a:latin typeface="Times New Roman" pitchFamily="18" charset="0"/>
                <a:cs typeface="Times New Roman" pitchFamily="18" charset="0"/>
              </a:rPr>
              <a:t> (1866-1939), Necmettin </a:t>
            </a:r>
            <a:r>
              <a:rPr lang="tr-TR" sz="2800" dirty="0" err="1" smtClean="0">
                <a:latin typeface="Times New Roman" pitchFamily="18" charset="0"/>
                <a:cs typeface="Times New Roman" pitchFamily="18" charset="0"/>
              </a:rPr>
              <a:t>Okyay</a:t>
            </a:r>
            <a:r>
              <a:rPr lang="tr-TR" sz="2800" dirty="0" smtClean="0">
                <a:latin typeface="Times New Roman" pitchFamily="18" charset="0"/>
                <a:cs typeface="Times New Roman" pitchFamily="18" charset="0"/>
              </a:rPr>
              <a:t> (1883-1976), </a:t>
            </a:r>
            <a:r>
              <a:rPr lang="tr-TR" sz="2800" dirty="0" err="1" smtClean="0">
                <a:latin typeface="Times New Roman" pitchFamily="18" charset="0"/>
                <a:cs typeface="Times New Roman" pitchFamily="18" charset="0"/>
              </a:rPr>
              <a:t>Sacid</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Okyay</a:t>
            </a:r>
            <a:r>
              <a:rPr lang="tr-TR" sz="2800" dirty="0" smtClean="0">
                <a:latin typeface="Times New Roman" pitchFamily="18" charset="0"/>
                <a:cs typeface="Times New Roman" pitchFamily="18" charset="0"/>
              </a:rPr>
              <a:t> (1914-1999) sıralanabilir (Özkan, 2010, s. 15). Bugün aynı mesleği İslam Seçen ve onun yetiştirdiği kişiler yürütmektedir (Derman, 2012, s.159).</a:t>
            </a:r>
          </a:p>
          <a:p>
            <a:endParaRPr lang="tr-TR" dirty="0" smtClean="0"/>
          </a:p>
          <a:p>
            <a:pPr>
              <a:buNone/>
            </a:pPr>
            <a:endParaRPr lang="tr-TR" dirty="0"/>
          </a:p>
        </p:txBody>
      </p:sp>
      <p:sp>
        <p:nvSpPr>
          <p:cNvPr id="3" name="2 Başlık"/>
          <p:cNvSpPr>
            <a:spLocks noGrp="1"/>
          </p:cNvSpPr>
          <p:nvPr>
            <p:ph type="title"/>
          </p:nvPr>
        </p:nvSpPr>
        <p:spPr>
          <a:xfrm flipH="1">
            <a:off x="-2124744" y="274638"/>
            <a:ext cx="1584176" cy="1143000"/>
          </a:xfrm>
        </p:spPr>
        <p:txBody>
          <a:bodyPr/>
          <a:lstStyle/>
          <a:p>
            <a:endParaRPr lang="tr-T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196752"/>
            <a:ext cx="8229600" cy="5472608"/>
          </a:xfrm>
        </p:spPr>
        <p:txBody>
          <a:bodyPr/>
          <a:lstStyle/>
          <a:p>
            <a:pPr algn="just">
              <a:buNone/>
            </a:pPr>
            <a:r>
              <a:rPr lang="tr-TR" dirty="0" smtClean="0"/>
              <a:t>	</a:t>
            </a:r>
            <a:r>
              <a:rPr lang="tr-TR" dirty="0" smtClean="0">
                <a:latin typeface="Times New Roman" pitchFamily="18" charset="0"/>
                <a:cs typeface="Times New Roman" pitchFamily="18" charset="0"/>
              </a:rPr>
              <a:t>	</a:t>
            </a:r>
            <a:r>
              <a:rPr lang="tr-TR" sz="2400" dirty="0" smtClean="0">
                <a:latin typeface="Times New Roman" pitchFamily="18" charset="0"/>
                <a:cs typeface="Times New Roman" pitchFamily="18" charset="0"/>
              </a:rPr>
              <a:t>Ciltler, teknik özelliklerinden çok malzemelerine ve süslemelerine göre birbirinden ayrılmaktadırlar. Ortaya çıkan üslûplar genelde ait oldukları kültür alanlarının ismiyle anılmaktadırlar. Tarihi gelişme içerisinde İslam cilt sanatının kazandığı üslûplar su şekildedir:</a:t>
            </a:r>
          </a:p>
          <a:p>
            <a:pPr algn="just"/>
            <a:r>
              <a:rPr lang="tr-TR" sz="2400" dirty="0" err="1" smtClean="0">
                <a:latin typeface="Times New Roman" pitchFamily="18" charset="0"/>
                <a:cs typeface="Times New Roman" pitchFamily="18" charset="0"/>
              </a:rPr>
              <a:t>Hatayi</a:t>
            </a:r>
            <a:r>
              <a:rPr lang="tr-TR" sz="2400" dirty="0" smtClean="0">
                <a:latin typeface="Times New Roman" pitchFamily="18" charset="0"/>
                <a:cs typeface="Times New Roman" pitchFamily="18" charset="0"/>
              </a:rPr>
              <a:t> üslûbu</a:t>
            </a:r>
          </a:p>
          <a:p>
            <a:pPr algn="just"/>
            <a:r>
              <a:rPr lang="tr-TR" sz="2400" dirty="0" err="1" smtClean="0">
                <a:latin typeface="Times New Roman" pitchFamily="18" charset="0"/>
                <a:cs typeface="Times New Roman" pitchFamily="18" charset="0"/>
              </a:rPr>
              <a:t>Herat</a:t>
            </a:r>
            <a:r>
              <a:rPr lang="tr-TR" sz="2400" dirty="0" smtClean="0">
                <a:latin typeface="Times New Roman" pitchFamily="18" charset="0"/>
                <a:cs typeface="Times New Roman" pitchFamily="18" charset="0"/>
              </a:rPr>
              <a:t> üslûbu</a:t>
            </a:r>
          </a:p>
          <a:p>
            <a:pPr algn="just"/>
            <a:r>
              <a:rPr lang="tr-TR" sz="2400" dirty="0" smtClean="0">
                <a:latin typeface="Times New Roman" pitchFamily="18" charset="0"/>
                <a:cs typeface="Times New Roman" pitchFamily="18" charset="0"/>
              </a:rPr>
              <a:t>Arap üslûbu</a:t>
            </a:r>
          </a:p>
          <a:p>
            <a:pPr algn="just"/>
            <a:r>
              <a:rPr lang="tr-TR" sz="2400" dirty="0" smtClean="0">
                <a:latin typeface="Times New Roman" pitchFamily="18" charset="0"/>
                <a:cs typeface="Times New Roman" pitchFamily="18" charset="0"/>
              </a:rPr>
              <a:t>Rumî üslûp</a:t>
            </a:r>
          </a:p>
          <a:p>
            <a:pPr algn="just"/>
            <a:r>
              <a:rPr lang="tr-TR" sz="2400" dirty="0" err="1" smtClean="0">
                <a:latin typeface="Times New Roman" pitchFamily="18" charset="0"/>
                <a:cs typeface="Times New Roman" pitchFamily="18" charset="0"/>
              </a:rPr>
              <a:t>Memlük</a:t>
            </a:r>
            <a:r>
              <a:rPr lang="tr-TR" sz="2400" dirty="0" smtClean="0">
                <a:latin typeface="Times New Roman" pitchFamily="18" charset="0"/>
                <a:cs typeface="Times New Roman" pitchFamily="18" charset="0"/>
              </a:rPr>
              <a:t> üslûbu</a:t>
            </a:r>
          </a:p>
          <a:p>
            <a:pPr algn="just"/>
            <a:r>
              <a:rPr lang="tr-TR" sz="2400" dirty="0" err="1" smtClean="0">
                <a:latin typeface="Times New Roman" pitchFamily="18" charset="0"/>
                <a:cs typeface="Times New Roman" pitchFamily="18" charset="0"/>
              </a:rPr>
              <a:t>Magribi</a:t>
            </a:r>
            <a:r>
              <a:rPr lang="tr-TR" sz="2400" dirty="0" smtClean="0">
                <a:latin typeface="Times New Roman" pitchFamily="18" charset="0"/>
                <a:cs typeface="Times New Roman" pitchFamily="18" charset="0"/>
              </a:rPr>
              <a:t> üslûbu</a:t>
            </a:r>
          </a:p>
          <a:p>
            <a:pPr algn="just"/>
            <a:r>
              <a:rPr lang="tr-TR" sz="2400" dirty="0" smtClean="0">
                <a:latin typeface="Times New Roman" pitchFamily="18" charset="0"/>
                <a:cs typeface="Times New Roman" pitchFamily="18" charset="0"/>
              </a:rPr>
              <a:t>Türk üslûbu</a:t>
            </a:r>
          </a:p>
          <a:p>
            <a:pPr algn="just"/>
            <a:r>
              <a:rPr lang="tr-TR" sz="2400" dirty="0" smtClean="0">
                <a:latin typeface="Times New Roman" pitchFamily="18" charset="0"/>
                <a:cs typeface="Times New Roman" pitchFamily="18" charset="0"/>
              </a:rPr>
              <a:t>Buhara-</a:t>
            </a:r>
            <a:r>
              <a:rPr lang="tr-TR" sz="2400" dirty="0" err="1" smtClean="0">
                <a:latin typeface="Times New Roman" pitchFamily="18" charset="0"/>
                <a:cs typeface="Times New Roman" pitchFamily="18" charset="0"/>
              </a:rPr>
              <a:t>yı</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cedid</a:t>
            </a:r>
            <a:endParaRPr lang="tr-TR" sz="2400" dirty="0">
              <a:latin typeface="Times New Roman" pitchFamily="18" charset="0"/>
              <a:cs typeface="Times New Roman" pitchFamily="18" charset="0"/>
            </a:endParaRPr>
          </a:p>
        </p:txBody>
      </p:sp>
      <p:sp>
        <p:nvSpPr>
          <p:cNvPr id="3" name="2 Başlık"/>
          <p:cNvSpPr>
            <a:spLocks noGrp="1"/>
          </p:cNvSpPr>
          <p:nvPr>
            <p:ph type="title"/>
          </p:nvPr>
        </p:nvSpPr>
        <p:spPr>
          <a:xfrm>
            <a:off x="457200" y="274638"/>
            <a:ext cx="8229600" cy="850106"/>
          </a:xfrm>
        </p:spPr>
        <p:txBody>
          <a:bodyPr>
            <a:normAutofit fontScale="90000"/>
          </a:bodyPr>
          <a:lstStyle/>
          <a:p>
            <a:r>
              <a:rPr lang="tr-TR" dirty="0" smtClean="0"/>
              <a:t/>
            </a:r>
            <a:br>
              <a:rPr lang="tr-TR" dirty="0" smtClean="0"/>
            </a:br>
            <a:r>
              <a:rPr lang="tr-TR" sz="3600" dirty="0">
                <a:solidFill>
                  <a:schemeClr val="tx1"/>
                </a:solidFill>
                <a:latin typeface="Times New Roman" pitchFamily="18" charset="0"/>
                <a:cs typeface="Times New Roman" pitchFamily="18" charset="0"/>
              </a:rPr>
              <a:t>	</a:t>
            </a:r>
            <a:r>
              <a:rPr lang="tr-TR" sz="3600" dirty="0" smtClean="0">
                <a:solidFill>
                  <a:schemeClr val="tx1"/>
                </a:solidFill>
                <a:latin typeface="Times New Roman" pitchFamily="18" charset="0"/>
                <a:cs typeface="Times New Roman" pitchFamily="18" charset="0"/>
              </a:rPr>
              <a:t>Cilt Sanatında Kullanılan Üslûplar</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1052736"/>
            <a:ext cx="8712968" cy="5805264"/>
          </a:xfrm>
        </p:spPr>
        <p:txBody>
          <a:bodyPr>
            <a:normAutofit fontScale="92500" lnSpcReduction="20000"/>
          </a:bodyPr>
          <a:lstStyle/>
          <a:p>
            <a:pPr algn="just">
              <a:buNone/>
            </a:pPr>
            <a:r>
              <a:rPr lang="tr-TR" dirty="0" smtClean="0">
                <a:latin typeface="Times New Roman" pitchFamily="18" charset="0"/>
                <a:cs typeface="Times New Roman" pitchFamily="18" charset="0"/>
              </a:rPr>
              <a:t>Ciltler şu bölümlerden oluşur:</a:t>
            </a:r>
            <a:r>
              <a:rPr lang="tr-TR" b="1" dirty="0" smtClean="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p>
            <a:pPr algn="just"/>
            <a:r>
              <a:rPr lang="tr-TR" b="1" dirty="0" smtClean="0">
                <a:latin typeface="Times New Roman" pitchFamily="18" charset="0"/>
                <a:cs typeface="Times New Roman" pitchFamily="18" charset="0"/>
              </a:rPr>
              <a:t>Kapaklar: </a:t>
            </a:r>
            <a:r>
              <a:rPr lang="tr-TR" dirty="0" smtClean="0">
                <a:latin typeface="Times New Roman" pitchFamily="18" charset="0"/>
                <a:cs typeface="Times New Roman" pitchFamily="18" charset="0"/>
              </a:rPr>
              <a:t>Kitabın altını ve üstünü örten, koruyan ve cildini teşkil eden ana bölümdür. Alt ve üst kapağın her biri </a:t>
            </a:r>
            <a:r>
              <a:rPr lang="tr-TR" dirty="0" err="1" smtClean="0">
                <a:latin typeface="Times New Roman" pitchFamily="18" charset="0"/>
                <a:cs typeface="Times New Roman" pitchFamily="18" charset="0"/>
              </a:rPr>
              <a:t>deffe</a:t>
            </a:r>
            <a:r>
              <a:rPr lang="tr-TR" dirty="0" smtClean="0">
                <a:latin typeface="Times New Roman" pitchFamily="18" charset="0"/>
                <a:cs typeface="Times New Roman" pitchFamily="18" charset="0"/>
              </a:rPr>
              <a:t> diye de adlandırılmıştır (Özen, 1998, s. 10).</a:t>
            </a:r>
          </a:p>
          <a:p>
            <a:pPr algn="just"/>
            <a:r>
              <a:rPr lang="tr-TR" b="1" dirty="0" smtClean="0">
                <a:latin typeface="Times New Roman" pitchFamily="18" charset="0"/>
                <a:cs typeface="Times New Roman" pitchFamily="18" charset="0"/>
              </a:rPr>
              <a:t>Zencirek</a:t>
            </a:r>
            <a:r>
              <a:rPr lang="tr-TR" dirty="0" smtClean="0">
                <a:latin typeface="Times New Roman" pitchFamily="18" charset="0"/>
                <a:cs typeface="Times New Roman" pitchFamily="18" charset="0"/>
              </a:rPr>
              <a:t>; yazma kitapların sayfa kenarlarına yapılan iç içe geçmiş halkalar şeklindeki süsleme (</a:t>
            </a:r>
            <a:r>
              <a:rPr lang="tr-TR" dirty="0" err="1" smtClean="0">
                <a:latin typeface="Times New Roman" pitchFamily="18" charset="0"/>
                <a:cs typeface="Times New Roman" pitchFamily="18" charset="0"/>
              </a:rPr>
              <a:t>Birol</a:t>
            </a:r>
            <a:r>
              <a:rPr lang="tr-TR" dirty="0" smtClean="0">
                <a:latin typeface="Times New Roman" pitchFamily="18" charset="0"/>
                <a:cs typeface="Times New Roman" pitchFamily="18" charset="0"/>
              </a:rPr>
              <a:t>, 2010, s. 192).</a:t>
            </a:r>
          </a:p>
          <a:p>
            <a:pPr algn="just"/>
            <a:r>
              <a:rPr lang="tr-TR" b="1" dirty="0" smtClean="0">
                <a:latin typeface="Times New Roman" pitchFamily="18" charset="0"/>
                <a:cs typeface="Times New Roman" pitchFamily="18" charset="0"/>
              </a:rPr>
              <a:t>Cetvel</a:t>
            </a:r>
            <a:r>
              <a:rPr lang="tr-TR" dirty="0" smtClean="0">
                <a:latin typeface="Times New Roman" pitchFamily="18" charset="0"/>
                <a:cs typeface="Times New Roman" pitchFamily="18" charset="0"/>
              </a:rPr>
              <a:t>; kapağın dış kısmında, dört tarafını çeviren ince ve kalın düz çizgilerdir. Cetvellerin arasında kalan süslemesiz, dar boşluğa “kuzu” adı verilir (</a:t>
            </a:r>
            <a:r>
              <a:rPr lang="tr-TR" dirty="0" err="1" smtClean="0">
                <a:latin typeface="Times New Roman" pitchFamily="18" charset="0"/>
                <a:cs typeface="Times New Roman" pitchFamily="18" charset="0"/>
              </a:rPr>
              <a:t>Nas</a:t>
            </a:r>
            <a:r>
              <a:rPr lang="tr-TR" dirty="0" smtClean="0">
                <a:latin typeface="Times New Roman" pitchFamily="18" charset="0"/>
                <a:cs typeface="Times New Roman" pitchFamily="18" charset="0"/>
              </a:rPr>
              <a:t>, 2005, s. 278).</a:t>
            </a:r>
          </a:p>
          <a:p>
            <a:pPr algn="just"/>
            <a:r>
              <a:rPr lang="tr-TR" b="1" dirty="0" smtClean="0">
                <a:latin typeface="Times New Roman" pitchFamily="18" charset="0"/>
                <a:cs typeface="Times New Roman" pitchFamily="18" charset="0"/>
              </a:rPr>
              <a:t>Kartuş</a:t>
            </a:r>
            <a:r>
              <a:rPr lang="tr-TR" dirty="0" smtClean="0">
                <a:latin typeface="Times New Roman" pitchFamily="18" charset="0"/>
                <a:cs typeface="Times New Roman" pitchFamily="18" charset="0"/>
              </a:rPr>
              <a:t>; kapağın dış kenarını çerçeveleyen kısma bordür, bordür üzerine yuvarlak veya beyzi şekilde parçalar konmuş ise bunlara “kartuş” denir (</a:t>
            </a:r>
            <a:r>
              <a:rPr lang="tr-TR" dirty="0" err="1" smtClean="0">
                <a:latin typeface="Times New Roman" pitchFamily="18" charset="0"/>
                <a:cs typeface="Times New Roman" pitchFamily="18" charset="0"/>
              </a:rPr>
              <a:t>Özkeçeci</a:t>
            </a:r>
            <a:r>
              <a:rPr lang="tr-TR" dirty="0" smtClean="0">
                <a:latin typeface="Times New Roman" pitchFamily="18" charset="0"/>
                <a:cs typeface="Times New Roman" pitchFamily="18" charset="0"/>
              </a:rPr>
              <a:t> ve </a:t>
            </a:r>
            <a:r>
              <a:rPr lang="tr-TR" dirty="0" err="1" smtClean="0">
                <a:latin typeface="Times New Roman" pitchFamily="18" charset="0"/>
                <a:cs typeface="Times New Roman" pitchFamily="18" charset="0"/>
              </a:rPr>
              <a:t>Özkeçeci</a:t>
            </a:r>
            <a:r>
              <a:rPr lang="tr-TR" dirty="0" smtClean="0">
                <a:latin typeface="Times New Roman" pitchFamily="18" charset="0"/>
                <a:cs typeface="Times New Roman" pitchFamily="18" charset="0"/>
              </a:rPr>
              <a:t>, 2014, s. 222).</a:t>
            </a:r>
          </a:p>
          <a:p>
            <a:pPr algn="just"/>
            <a:r>
              <a:rPr lang="tr-TR" b="1" dirty="0" err="1" smtClean="0">
                <a:latin typeface="Times New Roman" pitchFamily="18" charset="0"/>
                <a:cs typeface="Times New Roman" pitchFamily="18" charset="0"/>
              </a:rPr>
              <a:t>Köşebend</a:t>
            </a:r>
            <a:r>
              <a:rPr lang="tr-TR" dirty="0" smtClean="0">
                <a:latin typeface="Times New Roman" pitchFamily="18" charset="0"/>
                <a:cs typeface="Times New Roman" pitchFamily="18" charset="0"/>
              </a:rPr>
              <a:t>; üçgen formlardan meydana gelerek köşe boşluklarının süslenmesi (</a:t>
            </a:r>
            <a:r>
              <a:rPr lang="tr-TR" dirty="0" err="1" smtClean="0">
                <a:latin typeface="Times New Roman" pitchFamily="18" charset="0"/>
                <a:cs typeface="Times New Roman" pitchFamily="18" charset="0"/>
              </a:rPr>
              <a:t>Keskiner</a:t>
            </a:r>
            <a:r>
              <a:rPr lang="tr-TR" dirty="0" smtClean="0">
                <a:latin typeface="Times New Roman" pitchFamily="18" charset="0"/>
                <a:cs typeface="Times New Roman" pitchFamily="18" charset="0"/>
              </a:rPr>
              <a:t>, 1987, s. 105).</a:t>
            </a:r>
          </a:p>
          <a:p>
            <a:pPr algn="just"/>
            <a:r>
              <a:rPr lang="tr-TR" b="1" dirty="0" smtClean="0">
                <a:latin typeface="Times New Roman" pitchFamily="18" charset="0"/>
                <a:cs typeface="Times New Roman" pitchFamily="18" charset="0"/>
              </a:rPr>
              <a:t>Şemse</a:t>
            </a:r>
            <a:r>
              <a:rPr lang="tr-TR" dirty="0" smtClean="0">
                <a:latin typeface="Times New Roman" pitchFamily="18" charset="0"/>
                <a:cs typeface="Times New Roman" pitchFamily="18" charset="0"/>
              </a:rPr>
              <a:t>; kapakta genellikle ortada bulunan ve süslemeye hakim olan kısımdır (Özcan, 1990, s. 5).</a:t>
            </a:r>
          </a:p>
          <a:p>
            <a:pPr>
              <a:buNone/>
            </a:pPr>
            <a:endParaRPr lang="tr-TR" dirty="0"/>
          </a:p>
        </p:txBody>
      </p:sp>
      <p:sp>
        <p:nvSpPr>
          <p:cNvPr id="3" name="2 Başlık"/>
          <p:cNvSpPr>
            <a:spLocks noGrp="1"/>
          </p:cNvSpPr>
          <p:nvPr>
            <p:ph type="title"/>
          </p:nvPr>
        </p:nvSpPr>
        <p:spPr>
          <a:xfrm>
            <a:off x="395536" y="0"/>
            <a:ext cx="8568952" cy="908720"/>
          </a:xfrm>
        </p:spPr>
        <p:txBody>
          <a:bodyPr>
            <a:normAutofit fontScale="90000"/>
          </a:bodyPr>
          <a:lstStyle/>
          <a:p>
            <a:r>
              <a:rPr lang="tr-TR" dirty="0" smtClean="0"/>
              <a:t/>
            </a:r>
            <a:br>
              <a:rPr lang="tr-TR" dirty="0" smtClean="0"/>
            </a:br>
            <a:r>
              <a:rPr lang="tr-TR" sz="3600" dirty="0">
                <a:solidFill>
                  <a:schemeClr val="tx1"/>
                </a:solidFill>
                <a:latin typeface="Times New Roman" pitchFamily="18" charset="0"/>
                <a:cs typeface="Times New Roman" pitchFamily="18" charset="0"/>
              </a:rPr>
              <a:t> </a:t>
            </a:r>
            <a:r>
              <a:rPr lang="tr-TR" sz="3600" dirty="0" smtClean="0">
                <a:solidFill>
                  <a:schemeClr val="tx1"/>
                </a:solidFill>
                <a:latin typeface="Times New Roman" pitchFamily="18" charset="0"/>
                <a:cs typeface="Times New Roman" pitchFamily="18" charset="0"/>
              </a:rPr>
              <a:t>Cildin Bölümleri ve Uygulanan Yapım Tekniği</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6192688"/>
          </a:xfrm>
        </p:spPr>
        <p:txBody>
          <a:bodyPr>
            <a:normAutofit lnSpcReduction="10000"/>
          </a:bodyPr>
          <a:lstStyle/>
          <a:p>
            <a:pPr algn="just"/>
            <a:r>
              <a:rPr lang="tr-TR" b="1" dirty="0" err="1" smtClean="0">
                <a:latin typeface="Times New Roman" pitchFamily="18" charset="0"/>
                <a:cs typeface="Times New Roman" pitchFamily="18" charset="0"/>
              </a:rPr>
              <a:t>Salbek</a:t>
            </a:r>
            <a:r>
              <a:rPr lang="tr-TR" dirty="0" smtClean="0">
                <a:latin typeface="Times New Roman" pitchFamily="18" charset="0"/>
                <a:cs typeface="Times New Roman" pitchFamily="18" charset="0"/>
              </a:rPr>
              <a:t>; şemselerin alt ve üst kısımlarına eklenen süsleme unsurudur (</a:t>
            </a:r>
            <a:r>
              <a:rPr lang="tr-TR" dirty="0" err="1" smtClean="0">
                <a:latin typeface="Times New Roman" pitchFamily="18" charset="0"/>
                <a:cs typeface="Times New Roman" pitchFamily="18" charset="0"/>
              </a:rPr>
              <a:t>Nas</a:t>
            </a:r>
            <a:r>
              <a:rPr lang="tr-TR" dirty="0" smtClean="0">
                <a:latin typeface="Times New Roman" pitchFamily="18" charset="0"/>
                <a:cs typeface="Times New Roman" pitchFamily="18" charset="0"/>
              </a:rPr>
              <a:t>, 2005, s. 278).</a:t>
            </a:r>
          </a:p>
          <a:p>
            <a:pPr algn="just"/>
            <a:r>
              <a:rPr lang="tr-TR" b="1" dirty="0" smtClean="0">
                <a:latin typeface="Times New Roman" pitchFamily="18" charset="0"/>
                <a:cs typeface="Times New Roman" pitchFamily="18" charset="0"/>
              </a:rPr>
              <a:t>Dudak</a:t>
            </a:r>
            <a:r>
              <a:rPr lang="tr-TR" dirty="0" smtClean="0">
                <a:latin typeface="Times New Roman" pitchFamily="18" charset="0"/>
                <a:cs typeface="Times New Roman" pitchFamily="18" charset="0"/>
              </a:rPr>
              <a:t>; kapak, </a:t>
            </a:r>
            <a:r>
              <a:rPr lang="tr-TR" dirty="0" err="1" smtClean="0">
                <a:latin typeface="Times New Roman" pitchFamily="18" charset="0"/>
                <a:cs typeface="Times New Roman" pitchFamily="18" charset="0"/>
              </a:rPr>
              <a:t>sertab</a:t>
            </a:r>
            <a:r>
              <a:rPr lang="tr-TR" dirty="0" smtClean="0">
                <a:latin typeface="Times New Roman" pitchFamily="18" charset="0"/>
                <a:cs typeface="Times New Roman" pitchFamily="18" charset="0"/>
              </a:rPr>
              <a:t> ve </a:t>
            </a:r>
            <a:r>
              <a:rPr lang="tr-TR" dirty="0" err="1" smtClean="0">
                <a:latin typeface="Times New Roman" pitchFamily="18" charset="0"/>
                <a:cs typeface="Times New Roman" pitchFamily="18" charset="0"/>
              </a:rPr>
              <a:t>miklebi</a:t>
            </a:r>
            <a:r>
              <a:rPr lang="tr-TR" dirty="0" smtClean="0">
                <a:latin typeface="Times New Roman" pitchFamily="18" charset="0"/>
                <a:cs typeface="Times New Roman" pitchFamily="18" charset="0"/>
              </a:rPr>
              <a:t> birbirine bağlayan, mukavvasız deri </a:t>
            </a:r>
            <a:r>
              <a:rPr lang="tr-TR" dirty="0" err="1" smtClean="0">
                <a:latin typeface="Times New Roman" pitchFamily="18" charset="0"/>
                <a:cs typeface="Times New Roman" pitchFamily="18" charset="0"/>
              </a:rPr>
              <a:t>kısıma</a:t>
            </a:r>
            <a:r>
              <a:rPr lang="tr-TR" dirty="0" smtClean="0">
                <a:latin typeface="Times New Roman" pitchFamily="18" charset="0"/>
                <a:cs typeface="Times New Roman" pitchFamily="18" charset="0"/>
              </a:rPr>
              <a:t> denir (Arıtan, 1993, s. 554 ).</a:t>
            </a:r>
          </a:p>
          <a:p>
            <a:pPr algn="just"/>
            <a:r>
              <a:rPr lang="tr-TR" b="1" dirty="0" smtClean="0">
                <a:latin typeface="Times New Roman" pitchFamily="18" charset="0"/>
                <a:cs typeface="Times New Roman" pitchFamily="18" charset="0"/>
              </a:rPr>
              <a:t>Muhat</a:t>
            </a:r>
            <a:r>
              <a:rPr lang="tr-TR" dirty="0" smtClean="0">
                <a:latin typeface="Times New Roman" pitchFamily="18" charset="0"/>
                <a:cs typeface="Times New Roman" pitchFamily="18" charset="0"/>
              </a:rPr>
              <a:t>; kapak ile sırt arasındaki mukavvasız deri boşluğa denir (</a:t>
            </a:r>
            <a:r>
              <a:rPr lang="tr-TR" dirty="0" err="1" smtClean="0">
                <a:latin typeface="Times New Roman" pitchFamily="18" charset="0"/>
                <a:cs typeface="Times New Roman" pitchFamily="18" charset="0"/>
              </a:rPr>
              <a:t>Nas</a:t>
            </a:r>
            <a:r>
              <a:rPr lang="tr-TR" dirty="0" smtClean="0">
                <a:latin typeface="Times New Roman" pitchFamily="18" charset="0"/>
                <a:cs typeface="Times New Roman" pitchFamily="18" charset="0"/>
              </a:rPr>
              <a:t>, 2005, s. 278).</a:t>
            </a:r>
          </a:p>
          <a:p>
            <a:pPr algn="just"/>
            <a:r>
              <a:rPr lang="tr-TR" b="1" dirty="0" smtClean="0">
                <a:latin typeface="Times New Roman" pitchFamily="18" charset="0"/>
                <a:cs typeface="Times New Roman" pitchFamily="18" charset="0"/>
              </a:rPr>
              <a:t>Dip veya Sırt: </a:t>
            </a:r>
            <a:r>
              <a:rPr lang="tr-TR" dirty="0" smtClean="0">
                <a:latin typeface="Times New Roman" pitchFamily="18" charset="0"/>
                <a:cs typeface="Times New Roman" pitchFamily="18" charset="0"/>
              </a:rPr>
              <a:t>Kitabın arka yüzünü örter. Türk kitaplarında bu kısım bezemesiz ve özellikle düz olup asla bombe yapılmaz (Özcan, 1990, s. 5).</a:t>
            </a:r>
          </a:p>
          <a:p>
            <a:pPr algn="just"/>
            <a:r>
              <a:rPr lang="tr-TR" b="1" dirty="0" err="1" smtClean="0">
                <a:latin typeface="Times New Roman" pitchFamily="18" charset="0"/>
                <a:cs typeface="Times New Roman" pitchFamily="18" charset="0"/>
              </a:rPr>
              <a:t>Mikleb</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Ön tarafını örter, sol kapak üzerindedir. Ucu genellikle üç köşe olup, bu kısım kitabın arasına girer (</a:t>
            </a:r>
            <a:r>
              <a:rPr lang="tr-TR" dirty="0" err="1" smtClean="0">
                <a:latin typeface="Times New Roman" pitchFamily="18" charset="0"/>
                <a:cs typeface="Times New Roman" pitchFamily="18" charset="0"/>
              </a:rPr>
              <a:t>Bektaşoğlu</a:t>
            </a:r>
            <a:r>
              <a:rPr lang="tr-TR" dirty="0" smtClean="0">
                <a:latin typeface="Times New Roman" pitchFamily="18" charset="0"/>
                <a:cs typeface="Times New Roman" pitchFamily="18" charset="0"/>
              </a:rPr>
              <a:t>, 2009, s. 90). </a:t>
            </a:r>
          </a:p>
          <a:p>
            <a:pPr algn="just"/>
            <a:r>
              <a:rPr lang="tr-TR" b="1" dirty="0" err="1" smtClean="0">
                <a:latin typeface="Times New Roman" pitchFamily="18" charset="0"/>
                <a:cs typeface="Times New Roman" pitchFamily="18" charset="0"/>
              </a:rPr>
              <a:t>Sertâb</a:t>
            </a:r>
            <a:r>
              <a:rPr lang="tr-TR" b="1"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Miklebin</a:t>
            </a:r>
            <a:r>
              <a:rPr lang="tr-TR" dirty="0" smtClean="0">
                <a:latin typeface="Times New Roman" pitchFamily="18" charset="0"/>
                <a:cs typeface="Times New Roman" pitchFamily="18" charset="0"/>
              </a:rPr>
              <a:t> kapağa bağlandığı yerdir. Bu kısım aynı zamanda </a:t>
            </a:r>
            <a:r>
              <a:rPr lang="tr-TR" dirty="0" err="1" smtClean="0">
                <a:latin typeface="Times New Roman" pitchFamily="18" charset="0"/>
                <a:cs typeface="Times New Roman" pitchFamily="18" charset="0"/>
              </a:rPr>
              <a:t>miklebe</a:t>
            </a:r>
            <a:r>
              <a:rPr lang="tr-TR" dirty="0" smtClean="0">
                <a:latin typeface="Times New Roman" pitchFamily="18" charset="0"/>
                <a:cs typeface="Times New Roman" pitchFamily="18" charset="0"/>
              </a:rPr>
              <a:t> hareket edebilme imkânı sağlar (Coşkun, 2004, s. 31).</a:t>
            </a:r>
          </a:p>
          <a:p>
            <a:endParaRPr lang="tr-TR" dirty="0" smtClean="0"/>
          </a:p>
          <a:p>
            <a:pPr>
              <a:buNone/>
            </a:pPr>
            <a:endParaRPr lang="tr-T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p:cNvPicPr>
            <a:picLocks noGrp="1"/>
          </p:cNvPicPr>
          <p:nvPr>
            <p:ph idx="1"/>
          </p:nvPr>
        </p:nvPicPr>
        <p:blipFill>
          <a:blip r:embed="rId2" cstate="print"/>
          <a:srcRect/>
          <a:stretch>
            <a:fillRect/>
          </a:stretch>
        </p:blipFill>
        <p:spPr bwMode="auto">
          <a:xfrm>
            <a:off x="785338" y="333375"/>
            <a:ext cx="7573324"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6192688"/>
          </a:xfrm>
        </p:spPr>
        <p:txBody>
          <a:bodyPr>
            <a:normAutofit/>
          </a:bodyPr>
          <a:lstStyle/>
          <a:p>
            <a:pPr algn="just"/>
            <a:r>
              <a:rPr lang="tr-TR" b="1" dirty="0" smtClean="0">
                <a:latin typeface="Times New Roman" pitchFamily="18" charset="0"/>
                <a:cs typeface="Times New Roman" pitchFamily="18" charset="0"/>
              </a:rPr>
              <a:t>Şiraze: </a:t>
            </a:r>
            <a:r>
              <a:rPr lang="tr-TR" dirty="0" smtClean="0">
                <a:latin typeface="Times New Roman" pitchFamily="18" charset="0"/>
                <a:cs typeface="Times New Roman" pitchFamily="18" charset="0"/>
              </a:rPr>
              <a:t>Kitap yapraklarının düzgün olarak durmasını sağlayan sırt altındaki bağlayıcı örgüye şiraze denilmektedir (Can ve Gün, 2012, s. 139). Ciltte esas cüzleri tutan, birbirine ekleyen kısım şirazedir. Sekiz on çeşit şiraze örüldüğü görülmüş olup, en çok tanınanları, sıçan dişi, sağ-sol yolu, tek baklava, geçmeli, alafranga gibi isimler almaktadır (</a:t>
            </a:r>
            <a:r>
              <a:rPr lang="tr-TR" dirty="0" err="1" smtClean="0">
                <a:latin typeface="Times New Roman" pitchFamily="18" charset="0"/>
                <a:cs typeface="Times New Roman" pitchFamily="18" charset="0"/>
              </a:rPr>
              <a:t>Binark</a:t>
            </a:r>
            <a:r>
              <a:rPr lang="tr-TR" dirty="0" smtClean="0">
                <a:latin typeface="Times New Roman" pitchFamily="18" charset="0"/>
                <a:cs typeface="Times New Roman" pitchFamily="18" charset="0"/>
              </a:rPr>
              <a:t>, 1975, s. 8). </a:t>
            </a:r>
          </a:p>
          <a:p>
            <a:pPr algn="just">
              <a:buNone/>
            </a:pP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Tabagat</a:t>
            </a:r>
            <a:r>
              <a:rPr lang="tr-TR" dirty="0" smtClean="0">
                <a:latin typeface="Times New Roman" pitchFamily="18" charset="0"/>
                <a:cs typeface="Times New Roman" pitchFamily="18" charset="0"/>
              </a:rPr>
              <a:t> ve dericilik şarkın en eski sanatlarından biridir (</a:t>
            </a:r>
            <a:r>
              <a:rPr lang="tr-TR" dirty="0" err="1" smtClean="0">
                <a:latin typeface="Times New Roman" pitchFamily="18" charset="0"/>
                <a:cs typeface="Times New Roman" pitchFamily="18" charset="0"/>
              </a:rPr>
              <a:t>Dağtaş</a:t>
            </a:r>
            <a:r>
              <a:rPr lang="tr-TR" dirty="0" smtClean="0">
                <a:latin typeface="Times New Roman" pitchFamily="18" charset="0"/>
                <a:cs typeface="Times New Roman" pitchFamily="18" charset="0"/>
              </a:rPr>
              <a:t>, 2007, s. 59). Dayanıklı bir malzeme olması ve üzerine çeşitli teknikte süslemelerin uygulanabilmesi derinin, esas malzeme olarak ciltleme için seçilmesinin başlıca nedeni olmuştur (Erkan, 1994, s. 33).</a:t>
            </a:r>
          </a:p>
          <a:p>
            <a:pPr algn="just">
              <a:buNone/>
            </a:pPr>
            <a:endParaRPr lang="tr-TR" dirty="0" smtClean="0">
              <a:latin typeface="Times New Roman" pitchFamily="18" charset="0"/>
              <a:cs typeface="Times New Roman" pitchFamily="18" charset="0"/>
            </a:endParaRPr>
          </a:p>
          <a:p>
            <a:pPr>
              <a:buNone/>
            </a:pPr>
            <a:endParaRPr lang="tr-T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196752"/>
            <a:ext cx="8229600" cy="5472608"/>
          </a:xfrm>
        </p:spPr>
        <p:txBody>
          <a:bodyPr>
            <a:normAutofit fontScale="92500" lnSpcReduction="20000"/>
          </a:bodyPr>
          <a:lstStyle/>
          <a:p>
            <a:pPr algn="just"/>
            <a:r>
              <a:rPr lang="tr-TR" sz="2800" b="1" dirty="0" smtClean="0">
                <a:latin typeface="Times New Roman" pitchFamily="18" charset="0"/>
                <a:cs typeface="Times New Roman" pitchFamily="18" charset="0"/>
              </a:rPr>
              <a:t>Ahar: </a:t>
            </a:r>
            <a:r>
              <a:rPr lang="tr-TR" sz="2800" dirty="0" smtClean="0">
                <a:latin typeface="Times New Roman" pitchFamily="18" charset="0"/>
                <a:cs typeface="Times New Roman" pitchFamily="18" charset="0"/>
              </a:rPr>
              <a:t>Un, nişasta pişmişi ya da yumurta akı ile kâğıda cila vurulması (</a:t>
            </a:r>
            <a:r>
              <a:rPr lang="tr-TR" sz="2800" dirty="0" err="1" smtClean="0">
                <a:latin typeface="Times New Roman" pitchFamily="18" charset="0"/>
                <a:cs typeface="Times New Roman" pitchFamily="18" charset="0"/>
              </a:rPr>
              <a:t>İnay</a:t>
            </a:r>
            <a:r>
              <a:rPr lang="tr-TR" sz="2800" dirty="0" smtClean="0">
                <a:latin typeface="Times New Roman" pitchFamily="18" charset="0"/>
                <a:cs typeface="Times New Roman" pitchFamily="18" charset="0"/>
              </a:rPr>
              <a:t>, 2006, s. 122).</a:t>
            </a:r>
            <a:endParaRPr lang="tr-TR" sz="2800" b="1" dirty="0" smtClean="0">
              <a:latin typeface="Times New Roman" pitchFamily="18" charset="0"/>
              <a:cs typeface="Times New Roman" pitchFamily="18" charset="0"/>
            </a:endParaRPr>
          </a:p>
          <a:p>
            <a:pPr algn="just"/>
            <a:r>
              <a:rPr lang="tr-TR" sz="2800" b="1" dirty="0" smtClean="0">
                <a:latin typeface="Times New Roman" pitchFamily="18" charset="0"/>
                <a:cs typeface="Times New Roman" pitchFamily="18" charset="0"/>
              </a:rPr>
              <a:t>Bezeme: </a:t>
            </a:r>
            <a:r>
              <a:rPr lang="tr-TR" sz="2800" dirty="0" smtClean="0">
                <a:latin typeface="Times New Roman" pitchFamily="18" charset="0"/>
                <a:cs typeface="Times New Roman" pitchFamily="18" charset="0"/>
              </a:rPr>
              <a:t>Herhangi bir yüzeyi süslemek için üzerine boyalı, boyasız düz ya da kabartma olarak yapılan güzel biçimlere denir (</a:t>
            </a:r>
            <a:r>
              <a:rPr lang="tr-TR" sz="2800" dirty="0" err="1" smtClean="0">
                <a:latin typeface="Times New Roman" pitchFamily="18" charset="0"/>
                <a:cs typeface="Times New Roman" pitchFamily="18" charset="0"/>
              </a:rPr>
              <a:t>Kılıçkan</a:t>
            </a:r>
            <a:r>
              <a:rPr lang="tr-TR" sz="2800" dirty="0" smtClean="0">
                <a:latin typeface="Times New Roman" pitchFamily="18" charset="0"/>
                <a:cs typeface="Times New Roman" pitchFamily="18" charset="0"/>
              </a:rPr>
              <a:t>, 2004, s. 68).</a:t>
            </a:r>
            <a:endParaRPr lang="tr-TR" sz="2800" b="1" dirty="0" smtClean="0">
              <a:latin typeface="Times New Roman" pitchFamily="18" charset="0"/>
              <a:cs typeface="Times New Roman" pitchFamily="18" charset="0"/>
            </a:endParaRPr>
          </a:p>
          <a:p>
            <a:pPr algn="just"/>
            <a:r>
              <a:rPr lang="tr-TR" sz="2800" b="1" dirty="0" smtClean="0">
                <a:latin typeface="Times New Roman" pitchFamily="18" charset="0"/>
                <a:cs typeface="Times New Roman" pitchFamily="18" charset="0"/>
              </a:rPr>
              <a:t>Bitkisel Motif: </a:t>
            </a:r>
            <a:r>
              <a:rPr lang="tr-TR" sz="2800" dirty="0" smtClean="0">
                <a:latin typeface="Times New Roman" pitchFamily="18" charset="0"/>
                <a:cs typeface="Times New Roman" pitchFamily="18" charset="0"/>
              </a:rPr>
              <a:t>Süslemenin en yaygın bir kolu olup, zengin ayrıntılar halinde bulunan motiflerden oluşur (Erkan, 1994, s. 12). Bitkisel motifler; yapraklar, stilize çiçekler, yarı üsluplaşmış bitkiler, natüralist bitkiler, ağaçlar olarak gruplanabilirler (</a:t>
            </a:r>
            <a:r>
              <a:rPr lang="tr-TR" sz="2800" dirty="0" err="1" smtClean="0">
                <a:latin typeface="Times New Roman" pitchFamily="18" charset="0"/>
                <a:cs typeface="Times New Roman" pitchFamily="18" charset="0"/>
              </a:rPr>
              <a:t>Özkeçeci</a:t>
            </a:r>
            <a:r>
              <a:rPr lang="tr-TR" sz="2800" dirty="0" smtClean="0">
                <a:latin typeface="Times New Roman" pitchFamily="18" charset="0"/>
                <a:cs typeface="Times New Roman" pitchFamily="18" charset="0"/>
              </a:rPr>
              <a:t> ve </a:t>
            </a:r>
            <a:r>
              <a:rPr lang="tr-TR" sz="2800" dirty="0" err="1" smtClean="0">
                <a:latin typeface="Times New Roman" pitchFamily="18" charset="0"/>
                <a:cs typeface="Times New Roman" pitchFamily="18" charset="0"/>
              </a:rPr>
              <a:t>Özkeçeci</a:t>
            </a:r>
            <a:r>
              <a:rPr lang="tr-TR" sz="2800" dirty="0" smtClean="0">
                <a:latin typeface="Times New Roman" pitchFamily="18" charset="0"/>
                <a:cs typeface="Times New Roman" pitchFamily="18" charset="0"/>
              </a:rPr>
              <a:t> 2014, s. 69).</a:t>
            </a:r>
            <a:endParaRPr lang="tr-TR" sz="2800" b="1" dirty="0" smtClean="0">
              <a:latin typeface="Times New Roman" pitchFamily="18" charset="0"/>
              <a:cs typeface="Times New Roman" pitchFamily="18" charset="0"/>
            </a:endParaRPr>
          </a:p>
          <a:p>
            <a:pPr algn="just"/>
            <a:r>
              <a:rPr lang="tr-TR" sz="2800" b="1" dirty="0" smtClean="0">
                <a:latin typeface="Times New Roman" pitchFamily="18" charset="0"/>
                <a:cs typeface="Times New Roman" pitchFamily="18" charset="0"/>
              </a:rPr>
              <a:t>Bordür: </a:t>
            </a:r>
            <a:r>
              <a:rPr lang="tr-TR" sz="2800" dirty="0" smtClean="0">
                <a:latin typeface="Times New Roman" pitchFamily="18" charset="0"/>
                <a:cs typeface="Times New Roman" pitchFamily="18" charset="0"/>
              </a:rPr>
              <a:t>Pervaz ve kenar suları şeklinde yapılan süsleme (</a:t>
            </a:r>
            <a:r>
              <a:rPr lang="tr-TR" sz="2800" dirty="0" err="1" smtClean="0">
                <a:latin typeface="Times New Roman" pitchFamily="18" charset="0"/>
                <a:cs typeface="Times New Roman" pitchFamily="18" charset="0"/>
              </a:rPr>
              <a:t>Keskiner</a:t>
            </a:r>
            <a:r>
              <a:rPr lang="tr-TR" sz="2800" dirty="0" smtClean="0">
                <a:latin typeface="Times New Roman" pitchFamily="18" charset="0"/>
                <a:cs typeface="Times New Roman" pitchFamily="18" charset="0"/>
              </a:rPr>
              <a:t>, 2011, s. 104).</a:t>
            </a:r>
          </a:p>
          <a:p>
            <a:pPr algn="just"/>
            <a:r>
              <a:rPr lang="tr-TR" sz="2800" b="1" dirty="0" smtClean="0">
                <a:latin typeface="Times New Roman" pitchFamily="18" charset="0"/>
                <a:cs typeface="Times New Roman" pitchFamily="18" charset="0"/>
              </a:rPr>
              <a:t>Bulut Motifi: </a:t>
            </a:r>
            <a:r>
              <a:rPr lang="tr-TR" sz="2800" dirty="0" smtClean="0">
                <a:latin typeface="Times New Roman" pitchFamily="18" charset="0"/>
                <a:cs typeface="Times New Roman" pitchFamily="18" charset="0"/>
              </a:rPr>
              <a:t>Türk sanatında kullanılan ve tabiattaki örneklerinin üsluplaştırılmasıyla elde edilen temel motiflerden biridir (</a:t>
            </a:r>
            <a:r>
              <a:rPr lang="tr-TR" sz="2800" dirty="0" err="1" smtClean="0">
                <a:latin typeface="Times New Roman" pitchFamily="18" charset="0"/>
                <a:cs typeface="Times New Roman" pitchFamily="18" charset="0"/>
              </a:rPr>
              <a:t>Özkeçeci</a:t>
            </a:r>
            <a:r>
              <a:rPr lang="tr-TR" sz="2800" dirty="0" smtClean="0">
                <a:latin typeface="Times New Roman" pitchFamily="18" charset="0"/>
                <a:cs typeface="Times New Roman" pitchFamily="18" charset="0"/>
              </a:rPr>
              <a:t> ve </a:t>
            </a:r>
            <a:r>
              <a:rPr lang="tr-TR" sz="2800" dirty="0" err="1" smtClean="0">
                <a:latin typeface="Times New Roman" pitchFamily="18" charset="0"/>
                <a:cs typeface="Times New Roman" pitchFamily="18" charset="0"/>
              </a:rPr>
              <a:t>Özkeçeci</a:t>
            </a:r>
            <a:r>
              <a:rPr lang="tr-TR" sz="2800" dirty="0" smtClean="0">
                <a:latin typeface="Times New Roman" pitchFamily="18" charset="0"/>
                <a:cs typeface="Times New Roman" pitchFamily="18" charset="0"/>
              </a:rPr>
              <a:t>, 2014, s. 335).</a:t>
            </a:r>
          </a:p>
          <a:p>
            <a:pPr>
              <a:buNone/>
            </a:pPr>
            <a:endParaRPr lang="tr-TR" dirty="0"/>
          </a:p>
        </p:txBody>
      </p:sp>
      <p:sp>
        <p:nvSpPr>
          <p:cNvPr id="3" name="2 Başlık"/>
          <p:cNvSpPr>
            <a:spLocks noGrp="1"/>
          </p:cNvSpPr>
          <p:nvPr>
            <p:ph type="title"/>
          </p:nvPr>
        </p:nvSpPr>
        <p:spPr>
          <a:xfrm>
            <a:off x="457200" y="274638"/>
            <a:ext cx="8229600" cy="850106"/>
          </a:xfrm>
        </p:spPr>
        <p:txBody>
          <a:bodyPr>
            <a:normAutofit fontScale="90000"/>
          </a:bodyPr>
          <a:lstStyle/>
          <a:p>
            <a:r>
              <a:rPr lang="tr-TR" dirty="0" smtClean="0"/>
              <a:t> </a:t>
            </a:r>
            <a:br>
              <a:rPr lang="tr-TR" dirty="0" smtClean="0"/>
            </a:br>
            <a:r>
              <a:rPr lang="tr-TR" dirty="0" smtClean="0"/>
              <a:t>	</a:t>
            </a:r>
            <a:r>
              <a:rPr lang="tr-TR" sz="2700" dirty="0" smtClean="0">
                <a:solidFill>
                  <a:schemeClr val="tx1"/>
                </a:solidFill>
                <a:latin typeface="Times New Roman" pitchFamily="18" charset="0"/>
                <a:cs typeface="Times New Roman" pitchFamily="18" charset="0"/>
              </a:rPr>
              <a:t>CİLT SANATIYLA İLGİLİ BAZI TERİMLER</a:t>
            </a:r>
            <a:r>
              <a:rPr lang="tr-TR" sz="2700" dirty="0" smtClean="0"/>
              <a:t/>
            </a:r>
            <a:br>
              <a:rPr lang="tr-TR" sz="2700" dirty="0" smtClean="0"/>
            </a:br>
            <a:endParaRPr lang="tr-TR" sz="27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332656"/>
            <a:ext cx="8435280" cy="6264696"/>
          </a:xfrm>
        </p:spPr>
        <p:txBody>
          <a:bodyPr>
            <a:normAutofit fontScale="92500"/>
          </a:bodyPr>
          <a:lstStyle/>
          <a:p>
            <a:pPr algn="just">
              <a:buNone/>
            </a:pPr>
            <a:r>
              <a:rPr lang="tr-TR" dirty="0" smtClean="0"/>
              <a:t>		</a:t>
            </a:r>
            <a:r>
              <a:rPr lang="tr-TR" sz="2800" dirty="0" smtClean="0">
                <a:latin typeface="Times New Roman" pitchFamily="18" charset="0"/>
                <a:cs typeface="Times New Roman" pitchFamily="18" charset="0"/>
              </a:rPr>
              <a:t>Cilt yapımında üç ayrı teknik kullanılmıştır. Bunlar sırası ile:</a:t>
            </a:r>
          </a:p>
          <a:p>
            <a:pPr algn="just">
              <a:buNone/>
            </a:pPr>
            <a:r>
              <a:rPr lang="tr-TR" sz="2800" b="1" dirty="0" smtClean="0">
                <a:latin typeface="Times New Roman" pitchFamily="18" charset="0"/>
                <a:cs typeface="Times New Roman" pitchFamily="18" charset="0"/>
              </a:rPr>
              <a:t>	Baskı (</a:t>
            </a:r>
            <a:r>
              <a:rPr lang="tr-TR" sz="2800" b="1" dirty="0" err="1" smtClean="0">
                <a:latin typeface="Times New Roman" pitchFamily="18" charset="0"/>
                <a:cs typeface="Times New Roman" pitchFamily="18" charset="0"/>
              </a:rPr>
              <a:t>Press</a:t>
            </a:r>
            <a:r>
              <a:rPr lang="tr-TR" sz="2800" b="1" dirty="0" smtClean="0">
                <a:latin typeface="Times New Roman" pitchFamily="18" charset="0"/>
                <a:cs typeface="Times New Roman" pitchFamily="18" charset="0"/>
              </a:rPr>
              <a:t>) Tekniği:</a:t>
            </a:r>
            <a:r>
              <a:rPr lang="tr-TR" sz="2800" b="1" i="1" dirty="0" smtClean="0">
                <a:latin typeface="Times New Roman" pitchFamily="18" charset="0"/>
                <a:cs typeface="Times New Roman" pitchFamily="18" charset="0"/>
              </a:rPr>
              <a:t> </a:t>
            </a:r>
            <a:r>
              <a:rPr lang="tr-TR" sz="2800" dirty="0" smtClean="0">
                <a:latin typeface="Times New Roman" pitchFamily="18" charset="0"/>
                <a:cs typeface="Times New Roman" pitchFamily="18" charset="0"/>
              </a:rPr>
              <a:t>Bu teknikte kalıpla bezeme soğuk ve sıcak baskı olmak üzere iki farklı şekilde yapılır (Özbek, 2005, s. 16). İlkinde motifler kalıba oyularak (dişi) islenir ve baskı sonunda kabartma (erkek) olarak çıkmaları sağlanır. Küçük motifler ise daha çok çekiçle hafif vurularak çıkarılır (Arıtan, 1992, s. 56). Metal aletlerle yapılan uygulama ise, genellikle küçük motiflerin deri üzerine işlenmesinde kullanılır. Motifler küçük metal aletler yardımı ile deri üzerine bastırılarak ya da çekiçle hafifçe vurularak uygulanır (</a:t>
            </a:r>
            <a:r>
              <a:rPr lang="tr-TR" sz="2800" dirty="0" err="1" smtClean="0">
                <a:latin typeface="Times New Roman" pitchFamily="18" charset="0"/>
                <a:cs typeface="Times New Roman" pitchFamily="18" charset="0"/>
              </a:rPr>
              <a:t>Nas</a:t>
            </a:r>
            <a:r>
              <a:rPr lang="tr-TR" sz="2800" dirty="0" smtClean="0">
                <a:latin typeface="Times New Roman" pitchFamily="18" charset="0"/>
                <a:cs typeface="Times New Roman" pitchFamily="18" charset="0"/>
              </a:rPr>
              <a:t>, 2005, s. 278-279). Baskı tekniğinde, desenler altın yaldızlanırsa “sıcak baskı”, desenler sade kalır yaldızlanmazsa “soğuk baskı” adını almaktadır (</a:t>
            </a:r>
            <a:r>
              <a:rPr lang="tr-TR" sz="2800" dirty="0" err="1" smtClean="0">
                <a:latin typeface="Times New Roman" pitchFamily="18" charset="0"/>
                <a:cs typeface="Times New Roman" pitchFamily="18" charset="0"/>
              </a:rPr>
              <a:t>Bektaşoğlu</a:t>
            </a:r>
            <a:r>
              <a:rPr lang="tr-TR" sz="2800" dirty="0" smtClean="0">
                <a:latin typeface="Times New Roman" pitchFamily="18" charset="0"/>
                <a:cs typeface="Times New Roman" pitchFamily="18" charset="0"/>
              </a:rPr>
              <a:t>, 2009, s. 90).</a:t>
            </a:r>
          </a:p>
          <a:p>
            <a:pPr>
              <a:buNone/>
            </a:pPr>
            <a:endParaRPr lang="tr-T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6192688"/>
          </a:xfrm>
        </p:spPr>
        <p:txBody>
          <a:bodyPr>
            <a:normAutofit/>
          </a:bodyPr>
          <a:lstStyle/>
          <a:p>
            <a:pPr algn="just">
              <a:buNone/>
            </a:pPr>
            <a:r>
              <a:rPr lang="tr-TR" b="1" dirty="0" smtClean="0"/>
              <a:t>	</a:t>
            </a:r>
            <a:r>
              <a:rPr lang="tr-TR" sz="2800" b="1" dirty="0" smtClean="0">
                <a:latin typeface="Times New Roman" pitchFamily="18" charset="0"/>
                <a:cs typeface="Times New Roman" pitchFamily="18" charset="0"/>
              </a:rPr>
              <a:t>Boyama Tekniği:</a:t>
            </a:r>
            <a:r>
              <a:rPr lang="tr-TR" sz="2800" b="1" i="1" dirty="0" smtClean="0">
                <a:latin typeface="Times New Roman" pitchFamily="18" charset="0"/>
                <a:cs typeface="Times New Roman" pitchFamily="18" charset="0"/>
              </a:rPr>
              <a:t> </a:t>
            </a:r>
            <a:r>
              <a:rPr lang="tr-TR" sz="2800" dirty="0" smtClean="0">
                <a:latin typeface="Times New Roman" pitchFamily="18" charset="0"/>
                <a:cs typeface="Times New Roman" pitchFamily="18" charset="0"/>
              </a:rPr>
              <a:t>Boya kıvamına getirilen varak altın, fırça ile cetvel çekilir ya da sürülür. Kuruduktan sonra ise mühre ile sürtülüp parlatılır (Arıtan, 1992, s. 57).</a:t>
            </a:r>
          </a:p>
          <a:p>
            <a:pPr algn="just">
              <a:buNone/>
            </a:pPr>
            <a:r>
              <a:rPr lang="tr-TR" sz="2800" b="1" dirty="0" smtClean="0">
                <a:latin typeface="Times New Roman" pitchFamily="18" charset="0"/>
                <a:cs typeface="Times New Roman" pitchFamily="18" charset="0"/>
              </a:rPr>
              <a:t>	Kakma Tekniği:</a:t>
            </a:r>
            <a:r>
              <a:rPr lang="tr-TR" sz="2800" b="1" i="1" dirty="0" smtClean="0">
                <a:latin typeface="Times New Roman" pitchFamily="18" charset="0"/>
                <a:cs typeface="Times New Roman" pitchFamily="18" charset="0"/>
              </a:rPr>
              <a:t> </a:t>
            </a:r>
            <a:r>
              <a:rPr lang="tr-TR" sz="2800" dirty="0" smtClean="0">
                <a:latin typeface="Times New Roman" pitchFamily="18" charset="0"/>
                <a:cs typeface="Times New Roman" pitchFamily="18" charset="0"/>
              </a:rPr>
              <a:t>Varak altından daha kalın levha halindeki altın, çok kuvvetli bir yapıştırıcı sürülmüş levha üzerine içi dolu veya boş bırakılan yuvarlak bir çelik kalemle, vurularak deriye adeta çakılır (Arıtan, 1992, s. 56). Bu uygulamada altın kaldırıldığı zaman, deride hafif bir çukurluk kalmaktadır. Bu teknikte kullanılan aletin çok hızlı vurulması, iyi yapıştırılamaması ve yılların tahribi gibi sebeplerle altın yer yer dökülmektedir (</a:t>
            </a:r>
            <a:r>
              <a:rPr lang="tr-TR" sz="2800" dirty="0" err="1" smtClean="0">
                <a:latin typeface="Times New Roman" pitchFamily="18" charset="0"/>
                <a:cs typeface="Times New Roman" pitchFamily="18" charset="0"/>
              </a:rPr>
              <a:t>Nas</a:t>
            </a:r>
            <a:r>
              <a:rPr lang="tr-TR" sz="2800" dirty="0" smtClean="0">
                <a:latin typeface="Times New Roman" pitchFamily="18" charset="0"/>
                <a:cs typeface="Times New Roman" pitchFamily="18" charset="0"/>
              </a:rPr>
              <a:t>, 2005, s. 279).</a:t>
            </a:r>
          </a:p>
          <a:p>
            <a:pPr>
              <a:buNone/>
            </a:pPr>
            <a:endParaRPr lang="tr-TR" dirty="0" smtClean="0"/>
          </a:p>
          <a:p>
            <a:pPr>
              <a:buNone/>
            </a:pPr>
            <a:endParaRPr lang="tr-T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196752"/>
            <a:ext cx="8229600" cy="5328592"/>
          </a:xfrm>
        </p:spPr>
        <p:txBody>
          <a:bodyPr/>
          <a:lstStyle/>
          <a:p>
            <a:pPr algn="just">
              <a:buNone/>
            </a:pPr>
            <a:r>
              <a:rPr lang="tr-TR" dirty="0" smtClean="0"/>
              <a:t>		</a:t>
            </a:r>
            <a:r>
              <a:rPr lang="tr-TR" sz="2800" dirty="0" smtClean="0">
                <a:latin typeface="Times New Roman" pitchFamily="18" charset="0"/>
                <a:cs typeface="Times New Roman" pitchFamily="18" charset="0"/>
              </a:rPr>
              <a:t>Klasik cilt sanatında yapım tekniği ve biçim aynı olmakla birlikte kullanılan malzeme ve kapaklara yapılan süslemeler farklıdır. Bu yüzden </a:t>
            </a:r>
            <a:r>
              <a:rPr lang="tr-TR" sz="2800" b="1" dirty="0" smtClean="0">
                <a:latin typeface="Times New Roman" pitchFamily="18" charset="0"/>
                <a:cs typeface="Times New Roman" pitchFamily="18" charset="0"/>
              </a:rPr>
              <a:t>ciltleri malzemelerine ve süsleme tekniklerine göre iki grup altında incelemek mümkündür. </a:t>
            </a:r>
            <a:r>
              <a:rPr lang="tr-TR" sz="2800" dirty="0" smtClean="0">
                <a:latin typeface="Times New Roman" pitchFamily="18" charset="0"/>
                <a:cs typeface="Times New Roman" pitchFamily="18" charset="0"/>
              </a:rPr>
              <a:t>Malzemelerine göre ciltler, deri, kumaş, ebrulu, murassa (mücevherli), </a:t>
            </a:r>
            <a:r>
              <a:rPr lang="tr-TR" sz="2800" dirty="0" err="1" smtClean="0">
                <a:latin typeface="Times New Roman" pitchFamily="18" charset="0"/>
                <a:cs typeface="Times New Roman" pitchFamily="18" charset="0"/>
              </a:rPr>
              <a:t>çârkûşe</a:t>
            </a:r>
            <a:r>
              <a:rPr lang="tr-TR" sz="2800" dirty="0" smtClean="0">
                <a:latin typeface="Times New Roman" pitchFamily="18" charset="0"/>
                <a:cs typeface="Times New Roman" pitchFamily="18" charset="0"/>
              </a:rPr>
              <a:t>; süsleme özelliklerine göre ciltler, şemseli, </a:t>
            </a:r>
            <a:r>
              <a:rPr lang="tr-TR" sz="2800" dirty="0" err="1" smtClean="0">
                <a:latin typeface="Times New Roman" pitchFamily="18" charset="0"/>
                <a:cs typeface="Times New Roman" pitchFamily="18" charset="0"/>
              </a:rPr>
              <a:t>zerbahar</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yekşâh</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zerdûzi</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simdûzi</a:t>
            </a:r>
            <a:r>
              <a:rPr lang="tr-TR" sz="2800" dirty="0" smtClean="0">
                <a:latin typeface="Times New Roman" pitchFamily="18" charset="0"/>
                <a:cs typeface="Times New Roman" pitchFamily="18" charset="0"/>
              </a:rPr>
              <a:t>, lake ciltler olarak isimlendirilirler.</a:t>
            </a:r>
          </a:p>
          <a:p>
            <a:pPr>
              <a:buNone/>
            </a:pPr>
            <a:endParaRPr lang="tr-TR" dirty="0"/>
          </a:p>
        </p:txBody>
      </p:sp>
      <p:sp>
        <p:nvSpPr>
          <p:cNvPr id="3" name="2 Başlık"/>
          <p:cNvSpPr>
            <a:spLocks noGrp="1"/>
          </p:cNvSpPr>
          <p:nvPr>
            <p:ph type="title"/>
          </p:nvPr>
        </p:nvSpPr>
        <p:spPr>
          <a:xfrm>
            <a:off x="457200" y="274638"/>
            <a:ext cx="8229600" cy="778098"/>
          </a:xfrm>
        </p:spPr>
        <p:txBody>
          <a:bodyPr>
            <a:normAutofit fontScale="90000"/>
          </a:bodyPr>
          <a:lstStyle/>
          <a:p>
            <a:pPr algn="ctr"/>
            <a:r>
              <a:rPr lang="tr-TR" dirty="0" smtClean="0"/>
              <a:t/>
            </a:r>
            <a:br>
              <a:rPr lang="tr-TR" dirty="0" smtClean="0"/>
            </a:br>
            <a:r>
              <a:rPr lang="tr-TR" sz="3600" dirty="0" smtClean="0">
                <a:solidFill>
                  <a:schemeClr val="tx1"/>
                </a:solidFill>
                <a:latin typeface="Times New Roman" pitchFamily="18" charset="0"/>
                <a:cs typeface="Times New Roman" pitchFamily="18" charset="0"/>
              </a:rPr>
              <a:t>Cilt Çeşitleri</a:t>
            </a:r>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124744"/>
            <a:ext cx="8229600" cy="5733256"/>
          </a:xfrm>
        </p:spPr>
        <p:txBody>
          <a:bodyPr/>
          <a:lstStyle/>
          <a:p>
            <a:pPr algn="just">
              <a:buNone/>
            </a:pPr>
            <a:r>
              <a:rPr lang="tr-TR" dirty="0" smtClean="0"/>
              <a:t>		</a:t>
            </a:r>
            <a:r>
              <a:rPr lang="tr-TR" sz="2400" dirty="0" smtClean="0">
                <a:latin typeface="Times New Roman" pitchFamily="18" charset="0"/>
                <a:cs typeface="Times New Roman" pitchFamily="18" charset="0"/>
              </a:rPr>
              <a:t>Kıymetli taşlarla bezenmiş ciltlere murassa cilt denilmektedir. Fildişi, sedef, firuze, mine, mercan, yakut, zümrüt, inci ve elmas bezemeli olanları vardır (</a:t>
            </a:r>
            <a:r>
              <a:rPr lang="tr-TR" sz="2400" dirty="0" err="1" smtClean="0">
                <a:latin typeface="Times New Roman" pitchFamily="18" charset="0"/>
                <a:cs typeface="Times New Roman" pitchFamily="18" charset="0"/>
              </a:rPr>
              <a:t>İnay</a:t>
            </a:r>
            <a:r>
              <a:rPr lang="tr-TR" sz="2400" dirty="0" smtClean="0">
                <a:latin typeface="Times New Roman" pitchFamily="18" charset="0"/>
                <a:cs typeface="Times New Roman" pitchFamily="18" charset="0"/>
              </a:rPr>
              <a:t>, 2006, s. 5).</a:t>
            </a:r>
          </a:p>
          <a:p>
            <a:pPr>
              <a:buNone/>
            </a:pPr>
            <a:endParaRPr lang="tr-TR" dirty="0"/>
          </a:p>
        </p:txBody>
      </p:sp>
      <p:sp>
        <p:nvSpPr>
          <p:cNvPr id="3" name="2 Başlık"/>
          <p:cNvSpPr>
            <a:spLocks noGrp="1"/>
          </p:cNvSpPr>
          <p:nvPr>
            <p:ph type="title"/>
          </p:nvPr>
        </p:nvSpPr>
        <p:spPr>
          <a:xfrm>
            <a:off x="457200" y="274638"/>
            <a:ext cx="8229600" cy="706090"/>
          </a:xfrm>
        </p:spPr>
        <p:txBody>
          <a:bodyPr>
            <a:normAutofit fontScale="90000"/>
          </a:bodyPr>
          <a:lstStyle/>
          <a:p>
            <a:pPr algn="ctr"/>
            <a:r>
              <a:rPr lang="tr-TR" i="1" dirty="0" smtClean="0"/>
              <a:t/>
            </a:r>
            <a:br>
              <a:rPr lang="tr-TR" i="1" dirty="0" smtClean="0"/>
            </a:br>
            <a:r>
              <a:rPr lang="tr-TR" sz="3600" dirty="0" smtClean="0">
                <a:solidFill>
                  <a:schemeClr val="tx1"/>
                </a:solidFill>
                <a:latin typeface="Times New Roman" pitchFamily="18" charset="0"/>
                <a:cs typeface="Times New Roman" pitchFamily="18" charset="0"/>
              </a:rPr>
              <a:t>Murassa Cilt </a:t>
            </a:r>
            <a:r>
              <a:rPr lang="tr-TR" dirty="0" smtClean="0"/>
              <a:t/>
            </a:r>
            <a:br>
              <a:rPr lang="tr-TR" dirty="0" smtClean="0"/>
            </a:br>
            <a:endParaRPr lang="tr-TR" dirty="0"/>
          </a:p>
        </p:txBody>
      </p:sp>
      <p:pic>
        <p:nvPicPr>
          <p:cNvPr id="4" name="3 Resim" descr="C:\Users\hp\Desktop\kullanılan foto\heyytttt.JPG"/>
          <p:cNvPicPr/>
          <p:nvPr/>
        </p:nvPicPr>
        <p:blipFill>
          <a:blip r:embed="rId2" cstate="print"/>
          <a:srcRect/>
          <a:stretch>
            <a:fillRect/>
          </a:stretch>
        </p:blipFill>
        <p:spPr bwMode="auto">
          <a:xfrm>
            <a:off x="1835696" y="2636912"/>
            <a:ext cx="5544616" cy="3096344"/>
          </a:xfrm>
          <a:prstGeom prst="rect">
            <a:avLst/>
          </a:prstGeom>
          <a:noFill/>
          <a:ln w="9525">
            <a:noFill/>
            <a:miter lim="800000"/>
            <a:headEnd/>
            <a:tailEnd/>
          </a:ln>
        </p:spPr>
      </p:pic>
      <p:sp>
        <p:nvSpPr>
          <p:cNvPr id="5" name="4 Dikdörtgen"/>
          <p:cNvSpPr/>
          <p:nvPr/>
        </p:nvSpPr>
        <p:spPr>
          <a:xfrm>
            <a:off x="1187624" y="5877272"/>
            <a:ext cx="6840760" cy="646331"/>
          </a:xfrm>
          <a:prstGeom prst="rect">
            <a:avLst/>
          </a:prstGeom>
        </p:spPr>
        <p:txBody>
          <a:bodyPr wrap="square">
            <a:spAutoFit/>
          </a:bodyPr>
          <a:lstStyle/>
          <a:p>
            <a:pPr algn="ctr"/>
            <a:r>
              <a:rPr lang="tr-TR" dirty="0" smtClean="0">
                <a:latin typeface="Times New Roman" pitchFamily="18" charset="0"/>
                <a:cs typeface="Times New Roman" pitchFamily="18" charset="0"/>
              </a:rPr>
              <a:t>Şekil 37. 16. yüzyıl </a:t>
            </a:r>
            <a:r>
              <a:rPr lang="tr-TR" dirty="0" err="1" smtClean="0">
                <a:latin typeface="Times New Roman" pitchFamily="18" charset="0"/>
                <a:cs typeface="Times New Roman" pitchFamily="18" charset="0"/>
              </a:rPr>
              <a:t>Kur’an</a:t>
            </a:r>
            <a:r>
              <a:rPr lang="tr-TR" dirty="0" smtClean="0">
                <a:latin typeface="Times New Roman" pitchFamily="18" charset="0"/>
                <a:cs typeface="Times New Roman" pitchFamily="18" charset="0"/>
              </a:rPr>
              <a:t>-ı Kerim (Topkapı sarayı müzesi </a:t>
            </a:r>
          </a:p>
          <a:p>
            <a:pPr algn="ctr"/>
            <a:r>
              <a:rPr lang="tr-TR" dirty="0" smtClean="0">
                <a:latin typeface="Times New Roman" pitchFamily="18" charset="0"/>
                <a:cs typeface="Times New Roman" pitchFamily="18" charset="0"/>
              </a:rPr>
              <a:t>2898 kayıtlı eser) </a:t>
            </a:r>
            <a:endParaRPr lang="tr-T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1052736"/>
            <a:ext cx="8435280" cy="5805264"/>
          </a:xfrm>
        </p:spPr>
        <p:txBody>
          <a:bodyPr/>
          <a:lstStyle/>
          <a:p>
            <a:pPr algn="just">
              <a:buNone/>
            </a:pPr>
            <a:r>
              <a:rPr lang="tr-TR" dirty="0" smtClean="0"/>
              <a:t>		</a:t>
            </a:r>
            <a:r>
              <a:rPr lang="tr-TR" sz="2400" dirty="0" smtClean="0">
                <a:latin typeface="Times New Roman" pitchFamily="18" charset="0"/>
                <a:cs typeface="Times New Roman" pitchFamily="18" charset="0"/>
              </a:rPr>
              <a:t>Cilt sanatında, cildin, kenarları deri ile çevrilmiş, orta kısmı ise ebrulu kâğıt, kadife, desenli ya da islemeli kumaşlarla ya da farklı renkteki deriyle bezenmiş ciltlere verilen genel addır. Bir görüşe göre de, cildin köselerine köşebent gibi konulan üçgen deriden dolayı bu ismi almıştır (Küçük, 2008, s. 48).</a:t>
            </a:r>
          </a:p>
          <a:p>
            <a:pPr>
              <a:buNone/>
            </a:pPr>
            <a:endParaRPr lang="tr-TR" dirty="0"/>
          </a:p>
        </p:txBody>
      </p:sp>
      <p:sp>
        <p:nvSpPr>
          <p:cNvPr id="3" name="2 Başlık"/>
          <p:cNvSpPr>
            <a:spLocks noGrp="1"/>
          </p:cNvSpPr>
          <p:nvPr>
            <p:ph type="title"/>
          </p:nvPr>
        </p:nvSpPr>
        <p:spPr>
          <a:xfrm>
            <a:off x="457200" y="274638"/>
            <a:ext cx="8229600" cy="706090"/>
          </a:xfrm>
        </p:spPr>
        <p:txBody>
          <a:bodyPr>
            <a:normAutofit fontScale="90000"/>
          </a:bodyPr>
          <a:lstStyle/>
          <a:p>
            <a:pPr algn="ctr"/>
            <a:r>
              <a:rPr lang="tr-TR" i="1" dirty="0" smtClean="0"/>
              <a:t/>
            </a:r>
            <a:br>
              <a:rPr lang="tr-TR" i="1" dirty="0" smtClean="0"/>
            </a:br>
            <a:r>
              <a:rPr lang="tr-TR" sz="3600" dirty="0" err="1" smtClean="0">
                <a:solidFill>
                  <a:schemeClr val="tx1"/>
                </a:solidFill>
                <a:latin typeface="Times New Roman" pitchFamily="18" charset="0"/>
                <a:cs typeface="Times New Roman" pitchFamily="18" charset="0"/>
              </a:rPr>
              <a:t>Çârkûşe</a:t>
            </a:r>
            <a:r>
              <a:rPr lang="tr-TR" sz="3600" dirty="0" smtClean="0">
                <a:solidFill>
                  <a:schemeClr val="tx1"/>
                </a:solidFill>
                <a:latin typeface="Times New Roman" pitchFamily="18" charset="0"/>
                <a:cs typeface="Times New Roman" pitchFamily="18" charset="0"/>
              </a:rPr>
              <a:t> Cilt</a:t>
            </a:r>
            <a:br>
              <a:rPr lang="tr-TR" sz="3600" dirty="0" smtClean="0">
                <a:solidFill>
                  <a:schemeClr val="tx1"/>
                </a:solidFill>
                <a:latin typeface="Times New Roman" pitchFamily="18" charset="0"/>
                <a:cs typeface="Times New Roman" pitchFamily="18" charset="0"/>
              </a:rPr>
            </a:br>
            <a:endParaRPr lang="tr-TR" sz="3600" dirty="0">
              <a:solidFill>
                <a:schemeClr val="tx1"/>
              </a:solidFill>
              <a:latin typeface="Times New Roman" pitchFamily="18" charset="0"/>
              <a:cs typeface="Times New Roman" pitchFamily="18" charset="0"/>
            </a:endParaRPr>
          </a:p>
        </p:txBody>
      </p:sp>
      <p:pic>
        <p:nvPicPr>
          <p:cNvPr id="4" name="3 Resim"/>
          <p:cNvPicPr/>
          <p:nvPr/>
        </p:nvPicPr>
        <p:blipFill>
          <a:blip r:embed="rId2" cstate="print"/>
          <a:srcRect/>
          <a:stretch>
            <a:fillRect/>
          </a:stretch>
        </p:blipFill>
        <p:spPr bwMode="auto">
          <a:xfrm>
            <a:off x="2123728" y="3068960"/>
            <a:ext cx="4968552" cy="3240360"/>
          </a:xfrm>
          <a:prstGeom prst="rect">
            <a:avLst/>
          </a:prstGeom>
          <a:noFill/>
          <a:ln w="9525">
            <a:noFill/>
            <a:miter lim="800000"/>
            <a:headEnd/>
            <a:tailEnd/>
          </a:ln>
        </p:spPr>
      </p:pic>
      <p:sp>
        <p:nvSpPr>
          <p:cNvPr id="1026" name="Rectangle 2"/>
          <p:cNvSpPr>
            <a:spLocks noChangeArrowheads="1"/>
          </p:cNvSpPr>
          <p:nvPr/>
        </p:nvSpPr>
        <p:spPr bwMode="auto">
          <a:xfrm>
            <a:off x="2267744" y="6309320"/>
            <a:ext cx="47756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67">
                <a:ln>
                  <a:noFill/>
                </a:ln>
                <a:solidFill>
                  <a:schemeClr val="tx1"/>
                </a:solidFill>
                <a:effectLst/>
                <a:latin typeface="Times New Roman" pitchFamily="18" charset="0"/>
                <a:cs typeface="Times New Roman" pitchFamily="18" charset="0"/>
              </a:rPr>
              <a:t>38. </a:t>
            </a:r>
            <a:r>
              <a:rPr kumimoji="0" lang="tr-TR" sz="1800" b="0" i="0" u="none" strike="noStrike" cap="none" normalizeH="0" baseline="0" dirty="0" err="1" smtClean="0" bmk="_Toc409512367">
                <a:ln>
                  <a:noFill/>
                </a:ln>
                <a:solidFill>
                  <a:schemeClr val="tx1"/>
                </a:solidFill>
                <a:effectLst/>
                <a:latin typeface="Times New Roman" pitchFamily="18" charset="0"/>
                <a:cs typeface="Times New Roman" pitchFamily="18" charset="0"/>
              </a:rPr>
              <a:t>Çârkûşe</a:t>
            </a:r>
            <a:r>
              <a:rPr kumimoji="0" lang="tr-TR" sz="1800" b="0" i="0" u="none" strike="noStrike" cap="none" normalizeH="0" baseline="0" dirty="0" smtClean="0" bmk="_Toc409512367">
                <a:ln>
                  <a:noFill/>
                </a:ln>
                <a:solidFill>
                  <a:schemeClr val="tx1"/>
                </a:solidFill>
                <a:effectLst/>
                <a:latin typeface="Times New Roman" pitchFamily="18" charset="0"/>
                <a:cs typeface="Times New Roman" pitchFamily="18" charset="0"/>
              </a:rPr>
              <a:t> cilt örneği (Küçük, 2008, s. 94)</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980728"/>
            <a:ext cx="8229600" cy="5616624"/>
          </a:xfrm>
        </p:spPr>
        <p:txBody>
          <a:bodyPr>
            <a:normAutofit/>
          </a:bodyPr>
          <a:lstStyle/>
          <a:p>
            <a:pPr algn="just">
              <a:buNone/>
            </a:pPr>
            <a:r>
              <a:rPr lang="tr-TR" dirty="0" smtClean="0"/>
              <a:t>		</a:t>
            </a:r>
            <a:r>
              <a:rPr lang="tr-TR" dirty="0" smtClean="0">
                <a:latin typeface="Times New Roman" pitchFamily="18" charset="0"/>
                <a:cs typeface="Times New Roman" pitchFamily="18" charset="0"/>
              </a:rPr>
              <a:t>XV. yüzyıla dayandığı bilinen bu Türk sanatının, cilt sanatında mühim bir yeri vardır. Ebrulu ciltler, dayanıklı olabilmeleri için genellikle, </a:t>
            </a:r>
            <a:r>
              <a:rPr lang="tr-TR" dirty="0" err="1" smtClean="0">
                <a:latin typeface="Times New Roman" pitchFamily="18" charset="0"/>
                <a:cs typeface="Times New Roman" pitchFamily="18" charset="0"/>
              </a:rPr>
              <a:t>çârkûşe</a:t>
            </a:r>
            <a:r>
              <a:rPr lang="tr-TR" dirty="0" smtClean="0">
                <a:latin typeface="Times New Roman" pitchFamily="18" charset="0"/>
                <a:cs typeface="Times New Roman" pitchFamily="18" charset="0"/>
              </a:rPr>
              <a:t> tekniğinde yapılmışlardır</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Ebru, cildin dış ve iç kapaklarında kullanıldığı gibi kitap mahfazası yapımında da tercih edilmiştir (Arıtan, 1992, s. 6). Sayısız örnekte kabın içinde ya da iç bezemesinde yer alan ebru, hemen her devirde alt ve üst kap ile </a:t>
            </a:r>
            <a:r>
              <a:rPr lang="tr-TR" dirty="0" err="1" smtClean="0">
                <a:latin typeface="Times New Roman" pitchFamily="18" charset="0"/>
                <a:cs typeface="Times New Roman" pitchFamily="18" charset="0"/>
              </a:rPr>
              <a:t>mikleb</a:t>
            </a:r>
            <a:r>
              <a:rPr lang="tr-TR" dirty="0" smtClean="0">
                <a:latin typeface="Times New Roman" pitchFamily="18" charset="0"/>
                <a:cs typeface="Times New Roman" pitchFamily="18" charset="0"/>
              </a:rPr>
              <a:t> üzerinde de çok kullanılmış, yine her devirde cilt yan kağıdı olarak kitabı süslemiştir (Coşkun, 2004, s. 64).</a:t>
            </a:r>
          </a:p>
          <a:p>
            <a:pPr>
              <a:buNone/>
            </a:pPr>
            <a:endParaRPr lang="tr-TR" dirty="0"/>
          </a:p>
        </p:txBody>
      </p:sp>
      <p:sp>
        <p:nvSpPr>
          <p:cNvPr id="3" name="2 Başlık"/>
          <p:cNvSpPr>
            <a:spLocks noGrp="1"/>
          </p:cNvSpPr>
          <p:nvPr>
            <p:ph type="title"/>
          </p:nvPr>
        </p:nvSpPr>
        <p:spPr>
          <a:xfrm>
            <a:off x="457200" y="274638"/>
            <a:ext cx="8229600" cy="706090"/>
          </a:xfrm>
        </p:spPr>
        <p:txBody>
          <a:bodyPr>
            <a:normAutofit fontScale="90000"/>
          </a:bodyPr>
          <a:lstStyle/>
          <a:p>
            <a:pPr algn="ctr"/>
            <a:r>
              <a:rPr lang="tr-TR" i="1" dirty="0" smtClean="0"/>
              <a:t/>
            </a:r>
            <a:br>
              <a:rPr lang="tr-TR" i="1" dirty="0" smtClean="0"/>
            </a:br>
            <a:r>
              <a:rPr lang="tr-TR" sz="3600" dirty="0" smtClean="0">
                <a:solidFill>
                  <a:schemeClr val="tx1"/>
                </a:solidFill>
                <a:latin typeface="Times New Roman" pitchFamily="18" charset="0"/>
                <a:cs typeface="Times New Roman" pitchFamily="18" charset="0"/>
              </a:rPr>
              <a:t>Ebrulu Cilt</a:t>
            </a:r>
            <a:br>
              <a:rPr lang="tr-TR" sz="3600" dirty="0" smtClean="0">
                <a:solidFill>
                  <a:schemeClr val="tx1"/>
                </a:solidFill>
                <a:latin typeface="Times New Roman" pitchFamily="18" charset="0"/>
                <a:cs typeface="Times New Roman" pitchFamily="18" charset="0"/>
              </a:rPr>
            </a:br>
            <a:endParaRPr lang="tr-TR" sz="36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hp\Desktop\şener hanım\1026\1026_000a.JPG"/>
          <p:cNvPicPr>
            <a:picLocks noGrp="1"/>
          </p:cNvPicPr>
          <p:nvPr>
            <p:ph idx="1"/>
          </p:nvPr>
        </p:nvPicPr>
        <p:blipFill>
          <a:blip r:embed="rId2" cstate="print"/>
          <a:srcRect/>
          <a:stretch>
            <a:fillRect/>
          </a:stretch>
        </p:blipFill>
        <p:spPr bwMode="auto">
          <a:xfrm>
            <a:off x="1331640" y="548680"/>
            <a:ext cx="6408712" cy="5112568"/>
          </a:xfrm>
          <a:prstGeom prst="rect">
            <a:avLst/>
          </a:prstGeom>
          <a:noFill/>
          <a:ln w="9525">
            <a:noFill/>
            <a:miter lim="800000"/>
            <a:headEnd/>
            <a:tailEnd/>
          </a:ln>
        </p:spPr>
      </p:pic>
      <p:sp>
        <p:nvSpPr>
          <p:cNvPr id="105473" name="Rectangle 1"/>
          <p:cNvSpPr>
            <a:spLocks noChangeArrowheads="1"/>
          </p:cNvSpPr>
          <p:nvPr/>
        </p:nvSpPr>
        <p:spPr bwMode="auto">
          <a:xfrm>
            <a:off x="1292020" y="5926723"/>
            <a:ext cx="6923690"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68">
                <a:ln>
                  <a:noFill/>
                </a:ln>
                <a:solidFill>
                  <a:schemeClr val="tx1"/>
                </a:solidFill>
                <a:effectLst/>
                <a:latin typeface="Times New Roman" pitchFamily="18" charset="0"/>
                <a:cs typeface="Times New Roman" pitchFamily="18" charset="0"/>
              </a:rPr>
              <a:t>39. 13. yüzyıla ait ebrulu cilt örneği (Raşit Efendi Kütüphanesinde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68">
                <a:ln>
                  <a:noFill/>
                </a:ln>
                <a:solidFill>
                  <a:schemeClr val="tx1"/>
                </a:solidFill>
                <a:effectLst/>
                <a:latin typeface="Times New Roman" pitchFamily="18" charset="0"/>
                <a:cs typeface="Times New Roman" pitchFamily="18" charset="0"/>
              </a:rPr>
              <a:t>1026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980728"/>
            <a:ext cx="8568952" cy="5877272"/>
          </a:xfrm>
        </p:spPr>
        <p:txBody>
          <a:bodyPr/>
          <a:lstStyle/>
          <a:p>
            <a:pPr algn="just">
              <a:buNone/>
            </a:pPr>
            <a:r>
              <a:rPr lang="tr-TR" dirty="0" smtClean="0"/>
              <a:t>		</a:t>
            </a:r>
            <a:r>
              <a:rPr lang="tr-TR" sz="2400" dirty="0" smtClean="0">
                <a:latin typeface="Times New Roman" pitchFamily="18" charset="0"/>
                <a:cs typeface="Times New Roman" pitchFamily="18" charset="0"/>
              </a:rPr>
              <a:t>Mukavva üzerine keten, ipekli ve kadife kumaş kaplanarak yapılan ciltlerdir. Derinin dayanıklılığı ve kullanışlılığı kumaş ile kıyaslanamayacağı için çok fazla tercih edilen bir cilt çeşidi değildir (Dülger, 2008, s. 31).</a:t>
            </a:r>
          </a:p>
          <a:p>
            <a:pPr>
              <a:buNone/>
            </a:pPr>
            <a:endParaRPr lang="tr-TR" dirty="0"/>
          </a:p>
        </p:txBody>
      </p:sp>
      <p:sp>
        <p:nvSpPr>
          <p:cNvPr id="3" name="2 Başlık"/>
          <p:cNvSpPr>
            <a:spLocks noGrp="1"/>
          </p:cNvSpPr>
          <p:nvPr>
            <p:ph type="title"/>
          </p:nvPr>
        </p:nvSpPr>
        <p:spPr>
          <a:xfrm>
            <a:off x="457200" y="274638"/>
            <a:ext cx="8229600" cy="778098"/>
          </a:xfrm>
        </p:spPr>
        <p:txBody>
          <a:bodyPr>
            <a:normAutofit fontScale="90000"/>
          </a:bodyPr>
          <a:lstStyle/>
          <a:p>
            <a:pPr algn="ctr"/>
            <a:r>
              <a:rPr lang="tr-TR" i="1" dirty="0" smtClean="0"/>
              <a:t/>
            </a:r>
            <a:br>
              <a:rPr lang="tr-TR" i="1" dirty="0" smtClean="0"/>
            </a:br>
            <a:r>
              <a:rPr lang="tr-TR" sz="3600" dirty="0" smtClean="0">
                <a:solidFill>
                  <a:schemeClr val="tx1"/>
                </a:solidFill>
                <a:latin typeface="Times New Roman" pitchFamily="18" charset="0"/>
                <a:cs typeface="Times New Roman" pitchFamily="18" charset="0"/>
              </a:rPr>
              <a:t>Kumaş Cilt</a:t>
            </a:r>
            <a:br>
              <a:rPr lang="tr-TR" sz="3600" dirty="0" smtClean="0">
                <a:solidFill>
                  <a:schemeClr val="tx1"/>
                </a:solidFill>
                <a:latin typeface="Times New Roman" pitchFamily="18" charset="0"/>
                <a:cs typeface="Times New Roman" pitchFamily="18" charset="0"/>
              </a:rPr>
            </a:br>
            <a:endParaRPr lang="tr-TR" sz="3600" dirty="0">
              <a:solidFill>
                <a:schemeClr val="tx1"/>
              </a:solidFill>
              <a:latin typeface="Times New Roman" pitchFamily="18" charset="0"/>
              <a:cs typeface="Times New Roman" pitchFamily="18" charset="0"/>
            </a:endParaRPr>
          </a:p>
        </p:txBody>
      </p:sp>
      <p:pic>
        <p:nvPicPr>
          <p:cNvPr id="4" name="3 Resim" descr="C:\Users\hp\Desktop\kullanılan foto\t1.JPG"/>
          <p:cNvPicPr/>
          <p:nvPr/>
        </p:nvPicPr>
        <p:blipFill>
          <a:blip r:embed="rId2" cstate="print"/>
          <a:srcRect/>
          <a:stretch>
            <a:fillRect/>
          </a:stretch>
        </p:blipFill>
        <p:spPr bwMode="auto">
          <a:xfrm>
            <a:off x="2051720" y="2564904"/>
            <a:ext cx="5472608" cy="3672408"/>
          </a:xfrm>
          <a:prstGeom prst="rect">
            <a:avLst/>
          </a:prstGeom>
          <a:noFill/>
          <a:ln w="9525">
            <a:noFill/>
            <a:miter lim="800000"/>
            <a:headEnd/>
            <a:tailEnd/>
          </a:ln>
        </p:spPr>
      </p:pic>
      <p:sp>
        <p:nvSpPr>
          <p:cNvPr id="107521" name="Rectangle 1"/>
          <p:cNvSpPr>
            <a:spLocks noChangeArrowheads="1"/>
          </p:cNvSpPr>
          <p:nvPr/>
        </p:nvSpPr>
        <p:spPr bwMode="auto">
          <a:xfrm>
            <a:off x="1691680" y="6273225"/>
            <a:ext cx="637666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6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600" b="0" i="0" u="none" strike="noStrike" cap="none" normalizeH="0" baseline="0" dirty="0" smtClean="0" bmk="_Toc409512369">
                <a:ln>
                  <a:noFill/>
                </a:ln>
                <a:solidFill>
                  <a:schemeClr val="tx1"/>
                </a:solidFill>
                <a:effectLst/>
                <a:latin typeface="Times New Roman" pitchFamily="18" charset="0"/>
                <a:cs typeface="Times New Roman" pitchFamily="18" charset="0"/>
              </a:rPr>
              <a:t>40. Kumaş kullanılarak yapılmış “</a:t>
            </a:r>
            <a:r>
              <a:rPr kumimoji="0" lang="tr-TR" sz="1600" b="0" i="0" u="none" strike="noStrike" cap="none" normalizeH="0" baseline="0" dirty="0" err="1" smtClean="0" bmk="_Toc409512369">
                <a:ln>
                  <a:noFill/>
                </a:ln>
                <a:solidFill>
                  <a:schemeClr val="tx1"/>
                </a:solidFill>
                <a:effectLst/>
                <a:latin typeface="Times New Roman" pitchFamily="18" charset="0"/>
                <a:cs typeface="Times New Roman" pitchFamily="18" charset="0"/>
              </a:rPr>
              <a:t>Nusretname</a:t>
            </a:r>
            <a:r>
              <a:rPr kumimoji="0" lang="tr-TR" sz="1600" b="0" i="0" u="none" strike="noStrike" cap="none" normalizeH="0" baseline="0" dirty="0" smtClean="0" bmk="_Toc409512369">
                <a:ln>
                  <a:noFill/>
                </a:ln>
                <a:solidFill>
                  <a:schemeClr val="tx1"/>
                </a:solidFill>
                <a:effectLst/>
                <a:latin typeface="Times New Roman" pitchFamily="18" charset="0"/>
                <a:cs typeface="Times New Roman" pitchFamily="18" charset="0"/>
              </a:rPr>
              <a:t>” adlı eserin kapağı</a:t>
            </a:r>
            <a:r>
              <a:rPr kumimoji="0" lang="tr-TR" sz="16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(Küçük, 2008, s. 20)</a:t>
            </a:r>
            <a:endParaRPr kumimoji="0" lang="tr-TR"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980728"/>
            <a:ext cx="8640960" cy="5616624"/>
          </a:xfrm>
        </p:spPr>
        <p:txBody>
          <a:bodyPr>
            <a:normAutofit/>
          </a:bodyPr>
          <a:lstStyle/>
          <a:p>
            <a:pPr algn="just">
              <a:buNone/>
            </a:pPr>
            <a:r>
              <a:rPr lang="tr-TR" dirty="0" smtClean="0"/>
              <a:t>		</a:t>
            </a:r>
            <a:r>
              <a:rPr lang="tr-TR" sz="2600" dirty="0" smtClean="0">
                <a:latin typeface="Times New Roman" pitchFamily="18" charset="0"/>
                <a:cs typeface="Times New Roman" pitchFamily="18" charset="0"/>
              </a:rPr>
              <a:t>Deri ciltlerde uygulanan bütün üsluplarda klasik usul şemse cilt tarzıdır. Şemse cilt, deri üzerine yapılan motiflerin bezeme şekline göre isimlendirilir (</a:t>
            </a:r>
            <a:r>
              <a:rPr lang="tr-TR" sz="2600" dirty="0" err="1" smtClean="0">
                <a:latin typeface="Times New Roman" pitchFamily="18" charset="0"/>
                <a:cs typeface="Times New Roman" pitchFamily="18" charset="0"/>
              </a:rPr>
              <a:t>Binark</a:t>
            </a:r>
            <a:r>
              <a:rPr lang="tr-TR" sz="2600" dirty="0" smtClean="0">
                <a:latin typeface="Times New Roman" pitchFamily="18" charset="0"/>
                <a:cs typeface="Times New Roman" pitchFamily="18" charset="0"/>
              </a:rPr>
              <a:t>, 1975, s. 11).  </a:t>
            </a:r>
          </a:p>
          <a:p>
            <a:pPr algn="just"/>
            <a:r>
              <a:rPr lang="tr-TR" sz="2600" b="1" i="1" dirty="0" smtClean="0">
                <a:latin typeface="Times New Roman" pitchFamily="18" charset="0"/>
                <a:cs typeface="Times New Roman" pitchFamily="18" charset="0"/>
              </a:rPr>
              <a:t>     </a:t>
            </a:r>
            <a:r>
              <a:rPr lang="tr-TR" sz="2600" b="1" i="1" dirty="0" err="1" smtClean="0">
                <a:latin typeface="Times New Roman" pitchFamily="18" charset="0"/>
                <a:cs typeface="Times New Roman" pitchFamily="18" charset="0"/>
              </a:rPr>
              <a:t>Şemseli</a:t>
            </a:r>
            <a:r>
              <a:rPr lang="tr-TR" sz="2600" b="1" i="1" dirty="0" smtClean="0">
                <a:latin typeface="Times New Roman" pitchFamily="18" charset="0"/>
                <a:cs typeface="Times New Roman" pitchFamily="18" charset="0"/>
              </a:rPr>
              <a:t> Ciltler</a:t>
            </a:r>
            <a:endParaRPr lang="tr-TR" sz="2600" b="1" dirty="0" smtClean="0">
              <a:latin typeface="Times New Roman" pitchFamily="18" charset="0"/>
              <a:cs typeface="Times New Roman" pitchFamily="18" charset="0"/>
            </a:endParaRPr>
          </a:p>
          <a:p>
            <a:pPr algn="just">
              <a:buNone/>
            </a:pPr>
            <a:r>
              <a:rPr lang="tr-TR" sz="2600" dirty="0" smtClean="0">
                <a:latin typeface="Times New Roman" pitchFamily="18" charset="0"/>
                <a:cs typeface="Times New Roman" pitchFamily="18" charset="0"/>
              </a:rPr>
              <a:t>		Şemse Arapçada güneş anlamına gelen “Şems” kelimesinden gelmektedir. Şemse kitap ciltlerinin dış yüzüne yapılan güneş biçimindeki tezyinatın adıdır (</a:t>
            </a:r>
            <a:r>
              <a:rPr lang="tr-TR" sz="2600" dirty="0" err="1" smtClean="0">
                <a:latin typeface="Times New Roman" pitchFamily="18" charset="0"/>
                <a:cs typeface="Times New Roman" pitchFamily="18" charset="0"/>
              </a:rPr>
              <a:t>Demirağ</a:t>
            </a:r>
            <a:r>
              <a:rPr lang="tr-TR" sz="2600" dirty="0" smtClean="0">
                <a:latin typeface="Times New Roman" pitchFamily="18" charset="0"/>
                <a:cs typeface="Times New Roman" pitchFamily="18" charset="0"/>
              </a:rPr>
              <a:t>, 2007, s. 31). Güneşin ışınlarıyla etrafını aydınlatan bir yıldız olduğu kabul edilerek, kitap kaplarının ortasında bulunan şemse, den-</a:t>
            </a:r>
            <a:r>
              <a:rPr lang="tr-TR" sz="2600" dirty="0" err="1" smtClean="0">
                <a:latin typeface="Times New Roman" pitchFamily="18" charset="0"/>
                <a:cs typeface="Times New Roman" pitchFamily="18" charset="0"/>
              </a:rPr>
              <a:t>dan’larından</a:t>
            </a:r>
            <a:r>
              <a:rPr lang="tr-TR" sz="2600" dirty="0" smtClean="0">
                <a:latin typeface="Times New Roman" pitchFamily="18" charset="0"/>
                <a:cs typeface="Times New Roman" pitchFamily="18" charset="0"/>
              </a:rPr>
              <a:t> çekilen tığlarla, çevresine ışık yayan, güneşi simgelemektedir. Deri kitap kaplarına uygulanmış olan şemseli bezemeler, kullanılış biçimlerine göre sınıflandırılır (Özcan, 1990, s. 2).</a:t>
            </a:r>
          </a:p>
          <a:p>
            <a:pPr>
              <a:buNone/>
            </a:pPr>
            <a:endParaRPr lang="tr-TR" dirty="0"/>
          </a:p>
        </p:txBody>
      </p:sp>
      <p:sp>
        <p:nvSpPr>
          <p:cNvPr id="3" name="2 Başlık"/>
          <p:cNvSpPr>
            <a:spLocks noGrp="1"/>
          </p:cNvSpPr>
          <p:nvPr>
            <p:ph type="title"/>
          </p:nvPr>
        </p:nvSpPr>
        <p:spPr>
          <a:xfrm>
            <a:off x="457200" y="274638"/>
            <a:ext cx="8229600" cy="706090"/>
          </a:xfrm>
        </p:spPr>
        <p:txBody>
          <a:bodyPr>
            <a:normAutofit fontScale="90000"/>
          </a:bodyPr>
          <a:lstStyle/>
          <a:p>
            <a:pPr algn="ctr"/>
            <a:r>
              <a:rPr lang="tr-TR" i="1" dirty="0" smtClean="0"/>
              <a:t/>
            </a:r>
            <a:br>
              <a:rPr lang="tr-TR" i="1" dirty="0" smtClean="0"/>
            </a:br>
            <a:r>
              <a:rPr lang="tr-TR" sz="3600" dirty="0" smtClean="0">
                <a:solidFill>
                  <a:schemeClr val="tx1"/>
                </a:solidFill>
                <a:latin typeface="Times New Roman" pitchFamily="18" charset="0"/>
                <a:cs typeface="Times New Roman" pitchFamily="18" charset="0"/>
              </a:rPr>
              <a:t>Deri Ciltler</a:t>
            </a:r>
            <a:br>
              <a:rPr lang="tr-TR" sz="3600" dirty="0" smtClean="0">
                <a:solidFill>
                  <a:schemeClr val="tx1"/>
                </a:solidFill>
                <a:latin typeface="Times New Roman" pitchFamily="18" charset="0"/>
                <a:cs typeface="Times New Roman" pitchFamily="18" charset="0"/>
              </a:rPr>
            </a:br>
            <a:endParaRPr lang="tr-TR" sz="36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980728"/>
            <a:ext cx="8229600" cy="5616624"/>
          </a:xfrm>
        </p:spPr>
        <p:txBody>
          <a:bodyPr>
            <a:normAutofit fontScale="92500"/>
          </a:bodyPr>
          <a:lstStyle/>
          <a:p>
            <a:pPr algn="just">
              <a:buNone/>
            </a:pPr>
            <a:r>
              <a:rPr lang="tr-TR" b="1" dirty="0" smtClean="0"/>
              <a:t>		</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Motiflerin kabartma şeklinde belirtildiği şemselere (gömme) denir. Kitap cilt kapaklarının mukavvaları oyularak, içine kabartma olarak oturtturulur (Özcan, 1990, s. 3). Başka bir şekilde; eğer süsleme yapılacak yerlerin mukavva ile birlikte derileri de kesilmiş ve sonradan başka deri ile oluşturulmuş süsleme buralara yapıştırılmışsa “gömme şemse” denir (Çığ, 1971, s. 10).  </a:t>
            </a:r>
          </a:p>
          <a:p>
            <a:pPr algn="just">
              <a:buNone/>
            </a:pPr>
            <a:r>
              <a:rPr lang="tr-TR" dirty="0" smtClean="0">
                <a:latin typeface="Times New Roman" pitchFamily="18" charset="0"/>
                <a:cs typeface="Times New Roman" pitchFamily="18" charset="0"/>
              </a:rPr>
              <a:t>		Şemselerin gömülme sebebi, üzerindeki kabartma şekillerin sürtünme ile bozulmalarını önlemek içindir. Kabartmaların alçak veya yüksek olmaları kalıbın oyulmasıyla, şemse oyuğunun alçak veya yüksek olmaları ise kapak için hazırlanan </a:t>
            </a:r>
            <a:r>
              <a:rPr lang="tr-TR" dirty="0" err="1" smtClean="0">
                <a:latin typeface="Times New Roman" pitchFamily="18" charset="0"/>
                <a:cs typeface="Times New Roman" pitchFamily="18" charset="0"/>
              </a:rPr>
              <a:t>murakkanın</a:t>
            </a:r>
            <a:r>
              <a:rPr lang="tr-TR" dirty="0" smtClean="0">
                <a:latin typeface="Times New Roman" pitchFamily="18" charset="0"/>
                <a:cs typeface="Times New Roman" pitchFamily="18" charset="0"/>
              </a:rPr>
              <a:t> inceliğine, kalınlığına bağlıdır (Özcan, 1990, s. 3).</a:t>
            </a:r>
          </a:p>
          <a:p>
            <a:pPr algn="just">
              <a:buNone/>
            </a:pPr>
            <a:r>
              <a:rPr lang="tr-TR" b="1" dirty="0" smtClean="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p>
            <a:pPr>
              <a:buNone/>
            </a:pPr>
            <a:endParaRPr lang="tr-TR" dirty="0"/>
          </a:p>
        </p:txBody>
      </p:sp>
      <p:sp>
        <p:nvSpPr>
          <p:cNvPr id="3" name="2 Başlık"/>
          <p:cNvSpPr>
            <a:spLocks noGrp="1"/>
          </p:cNvSpPr>
          <p:nvPr>
            <p:ph type="title"/>
          </p:nvPr>
        </p:nvSpPr>
        <p:spPr>
          <a:xfrm>
            <a:off x="457200" y="274638"/>
            <a:ext cx="8229600" cy="706090"/>
          </a:xfrm>
        </p:spPr>
        <p:txBody>
          <a:bodyPr>
            <a:normAutofit/>
          </a:bodyPr>
          <a:lstStyle/>
          <a:p>
            <a:pPr algn="ctr"/>
            <a:r>
              <a:rPr lang="tr-TR" sz="3200" dirty="0" smtClean="0">
                <a:solidFill>
                  <a:schemeClr val="tx1"/>
                </a:solidFill>
                <a:latin typeface="Times New Roman" pitchFamily="18" charset="0"/>
                <a:cs typeface="Times New Roman" pitchFamily="18" charset="0"/>
              </a:rPr>
              <a:t>Gömme Şemse: </a:t>
            </a:r>
            <a:endParaRPr lang="tr-TR" sz="32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260648"/>
            <a:ext cx="8229600" cy="6408712"/>
          </a:xfrm>
        </p:spPr>
        <p:txBody>
          <a:bodyPr>
            <a:normAutofit lnSpcReduction="10000"/>
          </a:bodyPr>
          <a:lstStyle/>
          <a:p>
            <a:pPr algn="just"/>
            <a:r>
              <a:rPr lang="tr-TR" b="1" dirty="0" smtClean="0">
                <a:latin typeface="Times New Roman" pitchFamily="18" charset="0"/>
                <a:cs typeface="Times New Roman" pitchFamily="18" charset="0"/>
              </a:rPr>
              <a:t>Cilt:</a:t>
            </a:r>
            <a:r>
              <a:rPr lang="tr-TR" dirty="0" smtClean="0">
                <a:latin typeface="Times New Roman" pitchFamily="18" charset="0"/>
                <a:cs typeface="Times New Roman" pitchFamily="18" charset="0"/>
              </a:rPr>
              <a:t> Kitaba geçirilen deri, bez, plastik veya kâğıtla kaplı bulunan mukavva kapak, kap (Arıtan, 1992, s. 1).</a:t>
            </a:r>
          </a:p>
          <a:p>
            <a:pPr algn="just"/>
            <a:r>
              <a:rPr lang="tr-TR" b="1" dirty="0" err="1" smtClean="0">
                <a:latin typeface="Times New Roman" pitchFamily="18" charset="0"/>
                <a:cs typeface="Times New Roman" pitchFamily="18" charset="0"/>
              </a:rPr>
              <a:t>Cilbend</a:t>
            </a:r>
            <a:r>
              <a:rPr lang="tr-TR" b="1" dirty="0" smtClean="0">
                <a:latin typeface="Times New Roman" pitchFamily="18" charset="0"/>
                <a:cs typeface="Times New Roman" pitchFamily="18" charset="0"/>
              </a:rPr>
              <a:t>:</a:t>
            </a:r>
            <a:r>
              <a:rPr lang="tr-TR" dirty="0" smtClean="0">
                <a:latin typeface="Times New Roman" pitchFamily="18" charset="0"/>
                <a:cs typeface="Times New Roman" pitchFamily="18" charset="0"/>
              </a:rPr>
              <a:t> Yazma kitapların ciltlerini korumak için kullanılan kutu (Güleç, 2007, s. 80).</a:t>
            </a:r>
          </a:p>
          <a:p>
            <a:pPr algn="just"/>
            <a:r>
              <a:rPr lang="tr-TR" b="1" dirty="0" smtClean="0">
                <a:latin typeface="Times New Roman" pitchFamily="18" charset="0"/>
                <a:cs typeface="Times New Roman" pitchFamily="18" charset="0"/>
              </a:rPr>
              <a:t>Cetvel: </a:t>
            </a:r>
            <a:r>
              <a:rPr lang="tr-TR" dirty="0" smtClean="0">
                <a:latin typeface="Times New Roman" pitchFamily="18" charset="0"/>
                <a:cs typeface="Times New Roman" pitchFamily="18" charset="0"/>
              </a:rPr>
              <a:t>Yazma kitaplarda ve levhalarda yazıyla kenarı ayırmak üzere altınla çekilen çizgilere verilen ad (Coşkun, 2004, s. 4).</a:t>
            </a:r>
          </a:p>
          <a:p>
            <a:pPr algn="just"/>
            <a:r>
              <a:rPr lang="tr-TR" b="1" dirty="0" err="1" smtClean="0">
                <a:latin typeface="Times New Roman" pitchFamily="18" charset="0"/>
                <a:cs typeface="Times New Roman" pitchFamily="18" charset="0"/>
              </a:rPr>
              <a:t>Dabbağ</a:t>
            </a:r>
            <a:r>
              <a:rPr lang="tr-TR" b="1" dirty="0" smtClean="0">
                <a:latin typeface="Times New Roman" pitchFamily="18" charset="0"/>
                <a:cs typeface="Times New Roman" pitchFamily="18" charset="0"/>
              </a:rPr>
              <a:t>:</a:t>
            </a:r>
            <a:r>
              <a:rPr lang="tr-TR" dirty="0" smtClean="0">
                <a:latin typeface="Times New Roman" pitchFamily="18" charset="0"/>
                <a:cs typeface="Times New Roman" pitchFamily="18" charset="0"/>
              </a:rPr>
              <a:t> Deriyi işleyen kimse (Ateş, 2010, s. 5).</a:t>
            </a:r>
          </a:p>
          <a:p>
            <a:pPr algn="just"/>
            <a:r>
              <a:rPr lang="tr-TR" b="1" dirty="0" err="1" smtClean="0">
                <a:latin typeface="Times New Roman" pitchFamily="18" charset="0"/>
                <a:cs typeface="Times New Roman" pitchFamily="18" charset="0"/>
              </a:rPr>
              <a:t>Dendan</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Farsça diş demektir. Yazıda “sin” harfinin ve yan yana gelen harflerin yuvarlak çanaklarına denir. Süslemede yarım daireye yakın bir form olan </a:t>
            </a:r>
            <a:r>
              <a:rPr lang="tr-TR" dirty="0" err="1" smtClean="0">
                <a:latin typeface="Times New Roman" pitchFamily="18" charset="0"/>
                <a:cs typeface="Times New Roman" pitchFamily="18" charset="0"/>
              </a:rPr>
              <a:t>dendan</a:t>
            </a:r>
            <a:r>
              <a:rPr lang="tr-TR" dirty="0" smtClean="0">
                <a:latin typeface="Times New Roman" pitchFamily="18" charset="0"/>
                <a:cs typeface="Times New Roman" pitchFamily="18" charset="0"/>
              </a:rPr>
              <a:t> çok kullanılan ana unsurlardan biridir (Güleç, 2007, s. 85). </a:t>
            </a:r>
          </a:p>
          <a:p>
            <a:pPr algn="just"/>
            <a:r>
              <a:rPr lang="tr-TR" b="1" dirty="0" err="1" smtClean="0">
                <a:latin typeface="Times New Roman" pitchFamily="18" charset="0"/>
                <a:cs typeface="Times New Roman" pitchFamily="18" charset="0"/>
              </a:rPr>
              <a:t>Destesenk</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Ezme işleminde kullanılan, billur veya mermerden yapılan alettir (Mavili, 2002, s. 89).</a:t>
            </a:r>
          </a:p>
          <a:p>
            <a:pPr algn="just"/>
            <a:endParaRPr lang="tr-TR" dirty="0" smtClean="0">
              <a:latin typeface="Times New Roman" pitchFamily="18" charset="0"/>
              <a:cs typeface="Times New Roman" pitchFamily="18" charset="0"/>
            </a:endParaRPr>
          </a:p>
          <a:p>
            <a:pPr algn="just"/>
            <a:endParaRPr lang="tr-T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hp\Desktop\ciltlerimmm\97\97_002.JPG"/>
          <p:cNvPicPr>
            <a:picLocks noGrp="1"/>
          </p:cNvPicPr>
          <p:nvPr>
            <p:ph idx="1"/>
          </p:nvPr>
        </p:nvPicPr>
        <p:blipFill>
          <a:blip r:embed="rId2" cstate="print"/>
          <a:srcRect/>
          <a:stretch>
            <a:fillRect/>
          </a:stretch>
        </p:blipFill>
        <p:spPr bwMode="auto">
          <a:xfrm>
            <a:off x="827584" y="476672"/>
            <a:ext cx="7458962" cy="5328592"/>
          </a:xfrm>
          <a:prstGeom prst="rect">
            <a:avLst/>
          </a:prstGeom>
          <a:noFill/>
          <a:ln w="9525">
            <a:noFill/>
            <a:miter lim="800000"/>
            <a:headEnd/>
            <a:tailEnd/>
          </a:ln>
        </p:spPr>
      </p:pic>
      <p:sp>
        <p:nvSpPr>
          <p:cNvPr id="108545" name="Rectangle 1"/>
          <p:cNvSpPr>
            <a:spLocks noChangeArrowheads="1"/>
          </p:cNvSpPr>
          <p:nvPr/>
        </p:nvSpPr>
        <p:spPr bwMode="auto">
          <a:xfrm>
            <a:off x="755576" y="5949280"/>
            <a:ext cx="759053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70">
                <a:ln>
                  <a:noFill/>
                </a:ln>
                <a:solidFill>
                  <a:schemeClr val="tx1"/>
                </a:solidFill>
                <a:effectLst/>
                <a:latin typeface="Times New Roman" pitchFamily="18" charset="0"/>
                <a:cs typeface="Times New Roman" pitchFamily="18" charset="0"/>
              </a:rPr>
              <a:t>41. 18. yüzyıla ait gömme şemse cilt örneği (Raşit Efendi Kütüphanesinde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70">
                <a:ln>
                  <a:noFill/>
                </a:ln>
                <a:solidFill>
                  <a:schemeClr val="tx1"/>
                </a:solidFill>
                <a:effectLst/>
                <a:latin typeface="Times New Roman" pitchFamily="18" charset="0"/>
                <a:cs typeface="Times New Roman" pitchFamily="18" charset="0"/>
              </a:rPr>
              <a:t> 97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980728"/>
            <a:ext cx="8229600" cy="5877272"/>
          </a:xfrm>
        </p:spPr>
        <p:txBody>
          <a:bodyPr/>
          <a:lstStyle/>
          <a:p>
            <a:pPr algn="just">
              <a:buNone/>
            </a:pPr>
            <a:r>
              <a:rPr lang="tr-TR" dirty="0" smtClean="0"/>
              <a:t>		</a:t>
            </a:r>
            <a:r>
              <a:rPr lang="tr-TR" sz="2400" dirty="0" smtClean="0">
                <a:latin typeface="Times New Roman" pitchFamily="18" charset="0"/>
                <a:cs typeface="Times New Roman" pitchFamily="18" charset="0"/>
              </a:rPr>
              <a:t>Motifin zemini altınla boyanarak doldurulmuşsa ve motifler kabartma olarak üstte, deriyle aynı renkte bırakılmışsa, bu tür şemselere alttan ayırma şemse denir (</a:t>
            </a:r>
            <a:r>
              <a:rPr lang="tr-TR" sz="2400" dirty="0" err="1" smtClean="0">
                <a:latin typeface="Times New Roman" pitchFamily="18" charset="0"/>
                <a:cs typeface="Times New Roman" pitchFamily="18" charset="0"/>
              </a:rPr>
              <a:t>Demirağ</a:t>
            </a:r>
            <a:r>
              <a:rPr lang="tr-TR" sz="2400" dirty="0" smtClean="0">
                <a:latin typeface="Times New Roman" pitchFamily="18" charset="0"/>
                <a:cs typeface="Times New Roman" pitchFamily="18" charset="0"/>
              </a:rPr>
              <a:t>, 2007, s. 33).</a:t>
            </a:r>
          </a:p>
          <a:p>
            <a:pPr>
              <a:buNone/>
            </a:pPr>
            <a:endParaRPr lang="tr-TR" dirty="0"/>
          </a:p>
        </p:txBody>
      </p:sp>
      <p:sp>
        <p:nvSpPr>
          <p:cNvPr id="3" name="2 Başlık"/>
          <p:cNvSpPr>
            <a:spLocks noGrp="1"/>
          </p:cNvSpPr>
          <p:nvPr>
            <p:ph type="title"/>
          </p:nvPr>
        </p:nvSpPr>
        <p:spPr>
          <a:xfrm>
            <a:off x="457200" y="274638"/>
            <a:ext cx="8229600" cy="706090"/>
          </a:xfrm>
        </p:spPr>
        <p:txBody>
          <a:bodyPr>
            <a:normAutofit/>
          </a:bodyPr>
          <a:lstStyle/>
          <a:p>
            <a:r>
              <a:rPr lang="tr-TR" sz="3200" dirty="0" smtClean="0">
                <a:solidFill>
                  <a:schemeClr val="tx1"/>
                </a:solidFill>
                <a:latin typeface="Times New Roman" pitchFamily="18" charset="0"/>
                <a:cs typeface="Times New Roman" pitchFamily="18" charset="0"/>
              </a:rPr>
              <a:t>Alttan Ayırma Şemse: </a:t>
            </a:r>
            <a:endParaRPr lang="tr-TR" sz="3200" dirty="0">
              <a:solidFill>
                <a:schemeClr val="tx1"/>
              </a:solidFill>
              <a:latin typeface="Times New Roman" pitchFamily="18" charset="0"/>
              <a:cs typeface="Times New Roman" pitchFamily="18" charset="0"/>
            </a:endParaRPr>
          </a:p>
        </p:txBody>
      </p:sp>
      <p:pic>
        <p:nvPicPr>
          <p:cNvPr id="4" name="3 Resim" descr="C:\Users\hp\Desktop\cilt talep\1285\1285_002.JPG"/>
          <p:cNvPicPr/>
          <p:nvPr/>
        </p:nvPicPr>
        <p:blipFill>
          <a:blip r:embed="rId2" cstate="print"/>
          <a:srcRect/>
          <a:stretch>
            <a:fillRect/>
          </a:stretch>
        </p:blipFill>
        <p:spPr bwMode="auto">
          <a:xfrm>
            <a:off x="2267744" y="2564904"/>
            <a:ext cx="4582204" cy="3528392"/>
          </a:xfrm>
          <a:prstGeom prst="rect">
            <a:avLst/>
          </a:prstGeom>
          <a:noFill/>
          <a:ln w="9525">
            <a:noFill/>
            <a:miter lim="800000"/>
            <a:headEnd/>
            <a:tailEnd/>
          </a:ln>
        </p:spPr>
      </p:pic>
      <p:sp>
        <p:nvSpPr>
          <p:cNvPr id="111618" name="Rectangle 2"/>
          <p:cNvSpPr>
            <a:spLocks noChangeArrowheads="1"/>
          </p:cNvSpPr>
          <p:nvPr/>
        </p:nvSpPr>
        <p:spPr bwMode="auto">
          <a:xfrm>
            <a:off x="539552" y="6021288"/>
            <a:ext cx="8109912"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71">
                <a:ln>
                  <a:noFill/>
                </a:ln>
                <a:solidFill>
                  <a:schemeClr val="tx1"/>
                </a:solidFill>
                <a:effectLst/>
                <a:latin typeface="Times New Roman" pitchFamily="18" charset="0"/>
                <a:cs typeface="Times New Roman" pitchFamily="18" charset="0"/>
              </a:rPr>
              <a:t>42. 18. yüzyıla ait alttan ayırma şemse cilt örneği (Raşit Efendi Kütüphanesinde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71">
                <a:ln>
                  <a:noFill/>
                </a:ln>
                <a:solidFill>
                  <a:schemeClr val="tx1"/>
                </a:solidFill>
                <a:effectLst/>
                <a:latin typeface="Times New Roman" pitchFamily="18" charset="0"/>
                <a:cs typeface="Times New Roman" pitchFamily="18" charset="0"/>
              </a:rPr>
              <a:t> 1285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980728"/>
            <a:ext cx="8229600" cy="5877272"/>
          </a:xfrm>
        </p:spPr>
        <p:txBody>
          <a:bodyPr/>
          <a:lstStyle/>
          <a:p>
            <a:pPr algn="just">
              <a:buNone/>
            </a:pPr>
            <a:r>
              <a:rPr lang="tr-TR" dirty="0" smtClean="0"/>
              <a:t>		</a:t>
            </a:r>
            <a:r>
              <a:rPr lang="tr-TR" sz="2400" dirty="0" smtClean="0">
                <a:latin typeface="Times New Roman" pitchFamily="18" charset="0"/>
                <a:cs typeface="Times New Roman" pitchFamily="18" charset="0"/>
              </a:rPr>
              <a:t>Motif kalıplarının zemini deri renginde bırakılmış, kabartmaların üstü altınla sıvanmıştır (</a:t>
            </a:r>
            <a:r>
              <a:rPr lang="tr-TR" sz="2400" dirty="0" err="1" smtClean="0">
                <a:latin typeface="Times New Roman" pitchFamily="18" charset="0"/>
                <a:cs typeface="Times New Roman" pitchFamily="18" charset="0"/>
              </a:rPr>
              <a:t>Binark</a:t>
            </a:r>
            <a:r>
              <a:rPr lang="tr-TR" sz="2400" dirty="0" smtClean="0">
                <a:latin typeface="Times New Roman" pitchFamily="18" charset="0"/>
                <a:cs typeface="Times New Roman" pitchFamily="18" charset="0"/>
              </a:rPr>
              <a:t>, 1975, s. 11).</a:t>
            </a:r>
          </a:p>
          <a:p>
            <a:pPr>
              <a:buNone/>
            </a:pPr>
            <a:endParaRPr lang="tr-TR" dirty="0" smtClean="0"/>
          </a:p>
          <a:p>
            <a:pPr>
              <a:buNone/>
            </a:pPr>
            <a:endParaRPr lang="tr-TR" dirty="0"/>
          </a:p>
        </p:txBody>
      </p:sp>
      <p:sp>
        <p:nvSpPr>
          <p:cNvPr id="3" name="2 Başlık"/>
          <p:cNvSpPr>
            <a:spLocks noGrp="1"/>
          </p:cNvSpPr>
          <p:nvPr>
            <p:ph type="title"/>
          </p:nvPr>
        </p:nvSpPr>
        <p:spPr>
          <a:xfrm>
            <a:off x="457200" y="274638"/>
            <a:ext cx="8229600" cy="778098"/>
          </a:xfrm>
        </p:spPr>
        <p:txBody>
          <a:bodyPr>
            <a:normAutofit/>
          </a:bodyPr>
          <a:lstStyle/>
          <a:p>
            <a:r>
              <a:rPr lang="tr-TR" sz="3200" dirty="0" smtClean="0">
                <a:solidFill>
                  <a:schemeClr val="tx1"/>
                </a:solidFill>
                <a:latin typeface="Times New Roman" pitchFamily="18" charset="0"/>
                <a:cs typeface="Times New Roman" pitchFamily="18" charset="0"/>
              </a:rPr>
              <a:t>Üstten Ayırma Şemse:</a:t>
            </a:r>
            <a:endParaRPr lang="tr-TR" sz="3200" dirty="0">
              <a:solidFill>
                <a:schemeClr val="tx1"/>
              </a:solidFill>
              <a:latin typeface="Times New Roman" pitchFamily="18" charset="0"/>
              <a:cs typeface="Times New Roman" pitchFamily="18" charset="0"/>
            </a:endParaRPr>
          </a:p>
        </p:txBody>
      </p:sp>
      <p:pic>
        <p:nvPicPr>
          <p:cNvPr id="4" name="3 Resim" descr="C:\Users\hp\Desktop\289_000a1.JPG"/>
          <p:cNvPicPr/>
          <p:nvPr/>
        </p:nvPicPr>
        <p:blipFill>
          <a:blip r:embed="rId2" cstate="print"/>
          <a:srcRect/>
          <a:stretch>
            <a:fillRect/>
          </a:stretch>
        </p:blipFill>
        <p:spPr bwMode="auto">
          <a:xfrm>
            <a:off x="2339752" y="1844824"/>
            <a:ext cx="4680520" cy="4487285"/>
          </a:xfrm>
          <a:prstGeom prst="rect">
            <a:avLst/>
          </a:prstGeom>
          <a:noFill/>
          <a:ln w="9525">
            <a:noFill/>
            <a:miter lim="800000"/>
            <a:headEnd/>
            <a:tailEnd/>
          </a:ln>
        </p:spPr>
      </p:pic>
      <p:sp>
        <p:nvSpPr>
          <p:cNvPr id="112641" name="Rectangle 1"/>
          <p:cNvSpPr>
            <a:spLocks noChangeArrowheads="1"/>
          </p:cNvSpPr>
          <p:nvPr/>
        </p:nvSpPr>
        <p:spPr bwMode="auto">
          <a:xfrm>
            <a:off x="0" y="6142747"/>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72">
                <a:ln>
                  <a:noFill/>
                </a:ln>
                <a:solidFill>
                  <a:schemeClr val="tx1"/>
                </a:solidFill>
                <a:effectLst/>
                <a:latin typeface="Times New Roman" pitchFamily="18" charset="0"/>
                <a:cs typeface="Times New Roman" pitchFamily="18" charset="0"/>
              </a:rPr>
              <a:t>43. 16. yüzyıla ait üstten ayırma şemse cilt örneği (Raşit Efendi Kütüphanesinde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72">
                <a:ln>
                  <a:noFill/>
                </a:ln>
                <a:solidFill>
                  <a:schemeClr val="tx1"/>
                </a:solidFill>
                <a:effectLst/>
                <a:latin typeface="Times New Roman" pitchFamily="18" charset="0"/>
                <a:cs typeface="Times New Roman" pitchFamily="18" charset="0"/>
              </a:rPr>
              <a:t> 289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052736"/>
            <a:ext cx="8229600" cy="5805264"/>
          </a:xfrm>
        </p:spPr>
        <p:txBody>
          <a:bodyPr/>
          <a:lstStyle/>
          <a:p>
            <a:pPr algn="just">
              <a:buNone/>
            </a:pPr>
            <a:r>
              <a:rPr lang="tr-TR" dirty="0" smtClean="0"/>
              <a:t>		</a:t>
            </a:r>
            <a:r>
              <a:rPr lang="tr-TR" dirty="0" smtClean="0">
                <a:latin typeface="Times New Roman" pitchFamily="18" charset="0"/>
                <a:cs typeface="Times New Roman" pitchFamily="18" charset="0"/>
              </a:rPr>
              <a:t>Motifler kalıpla basılmayıp, ezme altın fırça ile sürüldükten sonra “</a:t>
            </a:r>
            <a:r>
              <a:rPr lang="tr-TR" dirty="0" err="1" smtClean="0">
                <a:latin typeface="Times New Roman" pitchFamily="18" charset="0"/>
                <a:cs typeface="Times New Roman" pitchFamily="18" charset="0"/>
              </a:rPr>
              <a:t>yekşah</a:t>
            </a:r>
            <a:r>
              <a:rPr lang="tr-TR" dirty="0" smtClean="0">
                <a:latin typeface="Times New Roman" pitchFamily="18" charset="0"/>
                <a:cs typeface="Times New Roman" pitchFamily="18" charset="0"/>
              </a:rPr>
              <a:t>” denilen demir bir aletle deri çukurlaştırılarak meydana getirilen şemselere denir (</a:t>
            </a:r>
            <a:r>
              <a:rPr lang="tr-TR" dirty="0" err="1" smtClean="0">
                <a:latin typeface="Times New Roman" pitchFamily="18" charset="0"/>
                <a:cs typeface="Times New Roman" pitchFamily="18" charset="0"/>
              </a:rPr>
              <a:t>Demirağ</a:t>
            </a:r>
            <a:r>
              <a:rPr lang="tr-TR" dirty="0" smtClean="0">
                <a:latin typeface="Times New Roman" pitchFamily="18" charset="0"/>
                <a:cs typeface="Times New Roman" pitchFamily="18" charset="0"/>
              </a:rPr>
              <a:t>, 2007, s. 33). </a:t>
            </a:r>
            <a:r>
              <a:rPr lang="tr-TR" dirty="0" err="1" smtClean="0">
                <a:latin typeface="Times New Roman" pitchFamily="18" charset="0"/>
                <a:cs typeface="Times New Roman" pitchFamily="18" charset="0"/>
              </a:rPr>
              <a:t>Yekşah</a:t>
            </a:r>
            <a:r>
              <a:rPr lang="tr-TR" dirty="0" smtClean="0">
                <a:latin typeface="Times New Roman" pitchFamily="18" charset="0"/>
                <a:cs typeface="Times New Roman" pitchFamily="18" charset="0"/>
              </a:rPr>
              <a:t> ile desenin çizgileri belirtilir veya tarama suretiyle doldurulur. Bu şemseler bir tür kakma tekniğiyle yapıldıklarından, bazılarında aletin çok hafif basıldığı yerlerde, sürtünmeden dolayı desen kayıpları oluşmuştur (Özcan, 1990, s. 4).</a:t>
            </a:r>
          </a:p>
          <a:p>
            <a:pPr>
              <a:buNone/>
            </a:pPr>
            <a:endParaRPr lang="tr-TR" dirty="0"/>
          </a:p>
        </p:txBody>
      </p:sp>
      <p:sp>
        <p:nvSpPr>
          <p:cNvPr id="3" name="2 Başlık"/>
          <p:cNvSpPr>
            <a:spLocks noGrp="1"/>
          </p:cNvSpPr>
          <p:nvPr>
            <p:ph type="title"/>
          </p:nvPr>
        </p:nvSpPr>
        <p:spPr>
          <a:xfrm>
            <a:off x="457200" y="274638"/>
            <a:ext cx="8229600" cy="706090"/>
          </a:xfrm>
        </p:spPr>
        <p:txBody>
          <a:bodyPr>
            <a:normAutofit/>
          </a:bodyPr>
          <a:lstStyle/>
          <a:p>
            <a:r>
              <a:rPr lang="tr-TR" sz="3200" dirty="0" err="1" smtClean="0">
                <a:solidFill>
                  <a:schemeClr val="tx1"/>
                </a:solidFill>
                <a:latin typeface="Times New Roman" pitchFamily="18" charset="0"/>
                <a:cs typeface="Times New Roman" pitchFamily="18" charset="0"/>
              </a:rPr>
              <a:t>Yekşah</a:t>
            </a:r>
            <a:r>
              <a:rPr lang="tr-TR" sz="3200" dirty="0" smtClean="0">
                <a:solidFill>
                  <a:schemeClr val="tx1"/>
                </a:solidFill>
                <a:latin typeface="Times New Roman" pitchFamily="18" charset="0"/>
                <a:cs typeface="Times New Roman" pitchFamily="18" charset="0"/>
              </a:rPr>
              <a:t> Şemse:</a:t>
            </a:r>
            <a:endParaRPr lang="tr-TR" sz="32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hp\Desktop\ciltlerimmm\cilt talep\503\503_000c1.JPG"/>
          <p:cNvPicPr>
            <a:picLocks noGrp="1"/>
          </p:cNvPicPr>
          <p:nvPr>
            <p:ph idx="1"/>
          </p:nvPr>
        </p:nvPicPr>
        <p:blipFill>
          <a:blip r:embed="rId2" cstate="print"/>
          <a:srcRect/>
          <a:stretch>
            <a:fillRect/>
          </a:stretch>
        </p:blipFill>
        <p:spPr bwMode="auto">
          <a:xfrm rot="5400000">
            <a:off x="1799691" y="991348"/>
            <a:ext cx="5544617" cy="4659284"/>
          </a:xfrm>
          <a:prstGeom prst="rect">
            <a:avLst/>
          </a:prstGeom>
          <a:noFill/>
          <a:ln w="9525">
            <a:noFill/>
            <a:miter lim="800000"/>
            <a:headEnd/>
            <a:tailEnd/>
          </a:ln>
        </p:spPr>
      </p:pic>
      <p:sp>
        <p:nvSpPr>
          <p:cNvPr id="113665" name="Rectangle 1"/>
          <p:cNvSpPr>
            <a:spLocks noChangeArrowheads="1"/>
          </p:cNvSpPr>
          <p:nvPr/>
        </p:nvSpPr>
        <p:spPr bwMode="auto">
          <a:xfrm>
            <a:off x="0" y="5998731"/>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73">
                <a:ln>
                  <a:noFill/>
                </a:ln>
                <a:solidFill>
                  <a:schemeClr val="tx1"/>
                </a:solidFill>
                <a:effectLst/>
                <a:latin typeface="Times New Roman" pitchFamily="18" charset="0"/>
                <a:cs typeface="Times New Roman" pitchFamily="18" charset="0"/>
              </a:rPr>
              <a:t>44. 18. yüzyıla ait </a:t>
            </a:r>
            <a:r>
              <a:rPr kumimoji="0" lang="tr-TR" sz="1800" b="0" i="0" u="none" strike="noStrike" cap="none" normalizeH="0" baseline="0" dirty="0" err="1" smtClean="0" bmk="_Toc409512373">
                <a:ln>
                  <a:noFill/>
                </a:ln>
                <a:solidFill>
                  <a:schemeClr val="tx1"/>
                </a:solidFill>
                <a:effectLst/>
                <a:latin typeface="Times New Roman" pitchFamily="18" charset="0"/>
                <a:cs typeface="Times New Roman" pitchFamily="18" charset="0"/>
              </a:rPr>
              <a:t>yekşah</a:t>
            </a:r>
            <a:r>
              <a:rPr kumimoji="0" lang="tr-TR" sz="1800" b="0" i="0" u="none" strike="noStrike" cap="none" normalizeH="0" baseline="0" dirty="0" smtClean="0" bmk="_Toc409512373">
                <a:ln>
                  <a:noFill/>
                </a:ln>
                <a:solidFill>
                  <a:schemeClr val="tx1"/>
                </a:solidFill>
                <a:effectLst/>
                <a:latin typeface="Times New Roman" pitchFamily="18" charset="0"/>
                <a:cs typeface="Times New Roman" pitchFamily="18" charset="0"/>
              </a:rPr>
              <a:t> şemse cilt örneği (Raşit Efendi Kütüphanesinde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73">
                <a:ln>
                  <a:noFill/>
                </a:ln>
                <a:solidFill>
                  <a:schemeClr val="tx1"/>
                </a:solidFill>
                <a:effectLst/>
                <a:latin typeface="Times New Roman" pitchFamily="18" charset="0"/>
                <a:cs typeface="Times New Roman" pitchFamily="18" charset="0"/>
              </a:rPr>
              <a:t> 503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0" y="980728"/>
            <a:ext cx="8892480" cy="5688632"/>
          </a:xfrm>
        </p:spPr>
        <p:txBody>
          <a:bodyPr/>
          <a:lstStyle/>
          <a:p>
            <a:pPr algn="just">
              <a:buNone/>
            </a:pPr>
            <a:r>
              <a:rPr lang="tr-TR" dirty="0" smtClean="0"/>
              <a:t>		</a:t>
            </a:r>
            <a:r>
              <a:rPr lang="tr-TR" sz="2400" dirty="0" smtClean="0">
                <a:latin typeface="Times New Roman" pitchFamily="18" charset="0"/>
                <a:cs typeface="Times New Roman" pitchFamily="18" charset="0"/>
              </a:rPr>
              <a:t>Deri kapakların üzerine ezme altın yaldızla fırça ile boyanarak yapılan şemselere denir. Sürtünmeden ve kullanmalardan dolayı pek çoğu bozulmuş, eskimiştir (Özcan, 1990, s. 3).</a:t>
            </a:r>
          </a:p>
          <a:p>
            <a:pPr>
              <a:buNone/>
            </a:pPr>
            <a:endParaRPr lang="tr-TR" dirty="0"/>
          </a:p>
        </p:txBody>
      </p:sp>
      <p:sp>
        <p:nvSpPr>
          <p:cNvPr id="3" name="2 Başlık"/>
          <p:cNvSpPr>
            <a:spLocks noGrp="1"/>
          </p:cNvSpPr>
          <p:nvPr>
            <p:ph type="title"/>
          </p:nvPr>
        </p:nvSpPr>
        <p:spPr>
          <a:xfrm>
            <a:off x="457200" y="274638"/>
            <a:ext cx="8229600" cy="706090"/>
          </a:xfrm>
        </p:spPr>
        <p:txBody>
          <a:bodyPr>
            <a:normAutofit/>
          </a:bodyPr>
          <a:lstStyle/>
          <a:p>
            <a:r>
              <a:rPr lang="tr-TR" sz="3200" dirty="0" smtClean="0">
                <a:solidFill>
                  <a:schemeClr val="tx1"/>
                </a:solidFill>
                <a:latin typeface="Times New Roman" pitchFamily="18" charset="0"/>
                <a:cs typeface="Times New Roman" pitchFamily="18" charset="0"/>
              </a:rPr>
              <a:t>Yazma Şemse:</a:t>
            </a:r>
            <a:endParaRPr lang="tr-TR" sz="3200" dirty="0">
              <a:solidFill>
                <a:schemeClr val="tx1"/>
              </a:solidFill>
              <a:latin typeface="Times New Roman" pitchFamily="18" charset="0"/>
              <a:cs typeface="Times New Roman" pitchFamily="18" charset="0"/>
            </a:endParaRPr>
          </a:p>
        </p:txBody>
      </p:sp>
      <p:pic>
        <p:nvPicPr>
          <p:cNvPr id="4" name="3 Resim" descr="C:\Users\hp\Desktop\1.JPG"/>
          <p:cNvPicPr/>
          <p:nvPr/>
        </p:nvPicPr>
        <p:blipFill>
          <a:blip r:embed="rId2" cstate="print"/>
          <a:srcRect/>
          <a:stretch>
            <a:fillRect/>
          </a:stretch>
        </p:blipFill>
        <p:spPr bwMode="auto">
          <a:xfrm>
            <a:off x="1907704" y="2204864"/>
            <a:ext cx="5474527" cy="3816424"/>
          </a:xfrm>
          <a:prstGeom prst="rect">
            <a:avLst/>
          </a:prstGeom>
          <a:noFill/>
          <a:ln w="9525">
            <a:noFill/>
            <a:miter lim="800000"/>
            <a:headEnd/>
            <a:tailEnd/>
          </a:ln>
        </p:spPr>
      </p:pic>
      <p:sp>
        <p:nvSpPr>
          <p:cNvPr id="115713" name="Rectangle 1"/>
          <p:cNvSpPr>
            <a:spLocks noChangeArrowheads="1"/>
          </p:cNvSpPr>
          <p:nvPr/>
        </p:nvSpPr>
        <p:spPr bwMode="auto">
          <a:xfrm>
            <a:off x="0" y="6070739"/>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74">
                <a:ln>
                  <a:noFill/>
                </a:ln>
                <a:solidFill>
                  <a:schemeClr val="tx1"/>
                </a:solidFill>
                <a:effectLst/>
                <a:latin typeface="Times New Roman" pitchFamily="18" charset="0"/>
                <a:cs typeface="Times New Roman" pitchFamily="18" charset="0"/>
              </a:rPr>
              <a:t>45. 15. yüzyıla ait yazma şemse cilt örneği (Raşit Efendi Kütüphanesinde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74">
                <a:ln>
                  <a:noFill/>
                </a:ln>
                <a:solidFill>
                  <a:schemeClr val="tx1"/>
                </a:solidFill>
                <a:effectLst/>
                <a:latin typeface="Times New Roman" pitchFamily="18" charset="0"/>
                <a:cs typeface="Times New Roman" pitchFamily="18" charset="0"/>
              </a:rPr>
              <a:t> 129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79512" y="908720"/>
            <a:ext cx="8712968" cy="5760640"/>
          </a:xfrm>
        </p:spPr>
        <p:txBody>
          <a:bodyPr/>
          <a:lstStyle/>
          <a:p>
            <a:pPr>
              <a:buNone/>
            </a:pPr>
            <a:r>
              <a:rPr lang="tr-TR" dirty="0" smtClean="0"/>
              <a:t>		</a:t>
            </a:r>
            <a:r>
              <a:rPr lang="tr-TR" sz="2400" dirty="0" smtClean="0">
                <a:latin typeface="Times New Roman" pitchFamily="18" charset="0"/>
                <a:cs typeface="Times New Roman" pitchFamily="18" charset="0"/>
              </a:rPr>
              <a:t>Motiflerin hem zemini, hem de kabartma kısımları altınla bezenmiştir (</a:t>
            </a:r>
            <a:r>
              <a:rPr lang="tr-TR" sz="2400" dirty="0" err="1" smtClean="0">
                <a:latin typeface="Times New Roman" pitchFamily="18" charset="0"/>
                <a:cs typeface="Times New Roman" pitchFamily="18" charset="0"/>
              </a:rPr>
              <a:t>Binark</a:t>
            </a:r>
            <a:r>
              <a:rPr lang="tr-TR" sz="2400" dirty="0" smtClean="0">
                <a:latin typeface="Times New Roman" pitchFamily="18" charset="0"/>
                <a:cs typeface="Times New Roman" pitchFamily="18" charset="0"/>
              </a:rPr>
              <a:t>, 1975, s. 11). Bunlarda yeşil ve sarı altın uygulamaları görülmüştür (Mavili, 2002, s. 25).</a:t>
            </a:r>
          </a:p>
          <a:p>
            <a:pPr>
              <a:buNone/>
            </a:pPr>
            <a:endParaRPr lang="tr-TR" sz="2400" dirty="0" smtClean="0">
              <a:latin typeface="Times New Roman" pitchFamily="18" charset="0"/>
              <a:cs typeface="Times New Roman" pitchFamily="18" charset="0"/>
            </a:endParaRPr>
          </a:p>
          <a:p>
            <a:pPr>
              <a:buNone/>
            </a:pPr>
            <a:endParaRPr lang="tr-TR" dirty="0"/>
          </a:p>
        </p:txBody>
      </p:sp>
      <p:sp>
        <p:nvSpPr>
          <p:cNvPr id="3" name="2 Başlık"/>
          <p:cNvSpPr>
            <a:spLocks noGrp="1"/>
          </p:cNvSpPr>
          <p:nvPr>
            <p:ph type="title"/>
          </p:nvPr>
        </p:nvSpPr>
        <p:spPr>
          <a:xfrm>
            <a:off x="457200" y="274638"/>
            <a:ext cx="8229600" cy="850106"/>
          </a:xfrm>
        </p:spPr>
        <p:txBody>
          <a:bodyPr>
            <a:normAutofit/>
          </a:bodyPr>
          <a:lstStyle/>
          <a:p>
            <a:r>
              <a:rPr lang="tr-TR" sz="3200" dirty="0" smtClean="0">
                <a:solidFill>
                  <a:schemeClr val="tx1"/>
                </a:solidFill>
                <a:latin typeface="Times New Roman" pitchFamily="18" charset="0"/>
                <a:cs typeface="Times New Roman" pitchFamily="18" charset="0"/>
              </a:rPr>
              <a:t>Mülemma Şemse:</a:t>
            </a:r>
            <a:endParaRPr lang="tr-TR" sz="3200" dirty="0">
              <a:solidFill>
                <a:schemeClr val="tx1"/>
              </a:solidFill>
              <a:latin typeface="Times New Roman" pitchFamily="18" charset="0"/>
              <a:cs typeface="Times New Roman" pitchFamily="18" charset="0"/>
            </a:endParaRPr>
          </a:p>
        </p:txBody>
      </p:sp>
      <p:pic>
        <p:nvPicPr>
          <p:cNvPr id="4" name="3 Resim" descr="C:\Users\hp\Desktop\ciltlerimmm\tez ek kullanılan foto\tez çeşit foto\390\390_000a.JPG"/>
          <p:cNvPicPr/>
          <p:nvPr/>
        </p:nvPicPr>
        <p:blipFill>
          <a:blip r:embed="rId2" cstate="print"/>
          <a:srcRect/>
          <a:stretch>
            <a:fillRect/>
          </a:stretch>
        </p:blipFill>
        <p:spPr bwMode="auto">
          <a:xfrm rot="10800000">
            <a:off x="2483768" y="2132856"/>
            <a:ext cx="4176464" cy="3888432"/>
          </a:xfrm>
          <a:prstGeom prst="rect">
            <a:avLst/>
          </a:prstGeom>
          <a:noFill/>
          <a:ln w="9525">
            <a:noFill/>
            <a:miter lim="800000"/>
            <a:headEnd/>
            <a:tailEnd/>
          </a:ln>
        </p:spPr>
      </p:pic>
      <p:sp>
        <p:nvSpPr>
          <p:cNvPr id="116737" name="Rectangle 1"/>
          <p:cNvSpPr>
            <a:spLocks noChangeArrowheads="1"/>
          </p:cNvSpPr>
          <p:nvPr/>
        </p:nvSpPr>
        <p:spPr bwMode="auto">
          <a:xfrm>
            <a:off x="0" y="6070739"/>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75">
                <a:ln>
                  <a:noFill/>
                </a:ln>
                <a:solidFill>
                  <a:schemeClr val="tx1"/>
                </a:solidFill>
                <a:effectLst/>
                <a:latin typeface="Times New Roman" pitchFamily="18" charset="0"/>
                <a:cs typeface="Times New Roman" pitchFamily="18" charset="0"/>
              </a:rPr>
              <a:t>46. 18. yüzyıla ait mülemma şemse cilt örneği (Raşit Efendi Kütüphanesinde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75">
                <a:ln>
                  <a:noFill/>
                </a:ln>
                <a:solidFill>
                  <a:schemeClr val="tx1"/>
                </a:solidFill>
                <a:effectLst/>
                <a:latin typeface="Times New Roman" pitchFamily="18" charset="0"/>
                <a:cs typeface="Times New Roman" pitchFamily="18" charset="0"/>
              </a:rPr>
              <a:t> 390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908720"/>
            <a:ext cx="8229600" cy="5949280"/>
          </a:xfrm>
        </p:spPr>
        <p:txBody>
          <a:bodyPr/>
          <a:lstStyle/>
          <a:p>
            <a:pPr algn="just">
              <a:buNone/>
            </a:pPr>
            <a:r>
              <a:rPr lang="tr-TR" b="1" dirty="0" smtClean="0"/>
              <a:t>		</a:t>
            </a:r>
            <a:r>
              <a:rPr lang="tr-TR" sz="2400" dirty="0" smtClean="0">
                <a:latin typeface="Times New Roman" pitchFamily="18" charset="0"/>
                <a:cs typeface="Times New Roman" pitchFamily="18" charset="0"/>
              </a:rPr>
              <a:t>Kapların üzerine yeri oyulmadan veya oyularak, çizgi demiri ile veya kalıpla motifleri oluşturan, her hangi bir renk ve yaldızla boyanmayan, olduğu gibi bırakılan şemselere verilen isimdir (Mavili, 2002, s. 24).</a:t>
            </a:r>
          </a:p>
          <a:p>
            <a:pPr algn="just">
              <a:buNone/>
            </a:pPr>
            <a:endParaRPr lang="tr-TR" sz="2400" dirty="0">
              <a:latin typeface="Times New Roman" pitchFamily="18" charset="0"/>
              <a:cs typeface="Times New Roman" pitchFamily="18" charset="0"/>
            </a:endParaRPr>
          </a:p>
        </p:txBody>
      </p:sp>
      <p:sp>
        <p:nvSpPr>
          <p:cNvPr id="3" name="2 Başlık"/>
          <p:cNvSpPr>
            <a:spLocks noGrp="1"/>
          </p:cNvSpPr>
          <p:nvPr>
            <p:ph type="title"/>
          </p:nvPr>
        </p:nvSpPr>
        <p:spPr>
          <a:xfrm>
            <a:off x="457200" y="274638"/>
            <a:ext cx="8229600" cy="634082"/>
          </a:xfrm>
        </p:spPr>
        <p:txBody>
          <a:bodyPr>
            <a:normAutofit/>
          </a:bodyPr>
          <a:lstStyle/>
          <a:p>
            <a:r>
              <a:rPr lang="tr-TR" sz="3200" dirty="0" smtClean="0">
                <a:solidFill>
                  <a:schemeClr val="tx1"/>
                </a:solidFill>
                <a:latin typeface="Times New Roman" pitchFamily="18" charset="0"/>
                <a:cs typeface="Times New Roman" pitchFamily="18" charset="0"/>
              </a:rPr>
              <a:t>Soğuk Şemse:</a:t>
            </a:r>
            <a:endParaRPr lang="tr-TR" sz="3200" dirty="0">
              <a:solidFill>
                <a:schemeClr val="tx1"/>
              </a:solidFill>
              <a:latin typeface="Times New Roman" pitchFamily="18" charset="0"/>
              <a:cs typeface="Times New Roman" pitchFamily="18" charset="0"/>
            </a:endParaRPr>
          </a:p>
        </p:txBody>
      </p:sp>
      <p:pic>
        <p:nvPicPr>
          <p:cNvPr id="4" name="3 Resim" descr="C:\Users\hp\Desktop\1302_000a.JPG"/>
          <p:cNvPicPr/>
          <p:nvPr/>
        </p:nvPicPr>
        <p:blipFill>
          <a:blip r:embed="rId2" cstate="print"/>
          <a:srcRect/>
          <a:stretch>
            <a:fillRect/>
          </a:stretch>
        </p:blipFill>
        <p:spPr bwMode="auto">
          <a:xfrm rot="10800000">
            <a:off x="2699792" y="2492896"/>
            <a:ext cx="4057650" cy="3672408"/>
          </a:xfrm>
          <a:prstGeom prst="rect">
            <a:avLst/>
          </a:prstGeom>
          <a:noFill/>
          <a:ln w="9525">
            <a:noFill/>
            <a:miter lim="800000"/>
            <a:headEnd/>
            <a:tailEnd/>
          </a:ln>
        </p:spPr>
      </p:pic>
      <p:sp>
        <p:nvSpPr>
          <p:cNvPr id="117761" name="Rectangle 1"/>
          <p:cNvSpPr>
            <a:spLocks noChangeArrowheads="1"/>
          </p:cNvSpPr>
          <p:nvPr/>
        </p:nvSpPr>
        <p:spPr bwMode="auto">
          <a:xfrm>
            <a:off x="0" y="6224491"/>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76">
                <a:ln>
                  <a:noFill/>
                </a:ln>
                <a:solidFill>
                  <a:schemeClr val="tx1"/>
                </a:solidFill>
                <a:effectLst/>
                <a:latin typeface="Times New Roman" pitchFamily="18" charset="0"/>
                <a:cs typeface="Times New Roman" pitchFamily="18" charset="0"/>
              </a:rPr>
              <a:t>47. 18. yüzyıla ait soğuk şemse cilt örneği (Raşit Efendi Kütüphanesinde 1302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0" y="836712"/>
            <a:ext cx="8892480" cy="6021288"/>
          </a:xfrm>
        </p:spPr>
        <p:txBody>
          <a:bodyPr/>
          <a:lstStyle/>
          <a:p>
            <a:pPr algn="just">
              <a:buNone/>
            </a:pPr>
            <a:r>
              <a:rPr lang="tr-TR" dirty="0" smtClean="0"/>
              <a:t>		</a:t>
            </a:r>
            <a:r>
              <a:rPr lang="tr-TR" sz="2400" dirty="0" smtClean="0">
                <a:latin typeface="Times New Roman" pitchFamily="18" charset="0"/>
                <a:cs typeface="Times New Roman" pitchFamily="18" charset="0"/>
              </a:rPr>
              <a:t>Bezemelerin cilt kapağında kullanılan deriden başka bir renkte deri ile kaplanması ile</a:t>
            </a:r>
            <a:r>
              <a:rPr lang="tr-TR" sz="2400" b="1" dirty="0" smtClean="0">
                <a:latin typeface="Times New Roman" pitchFamily="18" charset="0"/>
                <a:cs typeface="Times New Roman" pitchFamily="18" charset="0"/>
              </a:rPr>
              <a:t> </a:t>
            </a:r>
            <a:r>
              <a:rPr lang="tr-TR" sz="2400" dirty="0" smtClean="0">
                <a:latin typeface="Times New Roman" pitchFamily="18" charset="0"/>
                <a:cs typeface="Times New Roman" pitchFamily="18" charset="0"/>
              </a:rPr>
              <a:t>elde edilen şemselere verilen addır. Bu şekilde renkli derilerle yapılan mülevven semse</a:t>
            </a:r>
            <a:r>
              <a:rPr lang="tr-TR" sz="2400" b="1" dirty="0" smtClean="0">
                <a:latin typeface="Times New Roman" pitchFamily="18" charset="0"/>
                <a:cs typeface="Times New Roman" pitchFamily="18" charset="0"/>
              </a:rPr>
              <a:t> </a:t>
            </a:r>
            <a:r>
              <a:rPr lang="tr-TR" sz="2400" dirty="0" smtClean="0">
                <a:latin typeface="Times New Roman" pitchFamily="18" charset="0"/>
                <a:cs typeface="Times New Roman" pitchFamily="18" charset="0"/>
              </a:rPr>
              <a:t>ciltte de, motifleri üstten veya alttan tarzında altınla bezemek mümkündür (Budak, 2009, s. 21).</a:t>
            </a:r>
          </a:p>
          <a:p>
            <a:pPr>
              <a:buNone/>
            </a:pPr>
            <a:endParaRPr lang="tr-TR" dirty="0"/>
          </a:p>
        </p:txBody>
      </p:sp>
      <p:sp>
        <p:nvSpPr>
          <p:cNvPr id="3" name="2 Başlık"/>
          <p:cNvSpPr>
            <a:spLocks noGrp="1"/>
          </p:cNvSpPr>
          <p:nvPr>
            <p:ph type="title"/>
          </p:nvPr>
        </p:nvSpPr>
        <p:spPr>
          <a:xfrm>
            <a:off x="457200" y="274638"/>
            <a:ext cx="8229600" cy="706090"/>
          </a:xfrm>
        </p:spPr>
        <p:txBody>
          <a:bodyPr>
            <a:normAutofit/>
          </a:bodyPr>
          <a:lstStyle/>
          <a:p>
            <a:r>
              <a:rPr lang="tr-TR" sz="3200" dirty="0" smtClean="0">
                <a:solidFill>
                  <a:schemeClr val="tx1"/>
                </a:solidFill>
                <a:latin typeface="Times New Roman" pitchFamily="18" charset="0"/>
                <a:cs typeface="Times New Roman" pitchFamily="18" charset="0"/>
              </a:rPr>
              <a:t>Mülevven Şemse:</a:t>
            </a:r>
            <a:endParaRPr lang="tr-TR" sz="3200" dirty="0">
              <a:solidFill>
                <a:schemeClr val="tx1"/>
              </a:solidFill>
              <a:latin typeface="Times New Roman" pitchFamily="18" charset="0"/>
              <a:cs typeface="Times New Roman" pitchFamily="18" charset="0"/>
            </a:endParaRPr>
          </a:p>
        </p:txBody>
      </p:sp>
      <p:pic>
        <p:nvPicPr>
          <p:cNvPr id="4" name="3 Resim" descr="C:\Users\hp\Desktop\ciltlerimmm\tez ek kullanılan foto\594\594_002-1.JPG"/>
          <p:cNvPicPr/>
          <p:nvPr/>
        </p:nvPicPr>
        <p:blipFill>
          <a:blip r:embed="rId2" cstate="print"/>
          <a:srcRect/>
          <a:stretch>
            <a:fillRect/>
          </a:stretch>
        </p:blipFill>
        <p:spPr bwMode="auto">
          <a:xfrm>
            <a:off x="2051720" y="2636912"/>
            <a:ext cx="5400600" cy="3384376"/>
          </a:xfrm>
          <a:prstGeom prst="rect">
            <a:avLst/>
          </a:prstGeom>
          <a:noFill/>
          <a:ln w="9525">
            <a:noFill/>
            <a:miter lim="800000"/>
            <a:headEnd/>
            <a:tailEnd/>
          </a:ln>
        </p:spPr>
      </p:pic>
      <p:sp>
        <p:nvSpPr>
          <p:cNvPr id="118785" name="Rectangle 1"/>
          <p:cNvSpPr>
            <a:spLocks noChangeArrowheads="1"/>
          </p:cNvSpPr>
          <p:nvPr/>
        </p:nvSpPr>
        <p:spPr bwMode="auto">
          <a:xfrm>
            <a:off x="0" y="6070739"/>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77">
                <a:ln>
                  <a:noFill/>
                </a:ln>
                <a:solidFill>
                  <a:schemeClr val="tx1"/>
                </a:solidFill>
                <a:effectLst/>
                <a:latin typeface="Times New Roman" pitchFamily="18" charset="0"/>
                <a:cs typeface="Times New Roman" pitchFamily="18" charset="0"/>
              </a:rPr>
              <a:t>48. 18. yüzyıla ait mülevven şemse cilt örneği (Raşit Efendi Kütüphanesinde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77">
                <a:ln>
                  <a:noFill/>
                </a:ln>
                <a:solidFill>
                  <a:schemeClr val="tx1"/>
                </a:solidFill>
                <a:effectLst/>
                <a:latin typeface="Times New Roman" pitchFamily="18" charset="0"/>
                <a:cs typeface="Times New Roman" pitchFamily="18" charset="0"/>
              </a:rPr>
              <a:t> 594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707678"/>
          </a:xfrm>
        </p:spPr>
        <p:txBody>
          <a:bodyPr>
            <a:normAutofit/>
          </a:bodyPr>
          <a:lstStyle/>
          <a:p>
            <a:r>
              <a:rPr lang="tr-TR" sz="3200" dirty="0" err="1" smtClean="0">
                <a:solidFill>
                  <a:schemeClr val="tx1"/>
                </a:solidFill>
                <a:latin typeface="Times New Roman" pitchFamily="18" charset="0"/>
                <a:cs typeface="Times New Roman" pitchFamily="18" charset="0"/>
              </a:rPr>
              <a:t>Müşebbek</a:t>
            </a:r>
            <a:r>
              <a:rPr lang="tr-TR" sz="3200" dirty="0" smtClean="0">
                <a:solidFill>
                  <a:schemeClr val="tx1"/>
                </a:solidFill>
                <a:latin typeface="Times New Roman" pitchFamily="18" charset="0"/>
                <a:cs typeface="Times New Roman" pitchFamily="18" charset="0"/>
              </a:rPr>
              <a:t> </a:t>
            </a:r>
            <a:r>
              <a:rPr lang="tr-TR" sz="3200" dirty="0" err="1" smtClean="0">
                <a:solidFill>
                  <a:schemeClr val="tx1"/>
                </a:solidFill>
                <a:latin typeface="Times New Roman" pitchFamily="18" charset="0"/>
                <a:cs typeface="Times New Roman" pitchFamily="18" charset="0"/>
              </a:rPr>
              <a:t>Katıa</a:t>
            </a:r>
            <a:r>
              <a:rPr lang="tr-TR" sz="3200" dirty="0" smtClean="0">
                <a:solidFill>
                  <a:schemeClr val="tx1"/>
                </a:solidFill>
                <a:latin typeface="Times New Roman" pitchFamily="18" charset="0"/>
                <a:cs typeface="Times New Roman" pitchFamily="18" charset="0"/>
              </a:rPr>
              <a:t> (Katı’) Şemse:</a:t>
            </a:r>
            <a:endParaRPr lang="tr-TR" sz="3200" dirty="0">
              <a:solidFill>
                <a:schemeClr val="tx1"/>
              </a:solidFill>
              <a:latin typeface="Times New Roman" pitchFamily="18" charset="0"/>
              <a:cs typeface="Times New Roman" pitchFamily="18" charset="0"/>
            </a:endParaRPr>
          </a:p>
        </p:txBody>
      </p:sp>
      <p:sp>
        <p:nvSpPr>
          <p:cNvPr id="3" name="2 Metin Yer Tutucusu"/>
          <p:cNvSpPr>
            <a:spLocks noGrp="1"/>
          </p:cNvSpPr>
          <p:nvPr>
            <p:ph type="body" idx="1"/>
          </p:nvPr>
        </p:nvSpPr>
        <p:spPr>
          <a:xfrm>
            <a:off x="457200" y="5805264"/>
            <a:ext cx="4906888" cy="720080"/>
          </a:xfrm>
        </p:spPr>
        <p:txBody>
          <a:bodyPr>
            <a:normAutofit fontScale="62500" lnSpcReduction="20000"/>
          </a:bodyPr>
          <a:lstStyle/>
          <a:p>
            <a:endParaRPr lang="tr-TR" dirty="0" smtClean="0"/>
          </a:p>
          <a:p>
            <a:r>
              <a:rPr lang="tr-TR" sz="2600" dirty="0" smtClean="0">
                <a:latin typeface="Times New Roman" pitchFamily="18" charset="0"/>
                <a:cs typeface="Times New Roman" pitchFamily="18" charset="0"/>
              </a:rPr>
              <a:t>Şekil 49. 15. yüzyıla ait </a:t>
            </a:r>
            <a:r>
              <a:rPr lang="tr-TR" sz="2600" dirty="0" err="1" smtClean="0">
                <a:latin typeface="Times New Roman" pitchFamily="18" charset="0"/>
                <a:cs typeface="Times New Roman" pitchFamily="18" charset="0"/>
              </a:rPr>
              <a:t>müşembek</a:t>
            </a:r>
            <a:r>
              <a:rPr lang="tr-TR" sz="2600" dirty="0" smtClean="0">
                <a:latin typeface="Times New Roman" pitchFamily="18" charset="0"/>
                <a:cs typeface="Times New Roman" pitchFamily="18" charset="0"/>
              </a:rPr>
              <a:t> </a:t>
            </a:r>
            <a:r>
              <a:rPr lang="tr-TR" sz="2600" dirty="0" err="1" smtClean="0">
                <a:latin typeface="Times New Roman" pitchFamily="18" charset="0"/>
                <a:cs typeface="Times New Roman" pitchFamily="18" charset="0"/>
              </a:rPr>
              <a:t>katıa</a:t>
            </a:r>
            <a:r>
              <a:rPr lang="tr-TR" sz="2600" dirty="0" smtClean="0">
                <a:latin typeface="Times New Roman" pitchFamily="18" charset="0"/>
                <a:cs typeface="Times New Roman" pitchFamily="18" charset="0"/>
              </a:rPr>
              <a:t> şemse iç kapak örneği (Topkapı Sarayı Müzesi)(Güleç, 2007, s. 222)</a:t>
            </a:r>
          </a:p>
          <a:p>
            <a:endParaRPr lang="tr-TR" dirty="0"/>
          </a:p>
        </p:txBody>
      </p:sp>
      <p:sp>
        <p:nvSpPr>
          <p:cNvPr id="4" name="3 Metin Yer Tutucusu"/>
          <p:cNvSpPr>
            <a:spLocks noGrp="1"/>
          </p:cNvSpPr>
          <p:nvPr>
            <p:ph type="body" sz="half" idx="3"/>
          </p:nvPr>
        </p:nvSpPr>
        <p:spPr>
          <a:xfrm flipH="1">
            <a:off x="10188623" y="5410200"/>
            <a:ext cx="2088232" cy="762000"/>
          </a:xfrm>
        </p:spPr>
        <p:txBody>
          <a:bodyPr/>
          <a:lstStyle/>
          <a:p>
            <a:endParaRPr lang="tr-TR" dirty="0"/>
          </a:p>
        </p:txBody>
      </p:sp>
      <p:sp>
        <p:nvSpPr>
          <p:cNvPr id="6" name="5 İçerik Yer Tutucusu"/>
          <p:cNvSpPr>
            <a:spLocks noGrp="1"/>
          </p:cNvSpPr>
          <p:nvPr>
            <p:ph sz="quarter" idx="4"/>
          </p:nvPr>
        </p:nvSpPr>
        <p:spPr>
          <a:xfrm>
            <a:off x="4932040" y="908720"/>
            <a:ext cx="4032448" cy="5472608"/>
          </a:xfrm>
        </p:spPr>
        <p:txBody>
          <a:bodyPr/>
          <a:lstStyle/>
          <a:p>
            <a:pPr algn="just">
              <a:buNone/>
            </a:pPr>
            <a:r>
              <a:rPr lang="tr-TR" dirty="0" smtClean="0"/>
              <a:t>	</a:t>
            </a:r>
            <a:r>
              <a:rPr lang="tr-TR" sz="2800" dirty="0" smtClean="0">
                <a:latin typeface="Times New Roman" pitchFamily="18" charset="0"/>
                <a:cs typeface="Times New Roman" pitchFamily="18" charset="0"/>
              </a:rPr>
              <a:t>Tıraşlanarak inceltilmiş derilerin, dantel gibi oyularak cilt kapağının, genellikle iç yüzündeki değişik renkli zemine yapıştırılması suretiyle yapılan ince, zarif bir o kadar da zor bir bezeme tekniğidir (</a:t>
            </a:r>
            <a:r>
              <a:rPr lang="tr-TR" sz="2800" dirty="0" err="1" smtClean="0">
                <a:latin typeface="Times New Roman" pitchFamily="18" charset="0"/>
                <a:cs typeface="Times New Roman" pitchFamily="18" charset="0"/>
              </a:rPr>
              <a:t>Masera</a:t>
            </a:r>
            <a:r>
              <a:rPr lang="tr-TR" sz="2800" dirty="0" smtClean="0">
                <a:latin typeface="Times New Roman" pitchFamily="18" charset="0"/>
                <a:cs typeface="Times New Roman" pitchFamily="18" charset="0"/>
              </a:rPr>
              <a:t>, 1998, s. 41).</a:t>
            </a:r>
            <a:endParaRPr lang="tr-TR" sz="2800" dirty="0">
              <a:latin typeface="Times New Roman" pitchFamily="18" charset="0"/>
              <a:cs typeface="Times New Roman" pitchFamily="18" charset="0"/>
            </a:endParaRPr>
          </a:p>
        </p:txBody>
      </p:sp>
      <p:pic>
        <p:nvPicPr>
          <p:cNvPr id="7" name="6 İçerik Yer Tutucusu"/>
          <p:cNvPicPr>
            <a:picLocks noGrp="1"/>
          </p:cNvPicPr>
          <p:nvPr>
            <p:ph sz="quarter" idx="2"/>
          </p:nvPr>
        </p:nvPicPr>
        <p:blipFill>
          <a:blip r:embed="rId2" cstate="print"/>
          <a:srcRect/>
          <a:stretch>
            <a:fillRect/>
          </a:stretch>
        </p:blipFill>
        <p:spPr bwMode="auto">
          <a:xfrm rot="10800000">
            <a:off x="899591" y="836610"/>
            <a:ext cx="3816424" cy="47526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0" y="260648"/>
            <a:ext cx="9144000" cy="6408712"/>
          </a:xfrm>
        </p:spPr>
        <p:txBody>
          <a:bodyPr>
            <a:normAutofit lnSpcReduction="10000"/>
          </a:bodyPr>
          <a:lstStyle/>
          <a:p>
            <a:pPr algn="just"/>
            <a:r>
              <a:rPr lang="tr-TR" b="1" dirty="0" err="1" smtClean="0">
                <a:latin typeface="Times New Roman" pitchFamily="18" charset="0"/>
                <a:cs typeface="Times New Roman" pitchFamily="18" charset="0"/>
              </a:rPr>
              <a:t>Ehl</a:t>
            </a:r>
            <a:r>
              <a:rPr lang="tr-TR" b="1" dirty="0" smtClean="0">
                <a:latin typeface="Times New Roman" pitchFamily="18" charset="0"/>
                <a:cs typeface="Times New Roman" pitchFamily="18" charset="0"/>
              </a:rPr>
              <a:t>-i </a:t>
            </a:r>
            <a:r>
              <a:rPr lang="tr-TR" b="1" dirty="0" err="1" smtClean="0">
                <a:latin typeface="Times New Roman" pitchFamily="18" charset="0"/>
                <a:cs typeface="Times New Roman" pitchFamily="18" charset="0"/>
              </a:rPr>
              <a:t>Hiref</a:t>
            </a:r>
            <a:r>
              <a:rPr lang="tr-TR" b="1"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Hiref</a:t>
            </a:r>
            <a:r>
              <a:rPr lang="tr-TR" dirty="0" smtClean="0">
                <a:latin typeface="Times New Roman" pitchFamily="18" charset="0"/>
                <a:cs typeface="Times New Roman" pitchFamily="18" charset="0"/>
              </a:rPr>
              <a:t>, hirfet kelimesinin çoğulu olup “sanatlar, meslekler” anlamına gelir. Sanat erbabının toplu olarak isimlerinden ve ücretlerinden bahseden kayıtlarda rastlanan </a:t>
            </a:r>
            <a:r>
              <a:rPr lang="tr-TR" dirty="0" err="1" smtClean="0">
                <a:latin typeface="Times New Roman" pitchFamily="18" charset="0"/>
                <a:cs typeface="Times New Roman" pitchFamily="18" charset="0"/>
              </a:rPr>
              <a:t>ehl</a:t>
            </a:r>
            <a:r>
              <a:rPr lang="tr-TR" dirty="0" smtClean="0">
                <a:latin typeface="Times New Roman" pitchFamily="18" charset="0"/>
                <a:cs typeface="Times New Roman" pitchFamily="18" charset="0"/>
              </a:rPr>
              <a:t>-i </a:t>
            </a:r>
            <a:r>
              <a:rPr lang="tr-TR" dirty="0" err="1" smtClean="0">
                <a:latin typeface="Times New Roman" pitchFamily="18" charset="0"/>
                <a:cs typeface="Times New Roman" pitchFamily="18" charset="0"/>
              </a:rPr>
              <a:t>hiref</a:t>
            </a:r>
            <a:r>
              <a:rPr lang="tr-TR" dirty="0" smtClean="0">
                <a:latin typeface="Times New Roman" pitchFamily="18" charset="0"/>
                <a:cs typeface="Times New Roman" pitchFamily="18" charset="0"/>
              </a:rPr>
              <a:t> deyimi de sanat ehli, sanatkar anlamındadır (Erkan, 1994, s. 14).</a:t>
            </a:r>
          </a:p>
          <a:p>
            <a:pPr algn="just"/>
            <a:r>
              <a:rPr lang="tr-TR" b="1" dirty="0" smtClean="0">
                <a:latin typeface="Times New Roman" pitchFamily="18" charset="0"/>
                <a:cs typeface="Times New Roman" pitchFamily="18" charset="0"/>
              </a:rPr>
              <a:t>El Yazması: </a:t>
            </a:r>
            <a:r>
              <a:rPr lang="tr-TR" dirty="0" smtClean="0">
                <a:latin typeface="Times New Roman" pitchFamily="18" charset="0"/>
                <a:cs typeface="Times New Roman" pitchFamily="18" charset="0"/>
              </a:rPr>
              <a:t>Elle yazılan kitaplara verilen ad (Coşkun, 2004, s. 7).</a:t>
            </a:r>
          </a:p>
          <a:p>
            <a:pPr algn="just"/>
            <a:r>
              <a:rPr lang="tr-TR" b="1" dirty="0" err="1" smtClean="0">
                <a:latin typeface="Times New Roman" pitchFamily="18" charset="0"/>
                <a:cs typeface="Times New Roman" pitchFamily="18" charset="0"/>
              </a:rPr>
              <a:t>Fisinaj</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Deri işlemenin son aşamasıdır. Derinin parlaklığının, cildinin esnekliğinin, yırtılma direncinin ve kalitesinin belirlenmesinde önemli payı olan son rötuş (Mete, 2008, s. 9). </a:t>
            </a:r>
          </a:p>
          <a:p>
            <a:pPr algn="just"/>
            <a:r>
              <a:rPr lang="tr-TR" b="1" dirty="0" smtClean="0">
                <a:latin typeface="Times New Roman" pitchFamily="18" charset="0"/>
                <a:cs typeface="Times New Roman" pitchFamily="18" charset="0"/>
              </a:rPr>
              <a:t>Geçme: </a:t>
            </a:r>
            <a:r>
              <a:rPr lang="tr-TR" dirty="0" smtClean="0">
                <a:latin typeface="Times New Roman" pitchFamily="18" charset="0"/>
                <a:cs typeface="Times New Roman" pitchFamily="18" charset="0"/>
              </a:rPr>
              <a:t>Geometrik çizgilerle birbiri içinden geçen süslemeler (Güleç, 2007, s. 93).</a:t>
            </a:r>
          </a:p>
          <a:p>
            <a:pPr algn="just"/>
            <a:r>
              <a:rPr lang="tr-TR" b="1" dirty="0" smtClean="0">
                <a:latin typeface="Times New Roman" pitchFamily="18" charset="0"/>
                <a:cs typeface="Times New Roman" pitchFamily="18" charset="0"/>
              </a:rPr>
              <a:t>Geometrik Motif: </a:t>
            </a:r>
            <a:r>
              <a:rPr lang="tr-TR" dirty="0" smtClean="0">
                <a:latin typeface="Times New Roman" pitchFamily="18" charset="0"/>
                <a:cs typeface="Times New Roman" pitchFamily="18" charset="0"/>
              </a:rPr>
              <a:t>Üçgen, kare, daire, dikdörtgen gibi geometrik formların birleşmesinden meydana gelirler (</a:t>
            </a:r>
            <a:r>
              <a:rPr lang="tr-TR" dirty="0" err="1" smtClean="0">
                <a:latin typeface="Times New Roman" pitchFamily="18" charset="0"/>
                <a:cs typeface="Times New Roman" pitchFamily="18" charset="0"/>
              </a:rPr>
              <a:t>Keskiner</a:t>
            </a:r>
            <a:r>
              <a:rPr lang="tr-TR" dirty="0" smtClean="0">
                <a:latin typeface="Times New Roman" pitchFamily="18" charset="0"/>
                <a:cs typeface="Times New Roman" pitchFamily="18" charset="0"/>
              </a:rPr>
              <a:t>, 2011, s. 5).</a:t>
            </a:r>
          </a:p>
          <a:p>
            <a:endParaRPr lang="tr-T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836712"/>
            <a:ext cx="8435280" cy="5688632"/>
          </a:xfrm>
        </p:spPr>
        <p:txBody>
          <a:bodyPr>
            <a:normAutofit/>
          </a:bodyPr>
          <a:lstStyle/>
          <a:p>
            <a:pPr algn="just">
              <a:buNone/>
            </a:pPr>
            <a:r>
              <a:rPr lang="tr-TR" dirty="0" smtClean="0"/>
              <a:t>		</a:t>
            </a:r>
            <a:r>
              <a:rPr lang="tr-TR" sz="2800" dirty="0" smtClean="0">
                <a:latin typeface="Times New Roman" pitchFamily="18" charset="0"/>
                <a:cs typeface="Times New Roman" pitchFamily="18" charset="0"/>
              </a:rPr>
              <a:t>“Rugan” diye tesmiye ettiği ve 18. asırdan sonra da “Edirne Kari” ismi verilen lake eserler (Çığ, 1971, s. 105)  diğer tekniklerin dışında çeşitli boya ve üç renk tabii altın yaldızla, fırça ile minyatürde, tezhipte olduğu gibi boyanarak yapılan, sonradan üzerine kat kat vernik sürülmek suretiyle tamamlanan şemselere denir (Özcan, 1990, s. 4). Deri üzerine önce yumuşak sirkeli bir bezle derinin yüzü temizlenerek yağı alınır. Bu muamele boya ve altının deri üzerine muntazam sürülmesini, hem de dökülmemesini sağlar. Boya ve altının deri üstüne sürülmesinden sonra, birkaç kat vernik çekilir (</a:t>
            </a:r>
            <a:r>
              <a:rPr lang="tr-TR" sz="2800" dirty="0" err="1" smtClean="0">
                <a:latin typeface="Times New Roman" pitchFamily="18" charset="0"/>
                <a:cs typeface="Times New Roman" pitchFamily="18" charset="0"/>
              </a:rPr>
              <a:t>Binark</a:t>
            </a:r>
            <a:r>
              <a:rPr lang="tr-TR" sz="2800" dirty="0" smtClean="0">
                <a:latin typeface="Times New Roman" pitchFamily="18" charset="0"/>
                <a:cs typeface="Times New Roman" pitchFamily="18" charset="0"/>
              </a:rPr>
              <a:t>, 1975, s. 9).</a:t>
            </a:r>
          </a:p>
          <a:p>
            <a:pPr>
              <a:buNone/>
            </a:pPr>
            <a:endParaRPr lang="tr-TR" dirty="0"/>
          </a:p>
        </p:txBody>
      </p:sp>
      <p:sp>
        <p:nvSpPr>
          <p:cNvPr id="3" name="2 Başlık"/>
          <p:cNvSpPr>
            <a:spLocks noGrp="1"/>
          </p:cNvSpPr>
          <p:nvPr>
            <p:ph type="title"/>
          </p:nvPr>
        </p:nvSpPr>
        <p:spPr>
          <a:xfrm>
            <a:off x="457200" y="274638"/>
            <a:ext cx="8229600" cy="706090"/>
          </a:xfrm>
        </p:spPr>
        <p:txBody>
          <a:bodyPr>
            <a:normAutofit/>
          </a:bodyPr>
          <a:lstStyle/>
          <a:p>
            <a:pPr algn="ctr"/>
            <a:r>
              <a:rPr lang="tr-TR" sz="3200" dirty="0" smtClean="0">
                <a:solidFill>
                  <a:schemeClr val="tx1"/>
                </a:solidFill>
                <a:latin typeface="Times New Roman" pitchFamily="18" charset="0"/>
                <a:cs typeface="Times New Roman" pitchFamily="18" charset="0"/>
              </a:rPr>
              <a:t>Lake Şemse:</a:t>
            </a:r>
            <a:endParaRPr lang="tr-TR" sz="32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79512" y="908720"/>
            <a:ext cx="8507288" cy="5949280"/>
          </a:xfrm>
        </p:spPr>
        <p:txBody>
          <a:bodyPr/>
          <a:lstStyle/>
          <a:p>
            <a:pPr algn="just">
              <a:buNone/>
            </a:pPr>
            <a:r>
              <a:rPr lang="tr-TR" dirty="0" smtClean="0"/>
              <a:t>		</a:t>
            </a:r>
            <a:r>
              <a:rPr lang="tr-TR" sz="2400" dirty="0" smtClean="0">
                <a:latin typeface="Times New Roman" pitchFamily="18" charset="0"/>
                <a:cs typeface="Times New Roman" pitchFamily="18" charset="0"/>
              </a:rPr>
              <a:t>Deri üzerine altın, gümüş, sim ve ipliklerle kumaş gibi işlenerek yapılan süslemeli ciltlere denir. Altın, yeşil, pembe sırmalarla, deri üzerine realist motiflerin islenmesi suretiyle</a:t>
            </a:r>
            <a:r>
              <a:rPr lang="tr-TR" sz="2400" b="1" dirty="0" smtClean="0">
                <a:latin typeface="Times New Roman" pitchFamily="18" charset="0"/>
                <a:cs typeface="Times New Roman" pitchFamily="18" charset="0"/>
              </a:rPr>
              <a:t> </a:t>
            </a:r>
            <a:r>
              <a:rPr lang="tr-TR" sz="2400" dirty="0" smtClean="0">
                <a:latin typeface="Times New Roman" pitchFamily="18" charset="0"/>
                <a:cs typeface="Times New Roman" pitchFamily="18" charset="0"/>
              </a:rPr>
              <a:t>oluşturulan ciltlere </a:t>
            </a:r>
            <a:r>
              <a:rPr lang="tr-TR" sz="2400" dirty="0" err="1" smtClean="0">
                <a:latin typeface="Times New Roman" pitchFamily="18" charset="0"/>
                <a:cs typeface="Times New Roman" pitchFamily="18" charset="0"/>
              </a:rPr>
              <a:t>zerdûzî</a:t>
            </a:r>
            <a:r>
              <a:rPr lang="tr-TR" sz="2400" dirty="0" smtClean="0">
                <a:latin typeface="Times New Roman" pitchFamily="18" charset="0"/>
                <a:cs typeface="Times New Roman" pitchFamily="18" charset="0"/>
              </a:rPr>
              <a:t> cilt denir. Deri üzerine gümüş iplikle işlenenlere </a:t>
            </a:r>
            <a:r>
              <a:rPr lang="tr-TR" sz="2400" dirty="0" err="1" smtClean="0">
                <a:latin typeface="Times New Roman" pitchFamily="18" charset="0"/>
                <a:cs typeface="Times New Roman" pitchFamily="18" charset="0"/>
              </a:rPr>
              <a:t>simdûz</a:t>
            </a:r>
            <a:r>
              <a:rPr lang="tr-TR" sz="2400" dirty="0" smtClean="0">
                <a:latin typeface="Times New Roman" pitchFamily="18" charset="0"/>
                <a:cs typeface="Times New Roman" pitchFamily="18" charset="0"/>
              </a:rPr>
              <a:t> denir (Dülger, 2008, s. 30).</a:t>
            </a:r>
            <a:endParaRPr lang="tr-TR" sz="2400" dirty="0">
              <a:latin typeface="Times New Roman" pitchFamily="18" charset="0"/>
              <a:cs typeface="Times New Roman" pitchFamily="18" charset="0"/>
            </a:endParaRPr>
          </a:p>
        </p:txBody>
      </p:sp>
      <p:sp>
        <p:nvSpPr>
          <p:cNvPr id="3" name="2 Başlık"/>
          <p:cNvSpPr>
            <a:spLocks noGrp="1"/>
          </p:cNvSpPr>
          <p:nvPr>
            <p:ph type="title"/>
          </p:nvPr>
        </p:nvSpPr>
        <p:spPr>
          <a:xfrm>
            <a:off x="457200" y="274638"/>
            <a:ext cx="8229600" cy="634082"/>
          </a:xfrm>
        </p:spPr>
        <p:txBody>
          <a:bodyPr>
            <a:normAutofit/>
          </a:bodyPr>
          <a:lstStyle/>
          <a:p>
            <a:r>
              <a:rPr lang="tr-TR" sz="3200" dirty="0" err="1" smtClean="0">
                <a:solidFill>
                  <a:schemeClr val="tx1"/>
                </a:solidFill>
                <a:latin typeface="Times New Roman" pitchFamily="18" charset="0"/>
                <a:cs typeface="Times New Roman" pitchFamily="18" charset="0"/>
              </a:rPr>
              <a:t>Zerdûzi</a:t>
            </a:r>
            <a:r>
              <a:rPr lang="tr-TR" sz="3200" dirty="0" smtClean="0">
                <a:solidFill>
                  <a:schemeClr val="tx1"/>
                </a:solidFill>
                <a:latin typeface="Times New Roman" pitchFamily="18" charset="0"/>
                <a:cs typeface="Times New Roman" pitchFamily="18" charset="0"/>
              </a:rPr>
              <a:t> ve </a:t>
            </a:r>
            <a:r>
              <a:rPr lang="tr-TR" sz="3200" dirty="0" err="1" smtClean="0">
                <a:solidFill>
                  <a:schemeClr val="tx1"/>
                </a:solidFill>
                <a:latin typeface="Times New Roman" pitchFamily="18" charset="0"/>
                <a:cs typeface="Times New Roman" pitchFamily="18" charset="0"/>
              </a:rPr>
              <a:t>Simdûzi</a:t>
            </a:r>
            <a:r>
              <a:rPr lang="tr-TR" sz="3200" dirty="0" smtClean="0">
                <a:solidFill>
                  <a:schemeClr val="tx1"/>
                </a:solidFill>
                <a:latin typeface="Times New Roman" pitchFamily="18" charset="0"/>
                <a:cs typeface="Times New Roman" pitchFamily="18" charset="0"/>
              </a:rPr>
              <a:t> Cilt:</a:t>
            </a:r>
            <a:endParaRPr lang="tr-TR" sz="3200" dirty="0">
              <a:solidFill>
                <a:schemeClr val="tx1"/>
              </a:solidFill>
              <a:latin typeface="Times New Roman" pitchFamily="18" charset="0"/>
              <a:cs typeface="Times New Roman" pitchFamily="18" charset="0"/>
            </a:endParaRPr>
          </a:p>
        </p:txBody>
      </p:sp>
      <p:pic>
        <p:nvPicPr>
          <p:cNvPr id="4" name="3 Resim" descr="C:\Users\hp\Desktop\üüüüü.JPG"/>
          <p:cNvPicPr/>
          <p:nvPr/>
        </p:nvPicPr>
        <p:blipFill>
          <a:blip r:embed="rId2" cstate="print"/>
          <a:srcRect/>
          <a:stretch>
            <a:fillRect/>
          </a:stretch>
        </p:blipFill>
        <p:spPr bwMode="auto">
          <a:xfrm>
            <a:off x="2123728" y="2924944"/>
            <a:ext cx="2721099" cy="3240360"/>
          </a:xfrm>
          <a:prstGeom prst="rect">
            <a:avLst/>
          </a:prstGeom>
          <a:noFill/>
          <a:ln w="9525">
            <a:noFill/>
            <a:miter lim="800000"/>
            <a:headEnd/>
            <a:tailEnd/>
          </a:ln>
        </p:spPr>
      </p:pic>
      <p:pic>
        <p:nvPicPr>
          <p:cNvPr id="5" name="4 Resim"/>
          <p:cNvPicPr/>
          <p:nvPr/>
        </p:nvPicPr>
        <p:blipFill>
          <a:blip r:embed="rId3" cstate="print"/>
          <a:srcRect/>
          <a:stretch>
            <a:fillRect/>
          </a:stretch>
        </p:blipFill>
        <p:spPr bwMode="auto">
          <a:xfrm>
            <a:off x="5148064" y="2852936"/>
            <a:ext cx="2016224" cy="3312368"/>
          </a:xfrm>
          <a:prstGeom prst="rect">
            <a:avLst/>
          </a:prstGeom>
          <a:noFill/>
          <a:ln w="9525">
            <a:noFill/>
            <a:miter lim="800000"/>
            <a:headEnd/>
            <a:tailEnd/>
          </a:ln>
        </p:spPr>
      </p:pic>
      <p:sp>
        <p:nvSpPr>
          <p:cNvPr id="122881" name="Rectangle 1"/>
          <p:cNvSpPr>
            <a:spLocks noChangeArrowheads="1"/>
          </p:cNvSpPr>
          <p:nvPr/>
        </p:nvSpPr>
        <p:spPr bwMode="auto">
          <a:xfrm>
            <a:off x="1907704" y="6237312"/>
            <a:ext cx="562846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80">
                <a:ln>
                  <a:noFill/>
                </a:ln>
                <a:solidFill>
                  <a:schemeClr val="tx1"/>
                </a:solidFill>
                <a:effectLst/>
                <a:latin typeface="Times New Roman" pitchFamily="18" charset="0"/>
                <a:cs typeface="Times New Roman" pitchFamily="18" charset="0"/>
              </a:rPr>
              <a:t>51. </a:t>
            </a:r>
            <a:r>
              <a:rPr kumimoji="0" lang="tr-TR" sz="1800" b="0" i="0" u="none" strike="noStrike" cap="none" normalizeH="0" baseline="0" dirty="0" err="1" smtClean="0" bmk="_Toc409512380">
                <a:ln>
                  <a:noFill/>
                </a:ln>
                <a:solidFill>
                  <a:schemeClr val="tx1"/>
                </a:solidFill>
                <a:effectLst/>
                <a:latin typeface="Times New Roman" pitchFamily="18" charset="0"/>
                <a:cs typeface="Times New Roman" pitchFamily="18" charset="0"/>
              </a:rPr>
              <a:t>Zerdûzi</a:t>
            </a:r>
            <a:r>
              <a:rPr kumimoji="0" lang="tr-TR" sz="1800" b="0" i="0" u="none" strike="noStrike" cap="none" normalizeH="0" baseline="0" dirty="0" smtClean="0" bmk="_Toc409512380">
                <a:ln>
                  <a:noFill/>
                </a:ln>
                <a:solidFill>
                  <a:schemeClr val="tx1"/>
                </a:solidFill>
                <a:effectLst/>
                <a:latin typeface="Times New Roman" pitchFamily="18" charset="0"/>
                <a:cs typeface="Times New Roman" pitchFamily="18" charset="0"/>
              </a:rPr>
              <a:t> ve </a:t>
            </a:r>
            <a:r>
              <a:rPr kumimoji="0" lang="tr-TR" sz="1800" b="0" i="0" u="none" strike="noStrike" cap="none" normalizeH="0" baseline="0" dirty="0" err="1" smtClean="0" bmk="_Toc409512380">
                <a:ln>
                  <a:noFill/>
                </a:ln>
                <a:solidFill>
                  <a:schemeClr val="tx1"/>
                </a:solidFill>
                <a:effectLst/>
                <a:latin typeface="Times New Roman" pitchFamily="18" charset="0"/>
                <a:cs typeface="Times New Roman" pitchFamily="18" charset="0"/>
              </a:rPr>
              <a:t>simdûzi</a:t>
            </a:r>
            <a:r>
              <a:rPr kumimoji="0" lang="tr-TR" sz="1800" b="0" i="0" u="none" strike="noStrike" cap="none" normalizeH="0" baseline="0" dirty="0" smtClean="0" bmk="_Toc409512380">
                <a:ln>
                  <a:noFill/>
                </a:ln>
                <a:solidFill>
                  <a:schemeClr val="tx1"/>
                </a:solidFill>
                <a:effectLst/>
                <a:latin typeface="Times New Roman" pitchFamily="18" charset="0"/>
                <a:cs typeface="Times New Roman" pitchFamily="18" charset="0"/>
              </a:rPr>
              <a:t> örneği (Özen, 1998, s. 61-62)</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323528" y="836712"/>
            <a:ext cx="8363272" cy="6021288"/>
          </a:xfrm>
        </p:spPr>
        <p:txBody>
          <a:bodyPr/>
          <a:lstStyle/>
          <a:p>
            <a:pPr algn="just">
              <a:buNone/>
            </a:pPr>
            <a:r>
              <a:rPr lang="tr-TR" dirty="0" smtClean="0"/>
              <a:t>		</a:t>
            </a:r>
            <a:r>
              <a:rPr lang="tr-TR" sz="2400" dirty="0" smtClean="0">
                <a:latin typeface="Times New Roman" pitchFamily="18" charset="0"/>
                <a:cs typeface="Times New Roman" pitchFamily="18" charset="0"/>
              </a:rPr>
              <a:t>Bunların diğer adı “kafes şemse”dir. Cilt üzerine ezme altın ve fırça kullanılarak, dilimli yaprak motifi ile geometrik çizgiler çekilmiş, kesişen hatlar arasına yaldız ve noktalar konulmuş deri ciltlerdir. Süsleme kapağın ortasını veya bütün yüzeyi kaplamıştır (Erkan, 1994, s. 46).</a:t>
            </a:r>
            <a:endParaRPr lang="tr-TR" sz="2400" dirty="0">
              <a:latin typeface="Times New Roman" pitchFamily="18" charset="0"/>
              <a:cs typeface="Times New Roman" pitchFamily="18" charset="0"/>
            </a:endParaRPr>
          </a:p>
        </p:txBody>
      </p:sp>
      <p:sp>
        <p:nvSpPr>
          <p:cNvPr id="3" name="2 Başlık"/>
          <p:cNvSpPr>
            <a:spLocks noGrp="1"/>
          </p:cNvSpPr>
          <p:nvPr>
            <p:ph type="title"/>
          </p:nvPr>
        </p:nvSpPr>
        <p:spPr>
          <a:xfrm>
            <a:off x="457200" y="274638"/>
            <a:ext cx="8229600" cy="706090"/>
          </a:xfrm>
        </p:spPr>
        <p:txBody>
          <a:bodyPr>
            <a:normAutofit/>
          </a:bodyPr>
          <a:lstStyle/>
          <a:p>
            <a:r>
              <a:rPr lang="tr-TR" sz="3200" dirty="0" err="1" smtClean="0">
                <a:solidFill>
                  <a:schemeClr val="tx1"/>
                </a:solidFill>
                <a:latin typeface="Times New Roman" pitchFamily="18" charset="0"/>
                <a:cs typeface="Times New Roman" pitchFamily="18" charset="0"/>
              </a:rPr>
              <a:t>Zilbahar</a:t>
            </a:r>
            <a:r>
              <a:rPr lang="tr-TR" sz="3200" dirty="0" smtClean="0">
                <a:solidFill>
                  <a:schemeClr val="tx1"/>
                </a:solidFill>
                <a:latin typeface="Times New Roman" pitchFamily="18" charset="0"/>
                <a:cs typeface="Times New Roman" pitchFamily="18" charset="0"/>
              </a:rPr>
              <a:t> Şemse:</a:t>
            </a:r>
            <a:endParaRPr lang="tr-TR" sz="3200" dirty="0">
              <a:solidFill>
                <a:schemeClr val="tx1"/>
              </a:solidFill>
              <a:latin typeface="Times New Roman" pitchFamily="18" charset="0"/>
              <a:cs typeface="Times New Roman" pitchFamily="18" charset="0"/>
            </a:endParaRPr>
          </a:p>
        </p:txBody>
      </p:sp>
      <p:pic>
        <p:nvPicPr>
          <p:cNvPr id="4" name="3 Resim" descr="C:\Users\hp\Desktop\ciltlerimmm\cilt talep\26763\26763_00012.JPG"/>
          <p:cNvPicPr/>
          <p:nvPr/>
        </p:nvPicPr>
        <p:blipFill>
          <a:blip r:embed="rId2" cstate="print"/>
          <a:srcRect/>
          <a:stretch>
            <a:fillRect/>
          </a:stretch>
        </p:blipFill>
        <p:spPr bwMode="auto">
          <a:xfrm>
            <a:off x="1691680" y="2780928"/>
            <a:ext cx="5760640" cy="3312368"/>
          </a:xfrm>
          <a:prstGeom prst="rect">
            <a:avLst/>
          </a:prstGeom>
          <a:noFill/>
          <a:ln w="9525">
            <a:noFill/>
            <a:miter lim="800000"/>
            <a:headEnd/>
            <a:tailEnd/>
          </a:ln>
        </p:spPr>
      </p:pic>
      <p:sp>
        <p:nvSpPr>
          <p:cNvPr id="123905" name="Rectangle 1"/>
          <p:cNvSpPr>
            <a:spLocks noChangeArrowheads="1"/>
          </p:cNvSpPr>
          <p:nvPr/>
        </p:nvSpPr>
        <p:spPr bwMode="auto">
          <a:xfrm>
            <a:off x="0" y="6142747"/>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81">
                <a:ln>
                  <a:noFill/>
                </a:ln>
                <a:solidFill>
                  <a:schemeClr val="tx1"/>
                </a:solidFill>
                <a:effectLst/>
                <a:latin typeface="Times New Roman" pitchFamily="18" charset="0"/>
                <a:cs typeface="Times New Roman" pitchFamily="18" charset="0"/>
              </a:rPr>
              <a:t>52. 18. yüzyıla ait </a:t>
            </a:r>
            <a:r>
              <a:rPr kumimoji="0" lang="tr-TR" sz="1800" b="0" i="0" u="none" strike="noStrike" cap="none" normalizeH="0" baseline="0" dirty="0" err="1" smtClean="0" bmk="_Toc409512381">
                <a:ln>
                  <a:noFill/>
                </a:ln>
                <a:solidFill>
                  <a:schemeClr val="tx1"/>
                </a:solidFill>
                <a:effectLst/>
                <a:latin typeface="Times New Roman" pitchFamily="18" charset="0"/>
                <a:cs typeface="Times New Roman" pitchFamily="18" charset="0"/>
              </a:rPr>
              <a:t>zilbahar</a:t>
            </a:r>
            <a:r>
              <a:rPr kumimoji="0" lang="tr-TR" sz="1800" b="0" i="0" u="none" strike="noStrike" cap="none" normalizeH="0" baseline="0" dirty="0" smtClean="0" bmk="_Toc409512381">
                <a:ln>
                  <a:noFill/>
                </a:ln>
                <a:solidFill>
                  <a:schemeClr val="tx1"/>
                </a:solidFill>
                <a:effectLst/>
                <a:latin typeface="Times New Roman" pitchFamily="18" charset="0"/>
                <a:cs typeface="Times New Roman" pitchFamily="18" charset="0"/>
              </a:rPr>
              <a:t> şemse cilt örneği (Raşit Efendi Kütüphanesinde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bmk="_Toc409512381">
                <a:ln>
                  <a:noFill/>
                </a:ln>
                <a:solidFill>
                  <a:schemeClr val="tx1"/>
                </a:solidFill>
                <a:effectLst/>
                <a:latin typeface="Times New Roman" pitchFamily="18" charset="0"/>
                <a:cs typeface="Times New Roman" pitchFamily="18" charset="0"/>
              </a:rPr>
              <a:t> 26763 numarada kayıtlı eser)</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229600" cy="1143000"/>
          </a:xfrm>
        </p:spPr>
        <p:txBody>
          <a:bodyPr>
            <a:normAutofit fontScale="90000"/>
          </a:bodyPr>
          <a:lstStyle/>
          <a:p>
            <a:pPr algn="ctr"/>
            <a:r>
              <a:rPr lang="tr-TR" dirty="0" smtClean="0"/>
              <a:t/>
            </a:r>
            <a:br>
              <a:rPr lang="tr-TR" dirty="0" smtClean="0"/>
            </a:br>
            <a:r>
              <a:rPr lang="tr-TR" sz="3600" dirty="0" smtClean="0">
                <a:solidFill>
                  <a:schemeClr val="tx1"/>
                </a:solidFill>
                <a:latin typeface="Times New Roman" pitchFamily="18" charset="0"/>
                <a:cs typeface="Times New Roman" pitchFamily="18" charset="0"/>
              </a:rPr>
              <a:t>Deri Cilt Sanatında Kullanılan Araç ve Gereçler </a:t>
            </a:r>
            <a:r>
              <a:rPr lang="tr-TR" dirty="0" smtClean="0"/>
              <a:t/>
            </a:r>
            <a:br>
              <a:rPr lang="tr-TR" dirty="0" smtClean="0"/>
            </a:br>
            <a:endParaRPr lang="tr-TR" dirty="0"/>
          </a:p>
        </p:txBody>
      </p:sp>
      <p:sp>
        <p:nvSpPr>
          <p:cNvPr id="5" name="4 İçerik Yer Tutucusu"/>
          <p:cNvSpPr>
            <a:spLocks noGrp="1"/>
          </p:cNvSpPr>
          <p:nvPr>
            <p:ph sz="quarter" idx="2"/>
          </p:nvPr>
        </p:nvSpPr>
        <p:spPr>
          <a:xfrm>
            <a:off x="457200" y="1444294"/>
            <a:ext cx="4040188" cy="5153058"/>
          </a:xfrm>
        </p:spPr>
        <p:txBody>
          <a:bodyPr>
            <a:normAutofit/>
          </a:bodyPr>
          <a:lstStyle/>
          <a:p>
            <a:pPr algn="just"/>
            <a:r>
              <a:rPr lang="tr-TR" b="1" u="sng" dirty="0" smtClean="0">
                <a:latin typeface="Times New Roman" pitchFamily="18" charset="0"/>
                <a:cs typeface="Times New Roman" pitchFamily="18" charset="0"/>
              </a:rPr>
              <a:t>Deri Cilt Sanatında Kullanılan Araçlar </a:t>
            </a:r>
            <a:endParaRPr lang="tr-TR" u="sng"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Kalıplar</a:t>
            </a:r>
          </a:p>
          <a:p>
            <a:pPr algn="just"/>
            <a:r>
              <a:rPr lang="tr-TR" dirty="0" smtClean="0">
                <a:latin typeface="Times New Roman" pitchFamily="18" charset="0"/>
                <a:cs typeface="Times New Roman" pitchFamily="18" charset="0"/>
              </a:rPr>
              <a:t>Mühre</a:t>
            </a:r>
          </a:p>
          <a:p>
            <a:pPr algn="just"/>
            <a:r>
              <a:rPr lang="tr-TR" dirty="0" smtClean="0">
                <a:latin typeface="Times New Roman" pitchFamily="18" charset="0"/>
                <a:cs typeface="Times New Roman" pitchFamily="18" charset="0"/>
              </a:rPr>
              <a:t>Fırça</a:t>
            </a:r>
          </a:p>
          <a:p>
            <a:pPr algn="just"/>
            <a:r>
              <a:rPr lang="tr-TR" dirty="0" smtClean="0">
                <a:latin typeface="Times New Roman" pitchFamily="18" charset="0"/>
                <a:cs typeface="Times New Roman" pitchFamily="18" charset="0"/>
              </a:rPr>
              <a:t>Bıçkı</a:t>
            </a:r>
          </a:p>
          <a:p>
            <a:pPr algn="just"/>
            <a:r>
              <a:rPr lang="tr-TR" dirty="0" err="1" smtClean="0">
                <a:latin typeface="Times New Roman" pitchFamily="18" charset="0"/>
                <a:cs typeface="Times New Roman" pitchFamily="18" charset="0"/>
              </a:rPr>
              <a:t>Falçata</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Mengene</a:t>
            </a:r>
          </a:p>
          <a:p>
            <a:pPr algn="just"/>
            <a:r>
              <a:rPr lang="tr-TR" dirty="0" err="1" smtClean="0">
                <a:latin typeface="Times New Roman" pitchFamily="18" charset="0"/>
                <a:cs typeface="Times New Roman" pitchFamily="18" charset="0"/>
              </a:rPr>
              <a:t>Istaka</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Istampa</a:t>
            </a:r>
          </a:p>
          <a:p>
            <a:pPr algn="just"/>
            <a:r>
              <a:rPr lang="tr-TR" dirty="0" smtClean="0">
                <a:latin typeface="Times New Roman" pitchFamily="18" charset="0"/>
                <a:cs typeface="Times New Roman" pitchFamily="18" charset="0"/>
              </a:rPr>
              <a:t>Kalıp oyma çivileri</a:t>
            </a:r>
          </a:p>
          <a:p>
            <a:pPr algn="just"/>
            <a:r>
              <a:rPr lang="tr-TR" dirty="0" smtClean="0">
                <a:latin typeface="Times New Roman" pitchFamily="18" charset="0"/>
                <a:cs typeface="Times New Roman" pitchFamily="18" charset="0"/>
              </a:rPr>
              <a:t>Diğer aletler</a:t>
            </a:r>
            <a:endParaRPr lang="tr-TR" dirty="0">
              <a:latin typeface="Times New Roman" pitchFamily="18" charset="0"/>
              <a:cs typeface="Times New Roman" pitchFamily="18" charset="0"/>
            </a:endParaRPr>
          </a:p>
        </p:txBody>
      </p:sp>
      <p:sp>
        <p:nvSpPr>
          <p:cNvPr id="6" name="5 İçerik Yer Tutucusu"/>
          <p:cNvSpPr>
            <a:spLocks noGrp="1"/>
          </p:cNvSpPr>
          <p:nvPr>
            <p:ph sz="quarter" idx="4"/>
          </p:nvPr>
        </p:nvSpPr>
        <p:spPr>
          <a:xfrm>
            <a:off x="4645025" y="1444294"/>
            <a:ext cx="4041775" cy="5081050"/>
          </a:xfrm>
        </p:spPr>
        <p:txBody>
          <a:bodyPr>
            <a:normAutofit/>
          </a:bodyPr>
          <a:lstStyle/>
          <a:p>
            <a:pPr algn="just"/>
            <a:r>
              <a:rPr lang="tr-TR" b="1" u="sng" dirty="0" smtClean="0">
                <a:latin typeface="Times New Roman" pitchFamily="18" charset="0"/>
                <a:cs typeface="Times New Roman" pitchFamily="18" charset="0"/>
              </a:rPr>
              <a:t>Deri Cilt Sanatında Kullanılan Gereçler</a:t>
            </a:r>
            <a:endParaRPr lang="tr-TR" u="sng"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Deri</a:t>
            </a:r>
          </a:p>
          <a:p>
            <a:pPr algn="just"/>
            <a:r>
              <a:rPr lang="tr-TR" dirty="0" smtClean="0">
                <a:latin typeface="Times New Roman" pitchFamily="18" charset="0"/>
                <a:cs typeface="Times New Roman" pitchFamily="18" charset="0"/>
              </a:rPr>
              <a:t>Mukavva (</a:t>
            </a:r>
            <a:r>
              <a:rPr lang="tr-TR" dirty="0" err="1" smtClean="0">
                <a:latin typeface="Times New Roman" pitchFamily="18" charset="0"/>
                <a:cs typeface="Times New Roman" pitchFamily="18" charset="0"/>
              </a:rPr>
              <a:t>Murakka</a:t>
            </a:r>
            <a:r>
              <a:rPr lang="tr-TR" dirty="0" smtClean="0">
                <a:latin typeface="Times New Roman" pitchFamily="18" charset="0"/>
                <a:cs typeface="Times New Roman" pitchFamily="18" charset="0"/>
              </a:rPr>
              <a:t>’)</a:t>
            </a:r>
          </a:p>
          <a:p>
            <a:pPr algn="just"/>
            <a:r>
              <a:rPr lang="tr-TR" dirty="0" smtClean="0">
                <a:latin typeface="Times New Roman" pitchFamily="18" charset="0"/>
                <a:cs typeface="Times New Roman" pitchFamily="18" charset="0"/>
              </a:rPr>
              <a:t>Altın</a:t>
            </a:r>
          </a:p>
          <a:p>
            <a:pPr algn="just"/>
            <a:r>
              <a:rPr lang="tr-TR" dirty="0" smtClean="0">
                <a:latin typeface="Times New Roman" pitchFamily="18" charset="0"/>
                <a:cs typeface="Times New Roman" pitchFamily="18" charset="0"/>
              </a:rPr>
              <a:t>İplik</a:t>
            </a:r>
          </a:p>
          <a:p>
            <a:pPr algn="just"/>
            <a:r>
              <a:rPr lang="tr-TR" dirty="0" smtClean="0">
                <a:latin typeface="Times New Roman" pitchFamily="18" charset="0"/>
                <a:cs typeface="Times New Roman" pitchFamily="18" charset="0"/>
              </a:rPr>
              <a:t>Jelatin</a:t>
            </a:r>
          </a:p>
          <a:p>
            <a:pPr algn="just"/>
            <a:r>
              <a:rPr lang="tr-TR" dirty="0" smtClean="0">
                <a:latin typeface="Times New Roman" pitchFamily="18" charset="0"/>
                <a:cs typeface="Times New Roman" pitchFamily="18" charset="0"/>
              </a:rPr>
              <a:t>Balmumu</a:t>
            </a:r>
          </a:p>
          <a:p>
            <a:pPr algn="just"/>
            <a:r>
              <a:rPr lang="tr-TR" dirty="0" smtClean="0">
                <a:latin typeface="Times New Roman" pitchFamily="18" charset="0"/>
                <a:cs typeface="Times New Roman" pitchFamily="18" charset="0"/>
              </a:rPr>
              <a:t>Boyalar</a:t>
            </a:r>
            <a:endParaRPr lang="tr-T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980728"/>
            <a:ext cx="8435280" cy="5544616"/>
          </a:xfrm>
        </p:spPr>
        <p:txBody>
          <a:bodyPr/>
          <a:lstStyle/>
          <a:p>
            <a:pPr algn="just">
              <a:buNone/>
            </a:pPr>
            <a:r>
              <a:rPr lang="tr-TR" dirty="0" smtClean="0"/>
              <a:t>	</a:t>
            </a:r>
            <a:r>
              <a:rPr lang="tr-TR" sz="2400" dirty="0" smtClean="0">
                <a:latin typeface="Times New Roman" pitchFamily="18" charset="0"/>
                <a:cs typeface="Times New Roman" pitchFamily="18" charset="0"/>
              </a:rPr>
              <a:t>Kitabın sayfaları numaralandırılır, kuru ve ıslak temizliği yapılır ve formalar dikişe hazırlanır. Sayfalar bölümler oluşturacak şekilde formalar halinde dizilmektedir. Genellikle 8 sayfalık formalar oluşturulmaktadır. Ancak ciltlenecek eserin, yaprak sayısına göre farklılık gösterebilir.</a:t>
            </a:r>
          </a:p>
          <a:p>
            <a:pPr>
              <a:buNone/>
            </a:pPr>
            <a:endParaRPr lang="tr-TR" dirty="0"/>
          </a:p>
        </p:txBody>
      </p:sp>
      <p:sp>
        <p:nvSpPr>
          <p:cNvPr id="3" name="2 Başlık"/>
          <p:cNvSpPr>
            <a:spLocks noGrp="1"/>
          </p:cNvSpPr>
          <p:nvPr>
            <p:ph type="title"/>
          </p:nvPr>
        </p:nvSpPr>
        <p:spPr>
          <a:xfrm>
            <a:off x="457200" y="274638"/>
            <a:ext cx="8229600" cy="778098"/>
          </a:xfrm>
        </p:spPr>
        <p:txBody>
          <a:bodyPr>
            <a:normAutofit fontScale="90000"/>
          </a:bodyPr>
          <a:lstStyle/>
          <a:p>
            <a:r>
              <a:rPr lang="tr-TR" dirty="0" smtClean="0"/>
              <a:t/>
            </a:r>
            <a:br>
              <a:rPr lang="tr-TR" dirty="0" smtClean="0"/>
            </a:br>
            <a:r>
              <a:rPr lang="tr-TR" sz="3600" dirty="0" smtClean="0">
                <a:solidFill>
                  <a:schemeClr val="tx1"/>
                </a:solidFill>
                <a:latin typeface="Times New Roman" pitchFamily="18" charset="0"/>
                <a:cs typeface="Times New Roman" pitchFamily="18" charset="0"/>
              </a:rPr>
              <a:t>6. Mülemma Şemse Deri Cilt Yapım Analizi</a:t>
            </a:r>
            <a:r>
              <a:rPr lang="tr-TR" dirty="0" smtClean="0"/>
              <a:t/>
            </a:r>
            <a:br>
              <a:rPr lang="tr-TR" dirty="0" smtClean="0"/>
            </a:br>
            <a:endParaRPr lang="tr-TR" dirty="0"/>
          </a:p>
        </p:txBody>
      </p:sp>
      <p:pic>
        <p:nvPicPr>
          <p:cNvPr id="4" name="3 Resim" descr="C:\Users\Sebil\Desktop\Cild\Ebru Cilt\Ebru Cilt\9.JPG"/>
          <p:cNvPicPr/>
          <p:nvPr/>
        </p:nvPicPr>
        <p:blipFill>
          <a:blip r:embed="rId2" cstate="print"/>
          <a:srcRect/>
          <a:stretch>
            <a:fillRect/>
          </a:stretch>
        </p:blipFill>
        <p:spPr bwMode="auto">
          <a:xfrm>
            <a:off x="2051720" y="3068960"/>
            <a:ext cx="2098693" cy="2808312"/>
          </a:xfrm>
          <a:prstGeom prst="rect">
            <a:avLst/>
          </a:prstGeom>
          <a:noFill/>
          <a:ln w="9525">
            <a:noFill/>
            <a:miter lim="800000"/>
            <a:headEnd/>
            <a:tailEnd/>
          </a:ln>
        </p:spPr>
      </p:pic>
      <p:pic>
        <p:nvPicPr>
          <p:cNvPr id="5" name="4 Resim" descr="C:\Users\Sebil\Desktop\Cild\Ebru Cilt\Ebru Cilt\10.JPG"/>
          <p:cNvPicPr/>
          <p:nvPr/>
        </p:nvPicPr>
        <p:blipFill>
          <a:blip r:embed="rId3" cstate="print"/>
          <a:srcRect/>
          <a:stretch>
            <a:fillRect/>
          </a:stretch>
        </p:blipFill>
        <p:spPr bwMode="auto">
          <a:xfrm>
            <a:off x="4499992" y="3068960"/>
            <a:ext cx="2028226" cy="2736304"/>
          </a:xfrm>
          <a:prstGeom prst="rect">
            <a:avLst/>
          </a:prstGeom>
          <a:noFill/>
          <a:ln w="9525">
            <a:noFill/>
            <a:miter lim="800000"/>
            <a:headEnd/>
            <a:tailEnd/>
          </a:ln>
        </p:spPr>
      </p:pic>
      <p:sp>
        <p:nvSpPr>
          <p:cNvPr id="124929" name="Rectangle 1"/>
          <p:cNvSpPr>
            <a:spLocks noChangeArrowheads="1"/>
          </p:cNvSpPr>
          <p:nvPr/>
        </p:nvSpPr>
        <p:spPr bwMode="auto">
          <a:xfrm>
            <a:off x="1152923" y="6137230"/>
            <a:ext cx="683815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83">
                <a:ln>
                  <a:noFill/>
                </a:ln>
                <a:solidFill>
                  <a:schemeClr val="tx1"/>
                </a:solidFill>
                <a:effectLst/>
                <a:latin typeface="Times New Roman" pitchFamily="18" charset="0"/>
                <a:cs typeface="Times New Roman" pitchFamily="18" charset="0"/>
              </a:rPr>
              <a:t>54. Kâğıtların Formalar Haline Getirilmesi (Kalaycı, 2013, s. 117)</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120680"/>
          </a:xfrm>
        </p:spPr>
        <p:txBody>
          <a:bodyPr>
            <a:normAutofit/>
          </a:bodyPr>
          <a:lstStyle/>
          <a:p>
            <a:pPr algn="just">
              <a:buNone/>
            </a:pPr>
            <a:r>
              <a:rPr lang="tr-TR" dirty="0" smtClean="0"/>
              <a:t>		</a:t>
            </a:r>
            <a:r>
              <a:rPr lang="tr-TR" sz="2800" dirty="0" smtClean="0">
                <a:latin typeface="Times New Roman" pitchFamily="18" charset="0"/>
                <a:cs typeface="Times New Roman" pitchFamily="18" charset="0"/>
              </a:rPr>
              <a:t>Bir yazmayı kitap haline getirirken yapılacak ilk iş, yazmanın formalarının üst üste getirilip dikiş tezgâhı ismi verilen küçük bir tezgâhta dikilmesidir. Önce kitabın formaları kaç dikişli olacaksa o tezgâhın tahtasından üst çubuğuna gereken yerlere aralıklarla o kadar sicim gerilmektedir. Bunlara tezgâh sicimi veya kolan denilmektedir. Sonra bir forma alınarak tezgâh tahtası üzerine yatırılmakta ve arka kenarı bu iplere dayandırılmaktadır. İğneye geçirilmiş ve balmumundan geçirilmiş uzunca bir iplikle bu kâğıtlar tezgâh sicimine dikilerek bağlanmaktadır.</a:t>
            </a:r>
          </a:p>
          <a:p>
            <a:pPr>
              <a:buNone/>
            </a:pPr>
            <a:endParaRPr lang="tr-TR" dirty="0" smtClean="0"/>
          </a:p>
          <a:p>
            <a:pPr>
              <a:buNone/>
            </a:pPr>
            <a:endParaRPr lang="tr-TR"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hp\Desktop\Cilt Analizi Foto\1392602_10152159419941613_2037336376_n.jpg"/>
          <p:cNvPicPr>
            <a:picLocks noGrp="1"/>
          </p:cNvPicPr>
          <p:nvPr>
            <p:ph idx="1"/>
          </p:nvPr>
        </p:nvPicPr>
        <p:blipFill>
          <a:blip r:embed="rId2" cstate="print"/>
          <a:srcRect/>
          <a:stretch>
            <a:fillRect/>
          </a:stretch>
        </p:blipFill>
        <p:spPr bwMode="auto">
          <a:xfrm>
            <a:off x="1475656" y="764704"/>
            <a:ext cx="5976664" cy="4392488"/>
          </a:xfrm>
          <a:prstGeom prst="rect">
            <a:avLst/>
          </a:prstGeom>
          <a:noFill/>
          <a:ln w="9525">
            <a:noFill/>
            <a:miter lim="800000"/>
            <a:headEnd/>
            <a:tailEnd/>
          </a:ln>
        </p:spPr>
      </p:pic>
      <p:sp>
        <p:nvSpPr>
          <p:cNvPr id="126977" name="Rectangle 1"/>
          <p:cNvSpPr>
            <a:spLocks noChangeArrowheads="1"/>
          </p:cNvSpPr>
          <p:nvPr/>
        </p:nvSpPr>
        <p:spPr bwMode="auto">
          <a:xfrm>
            <a:off x="1619672" y="5517232"/>
            <a:ext cx="585288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84">
                <a:ln>
                  <a:noFill/>
                </a:ln>
                <a:solidFill>
                  <a:schemeClr val="tx1"/>
                </a:solidFill>
                <a:effectLst/>
                <a:latin typeface="Times New Roman" pitchFamily="18" charset="0"/>
                <a:cs typeface="Times New Roman" pitchFamily="18" charset="0"/>
              </a:rPr>
              <a:t>55. Klasik kitap dikişinin yapılması (Bora, 2012 s. 159)</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6264696"/>
          </a:xfrm>
        </p:spPr>
        <p:txBody>
          <a:bodyPr/>
          <a:lstStyle/>
          <a:p>
            <a:pPr algn="just">
              <a:buNone/>
            </a:pPr>
            <a:r>
              <a:rPr lang="tr-TR" dirty="0" smtClean="0"/>
              <a:t>		</a:t>
            </a:r>
            <a:r>
              <a:rPr lang="tr-TR" sz="2400" dirty="0" smtClean="0">
                <a:latin typeface="Times New Roman" pitchFamily="18" charset="0"/>
                <a:cs typeface="Times New Roman" pitchFamily="18" charset="0"/>
              </a:rPr>
              <a:t>Dikişten sonra cenderede kitabın sırtına ince bir bez yapıştırılır ve kurumaya bırakılır.</a:t>
            </a:r>
          </a:p>
          <a:p>
            <a:pPr>
              <a:buNone/>
            </a:pPr>
            <a:endParaRPr lang="tr-TR" dirty="0"/>
          </a:p>
        </p:txBody>
      </p:sp>
      <p:pic>
        <p:nvPicPr>
          <p:cNvPr id="4" name="3 Resim"/>
          <p:cNvPicPr/>
          <p:nvPr/>
        </p:nvPicPr>
        <p:blipFill>
          <a:blip r:embed="rId2" cstate="print"/>
          <a:srcRect/>
          <a:stretch>
            <a:fillRect/>
          </a:stretch>
        </p:blipFill>
        <p:spPr bwMode="auto">
          <a:xfrm>
            <a:off x="1547664" y="1412776"/>
            <a:ext cx="5904656" cy="4248472"/>
          </a:xfrm>
          <a:prstGeom prst="rect">
            <a:avLst/>
          </a:prstGeom>
          <a:noFill/>
          <a:ln w="9525">
            <a:noFill/>
            <a:miter lim="800000"/>
            <a:headEnd/>
            <a:tailEnd/>
          </a:ln>
        </p:spPr>
      </p:pic>
      <p:sp>
        <p:nvSpPr>
          <p:cNvPr id="1025" name="Rectangle 1"/>
          <p:cNvSpPr>
            <a:spLocks noChangeArrowheads="1"/>
          </p:cNvSpPr>
          <p:nvPr/>
        </p:nvSpPr>
        <p:spPr bwMode="auto">
          <a:xfrm>
            <a:off x="1251218" y="5849198"/>
            <a:ext cx="664156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85">
                <a:ln>
                  <a:noFill/>
                </a:ln>
                <a:solidFill>
                  <a:schemeClr val="tx1"/>
                </a:solidFill>
                <a:effectLst/>
                <a:latin typeface="Times New Roman" pitchFamily="18" charset="0"/>
                <a:cs typeface="Times New Roman" pitchFamily="18" charset="0"/>
              </a:rPr>
              <a:t>56. Bezin yapıştırılıp kurumaya bırakılması (Bora, 2012, s. 159)</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6120680"/>
          </a:xfrm>
        </p:spPr>
        <p:txBody>
          <a:bodyPr/>
          <a:lstStyle/>
          <a:p>
            <a:pPr algn="just">
              <a:buNone/>
            </a:pPr>
            <a:r>
              <a:rPr lang="tr-TR" dirty="0" smtClean="0"/>
              <a:t>	</a:t>
            </a:r>
            <a:r>
              <a:rPr lang="tr-TR" sz="2400" dirty="0" smtClean="0">
                <a:latin typeface="Times New Roman" pitchFamily="18" charset="0"/>
                <a:cs typeface="Times New Roman" pitchFamily="18" charset="0"/>
              </a:rPr>
              <a:t>	Formaların ortası saplamalarla tespit edilerek gizli kolon ve şiraze kolonu atılır. İbrişim ile şiraze örülür. Şiraze, kitap sayfalarının iki başlarını bir hizada tutmak ve formalarını birbirinden ayrılıp dağılmasına engel olmak için örülmektedir.</a:t>
            </a:r>
          </a:p>
          <a:p>
            <a:pPr algn="just">
              <a:buNone/>
            </a:pPr>
            <a:r>
              <a:rPr lang="tr-TR" sz="2400" dirty="0" smtClean="0">
                <a:latin typeface="Times New Roman" pitchFamily="18" charset="0"/>
                <a:cs typeface="Times New Roman" pitchFamily="18" charset="0"/>
              </a:rPr>
              <a:t> </a:t>
            </a:r>
          </a:p>
          <a:p>
            <a:pPr>
              <a:buNone/>
            </a:pPr>
            <a:endParaRPr lang="tr-TR" dirty="0"/>
          </a:p>
        </p:txBody>
      </p:sp>
      <p:pic>
        <p:nvPicPr>
          <p:cNvPr id="4" name="3 Resim" descr="C:\Users\Sebil\Desktop\Cild\Fotocilt\Cilt\292284_10150849956062052_327831119_n.jpg"/>
          <p:cNvPicPr/>
          <p:nvPr/>
        </p:nvPicPr>
        <p:blipFill>
          <a:blip r:embed="rId2" cstate="print"/>
          <a:srcRect/>
          <a:stretch>
            <a:fillRect/>
          </a:stretch>
        </p:blipFill>
        <p:spPr bwMode="auto">
          <a:xfrm>
            <a:off x="1043608" y="2348880"/>
            <a:ext cx="2088232" cy="3168352"/>
          </a:xfrm>
          <a:prstGeom prst="rect">
            <a:avLst/>
          </a:prstGeom>
          <a:noFill/>
          <a:ln w="9525">
            <a:noFill/>
            <a:miter lim="800000"/>
            <a:headEnd/>
            <a:tailEnd/>
          </a:ln>
        </p:spPr>
      </p:pic>
      <p:pic>
        <p:nvPicPr>
          <p:cNvPr id="5" name="4 Resim" descr="C:\Users\Sebil\Desktop\Cild\Fotocilt\Cilt\581285_10150849956197052_1720441116_n.jpg"/>
          <p:cNvPicPr/>
          <p:nvPr/>
        </p:nvPicPr>
        <p:blipFill>
          <a:blip r:embed="rId3" cstate="print"/>
          <a:srcRect/>
          <a:stretch>
            <a:fillRect/>
          </a:stretch>
        </p:blipFill>
        <p:spPr bwMode="auto">
          <a:xfrm>
            <a:off x="3419872" y="2348880"/>
            <a:ext cx="1712581" cy="3168352"/>
          </a:xfrm>
          <a:prstGeom prst="rect">
            <a:avLst/>
          </a:prstGeom>
          <a:noFill/>
          <a:ln w="9525">
            <a:noFill/>
            <a:miter lim="800000"/>
            <a:headEnd/>
            <a:tailEnd/>
          </a:ln>
        </p:spPr>
      </p:pic>
      <p:pic>
        <p:nvPicPr>
          <p:cNvPr id="6" name="5 Resim" descr="C:\Users\Sebil\Desktop\Cild\Fotocilt\Cilt\318126_10150849956312052_2126944098_n.jpg"/>
          <p:cNvPicPr/>
          <p:nvPr/>
        </p:nvPicPr>
        <p:blipFill>
          <a:blip r:embed="rId4" cstate="print"/>
          <a:srcRect/>
          <a:stretch>
            <a:fillRect/>
          </a:stretch>
        </p:blipFill>
        <p:spPr bwMode="auto">
          <a:xfrm>
            <a:off x="5436096" y="2348880"/>
            <a:ext cx="2088232" cy="3168352"/>
          </a:xfrm>
          <a:prstGeom prst="rect">
            <a:avLst/>
          </a:prstGeom>
          <a:noFill/>
          <a:ln w="9525">
            <a:noFill/>
            <a:miter lim="800000"/>
            <a:headEnd/>
            <a:tailEnd/>
          </a:ln>
        </p:spPr>
      </p:pic>
      <p:sp>
        <p:nvSpPr>
          <p:cNvPr id="130049" name="Rectangle 1"/>
          <p:cNvSpPr>
            <a:spLocks noChangeArrowheads="1"/>
          </p:cNvSpPr>
          <p:nvPr/>
        </p:nvSpPr>
        <p:spPr bwMode="auto">
          <a:xfrm>
            <a:off x="925296" y="5849198"/>
            <a:ext cx="7293407"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ea typeface="Times New Roman" pitchFamily="18" charset="0"/>
                <a:cs typeface="Times New Roman" pitchFamily="18" charset="0"/>
              </a:rPr>
              <a:t>ekil </a:t>
            </a:r>
            <a:r>
              <a:rPr kumimoji="0" lang="tr-TR" sz="1800" b="0" i="0" u="none" strike="noStrike" cap="none" normalizeH="0" baseline="0" dirty="0" smtClean="0" bmk="_Toc409512386">
                <a:ln>
                  <a:noFill/>
                </a:ln>
                <a:solidFill>
                  <a:schemeClr val="tx1"/>
                </a:solidFill>
                <a:effectLst/>
                <a:latin typeface="Times New Roman" pitchFamily="18" charset="0"/>
                <a:ea typeface="Times New Roman" pitchFamily="18" charset="0"/>
                <a:cs typeface="Times New Roman" pitchFamily="18" charset="0"/>
              </a:rPr>
              <a:t>57. </a:t>
            </a:r>
            <a:r>
              <a:rPr kumimoji="0" lang="tr-TR" sz="1800" b="0" i="0" u="none" strike="noStrike" cap="none" normalizeH="0" baseline="0" dirty="0" smtClean="0" bmk="_Toc409512386">
                <a:ln>
                  <a:noFill/>
                </a:ln>
                <a:solidFill>
                  <a:schemeClr val="tx1"/>
                </a:solidFill>
                <a:effectLst/>
                <a:latin typeface="Times New Roman" pitchFamily="18" charset="0"/>
                <a:cs typeface="Times New Roman" pitchFamily="18" charset="0"/>
              </a:rPr>
              <a:t>İbrişim ipler kullanılarak şirazenin örülmesi (Kalaycı, 2013, s. 119)</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6048672"/>
          </a:xfrm>
        </p:spPr>
        <p:txBody>
          <a:bodyPr/>
          <a:lstStyle/>
          <a:p>
            <a:pPr algn="just">
              <a:buNone/>
            </a:pPr>
            <a:r>
              <a:rPr lang="tr-TR" dirty="0" smtClean="0"/>
              <a:t>	</a:t>
            </a:r>
            <a:r>
              <a:rPr lang="tr-TR" sz="2400" dirty="0" smtClean="0">
                <a:latin typeface="Times New Roman" pitchFamily="18" charset="0"/>
                <a:cs typeface="Times New Roman" pitchFamily="18" charset="0"/>
              </a:rPr>
              <a:t>	</a:t>
            </a:r>
            <a:r>
              <a:rPr lang="tr-TR" sz="2800" dirty="0" smtClean="0">
                <a:latin typeface="Times New Roman" pitchFamily="18" charset="0"/>
                <a:cs typeface="Times New Roman" pitchFamily="18" charset="0"/>
              </a:rPr>
              <a:t>Kapak ölçüleri kâğıt üzerine alınır. Kitabın kalınlığına ve ebadına uygun seçilen mukavva üzerine ölçüler aktarılır.</a:t>
            </a:r>
          </a:p>
          <a:p>
            <a:pPr>
              <a:buNone/>
            </a:pPr>
            <a:endParaRPr lang="tr-TR" dirty="0"/>
          </a:p>
        </p:txBody>
      </p:sp>
      <p:pic>
        <p:nvPicPr>
          <p:cNvPr id="4" name="3 Resim" descr="C:\Users\Sebil\Desktop\Cild\Fotocilt\Cilt\Cilt İSMEK Atölye\IMG_5850.JPG"/>
          <p:cNvPicPr/>
          <p:nvPr/>
        </p:nvPicPr>
        <p:blipFill>
          <a:blip r:embed="rId2" cstate="print"/>
          <a:srcRect/>
          <a:stretch>
            <a:fillRect/>
          </a:stretch>
        </p:blipFill>
        <p:spPr bwMode="auto">
          <a:xfrm>
            <a:off x="971600" y="2204864"/>
            <a:ext cx="1872208" cy="2952328"/>
          </a:xfrm>
          <a:prstGeom prst="rect">
            <a:avLst/>
          </a:prstGeom>
          <a:noFill/>
          <a:ln w="9525">
            <a:noFill/>
            <a:miter lim="800000"/>
            <a:headEnd/>
            <a:tailEnd/>
          </a:ln>
        </p:spPr>
      </p:pic>
      <p:pic>
        <p:nvPicPr>
          <p:cNvPr id="5" name="4 Resim" descr="C:\Users\Sebil\Desktop\Cild\Fotocilt\Cilt\Cilt İSMEK Atölye\IMG_5847.JPG"/>
          <p:cNvPicPr/>
          <p:nvPr/>
        </p:nvPicPr>
        <p:blipFill>
          <a:blip r:embed="rId3" cstate="print"/>
          <a:srcRect/>
          <a:stretch>
            <a:fillRect/>
          </a:stretch>
        </p:blipFill>
        <p:spPr bwMode="auto">
          <a:xfrm>
            <a:off x="3419872" y="2204864"/>
            <a:ext cx="1944216" cy="2952328"/>
          </a:xfrm>
          <a:prstGeom prst="rect">
            <a:avLst/>
          </a:prstGeom>
          <a:noFill/>
          <a:ln w="9525">
            <a:noFill/>
            <a:miter lim="800000"/>
            <a:headEnd/>
            <a:tailEnd/>
          </a:ln>
        </p:spPr>
      </p:pic>
      <p:pic>
        <p:nvPicPr>
          <p:cNvPr id="6" name="5 Resim" descr="C:\Users\Sebil\Desktop\Cild\Fotocilt\Cilt\Cilt İSMEK Atölye\IMG_5848.JPG"/>
          <p:cNvPicPr/>
          <p:nvPr/>
        </p:nvPicPr>
        <p:blipFill>
          <a:blip r:embed="rId4" cstate="print"/>
          <a:srcRect/>
          <a:stretch>
            <a:fillRect/>
          </a:stretch>
        </p:blipFill>
        <p:spPr bwMode="auto">
          <a:xfrm>
            <a:off x="6228184" y="2132856"/>
            <a:ext cx="2016224" cy="2952328"/>
          </a:xfrm>
          <a:prstGeom prst="rect">
            <a:avLst/>
          </a:prstGeom>
          <a:noFill/>
          <a:ln w="9525">
            <a:noFill/>
            <a:miter lim="800000"/>
            <a:headEnd/>
            <a:tailEnd/>
          </a:ln>
        </p:spPr>
      </p:pic>
      <p:sp>
        <p:nvSpPr>
          <p:cNvPr id="131073" name="Rectangle 1"/>
          <p:cNvSpPr>
            <a:spLocks noChangeArrowheads="1"/>
          </p:cNvSpPr>
          <p:nvPr/>
        </p:nvSpPr>
        <p:spPr bwMode="auto">
          <a:xfrm>
            <a:off x="0" y="5517232"/>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Times New Roman" pitchFamily="18" charset="0"/>
                <a:cs typeface="Times New Roman" pitchFamily="18" charset="0"/>
              </a:rPr>
              <a:t>Ş</a:t>
            </a:r>
            <a:r>
              <a:rPr kumimoji="0" lang="tr-TR" sz="1800" b="0" i="0" u="none" strike="noStrike" cap="none" normalizeH="0" baseline="0" dirty="0" smtClean="0" bmk="">
                <a:ln>
                  <a:noFill/>
                </a:ln>
                <a:solidFill>
                  <a:schemeClr val="tx1"/>
                </a:solidFill>
                <a:effectLst/>
                <a:latin typeface="Times New Roman" pitchFamily="18" charset="0"/>
                <a:cs typeface="Times New Roman" pitchFamily="18" charset="0"/>
              </a:rPr>
              <a:t>ekil </a:t>
            </a:r>
            <a:r>
              <a:rPr kumimoji="0" lang="tr-TR" sz="1800" b="0" i="0" u="none" strike="noStrike" cap="none" normalizeH="0" baseline="0" dirty="0" smtClean="0" bmk="_Toc409512387">
                <a:ln>
                  <a:noFill/>
                </a:ln>
                <a:solidFill>
                  <a:schemeClr val="tx1"/>
                </a:solidFill>
                <a:effectLst/>
                <a:latin typeface="Times New Roman" pitchFamily="18" charset="0"/>
                <a:cs typeface="Times New Roman" pitchFamily="18" charset="0"/>
              </a:rPr>
              <a:t>58. Kitap kapağının ölçüsünün alınması (Kalaycı, 2013, s. 119)</a:t>
            </a:r>
            <a:endParaRPr kumimoji="0" lang="tr-TR"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labalık">
  <a:themeElements>
    <a:clrScheme name="Canl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1466</TotalTime>
  <Words>3512</Words>
  <Application>Microsoft Office PowerPoint</Application>
  <PresentationFormat>Ekran Gösterisi (4:3)</PresentationFormat>
  <Paragraphs>343</Paragraphs>
  <Slides>108</Slides>
  <Notes>0</Notes>
  <HiddenSlides>0</HiddenSlides>
  <MMClips>0</MMClips>
  <ScaleCrop>false</ScaleCrop>
  <HeadingPairs>
    <vt:vector size="4" baseType="variant">
      <vt:variant>
        <vt:lpstr>Tema</vt:lpstr>
      </vt:variant>
      <vt:variant>
        <vt:i4>1</vt:i4>
      </vt:variant>
      <vt:variant>
        <vt:lpstr>Slayt Başlıkları</vt:lpstr>
      </vt:variant>
      <vt:variant>
        <vt:i4>108</vt:i4>
      </vt:variant>
    </vt:vector>
  </HeadingPairs>
  <TitlesOfParts>
    <vt:vector size="109" baseType="lpstr">
      <vt:lpstr>Kalabalık</vt:lpstr>
      <vt:lpstr> </vt:lpstr>
      <vt:lpstr> GİRİŞ </vt:lpstr>
      <vt:lpstr>PowerPoint Sunusu</vt:lpstr>
      <vt:lpstr>PowerPoint Sunusu</vt:lpstr>
      <vt:lpstr>PowerPoint Sunusu</vt:lpstr>
      <vt:lpstr>PowerPoint Sunusu</vt:lpstr>
      <vt:lpstr>   CİLT SANATIYLA İLGİLİ BAZI TERİMLER </vt:lpstr>
      <vt:lpstr>PowerPoint Sunusu</vt:lpstr>
      <vt:lpstr>PowerPoint Sunusu</vt:lpstr>
      <vt:lpstr>PowerPoint Sunusu</vt:lpstr>
      <vt:lpstr>PowerPoint Sunusu</vt:lpstr>
      <vt:lpstr>PowerPoint Sunusu</vt:lpstr>
      <vt:lpstr> 4. Geleneksel El Sanatlarında Dericilik </vt:lpstr>
      <vt:lpstr> 4.2. Deri Sanatının Tarihi Gelişimi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Derinin Elde Edilmesi </vt:lpstr>
      <vt:lpstr>  Deri Çeşitleri ve Özellikleri </vt:lpstr>
      <vt:lpstr>PowerPoint Sunusu</vt:lpstr>
      <vt:lpstr>PowerPoint Sunusu</vt:lpstr>
      <vt:lpstr>PowerPoint Sunusu</vt:lpstr>
      <vt:lpstr>PowerPoint Sunusu</vt:lpstr>
      <vt:lpstr> Deri Sanatında Kullanılan Süsleme                             Teknikleri </vt:lpstr>
      <vt:lpstr> Deri Sanatında Kullanılan  Yüzey Süsleme Teknikleri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Deri Sanatında Kullanılan Birleştirme Teknikleri </vt:lpstr>
      <vt:lpstr> Deri Cilt Sanatı  </vt:lpstr>
      <vt:lpstr>  Deri Cilt Sanatının Tarihsel Gelişimi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Cilt Sanatında Kullanılan Üslûplar </vt:lpstr>
      <vt:lpstr>  Cildin Bölümleri ve Uygulanan Yapım Tekniği </vt:lpstr>
      <vt:lpstr>PowerPoint Sunusu</vt:lpstr>
      <vt:lpstr>PowerPoint Sunusu</vt:lpstr>
      <vt:lpstr>PowerPoint Sunusu</vt:lpstr>
      <vt:lpstr>PowerPoint Sunusu</vt:lpstr>
      <vt:lpstr>PowerPoint Sunusu</vt:lpstr>
      <vt:lpstr> Cilt Çeşitleri </vt:lpstr>
      <vt:lpstr> Murassa Cilt  </vt:lpstr>
      <vt:lpstr> Çârkûşe Cilt </vt:lpstr>
      <vt:lpstr> Ebrulu Cilt </vt:lpstr>
      <vt:lpstr>PowerPoint Sunusu</vt:lpstr>
      <vt:lpstr> Kumaş Cilt </vt:lpstr>
      <vt:lpstr> Deri Ciltler </vt:lpstr>
      <vt:lpstr>Gömme Şemse: </vt:lpstr>
      <vt:lpstr>PowerPoint Sunusu</vt:lpstr>
      <vt:lpstr>Alttan Ayırma Şemse: </vt:lpstr>
      <vt:lpstr>Üstten Ayırma Şemse:</vt:lpstr>
      <vt:lpstr>Yekşah Şemse:</vt:lpstr>
      <vt:lpstr>PowerPoint Sunusu</vt:lpstr>
      <vt:lpstr>Yazma Şemse:</vt:lpstr>
      <vt:lpstr>Mülemma Şemse:</vt:lpstr>
      <vt:lpstr>Soğuk Şemse:</vt:lpstr>
      <vt:lpstr>Mülevven Şemse:</vt:lpstr>
      <vt:lpstr>Müşebbek Katıa (Katı’) Şemse:</vt:lpstr>
      <vt:lpstr>Lake Şemse:</vt:lpstr>
      <vt:lpstr>Zerdûzi ve Simdûzi Cilt:</vt:lpstr>
      <vt:lpstr>Zilbahar Şemse:</vt:lpstr>
      <vt:lpstr> Deri Cilt Sanatında Kullanılan Araç ve Gereçler  </vt:lpstr>
      <vt:lpstr> 6. Mülemma Şemse Deri Cilt Yapım Analizi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şenel</dc:creator>
  <cp:lastModifiedBy>dündar</cp:lastModifiedBy>
  <cp:revision>273</cp:revision>
  <dcterms:created xsi:type="dcterms:W3CDTF">2015-03-15T12:54:27Z</dcterms:created>
  <dcterms:modified xsi:type="dcterms:W3CDTF">2018-01-09T15:16:11Z</dcterms:modified>
</cp:coreProperties>
</file>