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4A7D7F-72D0-4064-8EE9-A1023A7849F3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2A2FAE-E6B9-4954-83FF-3329A43DF9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973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7D7F-72D0-4064-8EE9-A1023A7849F3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2FAE-E6B9-4954-83FF-3329A43DF9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0972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4A7D7F-72D0-4064-8EE9-A1023A7849F3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2A2FAE-E6B9-4954-83FF-3329A43DF9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0603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7D7F-72D0-4064-8EE9-A1023A7849F3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A2A2FAE-E6B9-4954-83FF-3329A43DF9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1117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4A7D7F-72D0-4064-8EE9-A1023A7849F3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2A2FAE-E6B9-4954-83FF-3329A43DF9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1998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7D7F-72D0-4064-8EE9-A1023A7849F3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2FAE-E6B9-4954-83FF-3329A43DF9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6138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7D7F-72D0-4064-8EE9-A1023A7849F3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2FAE-E6B9-4954-83FF-3329A43DF9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6979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7D7F-72D0-4064-8EE9-A1023A7849F3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2FAE-E6B9-4954-83FF-3329A43DF9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2276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7D7F-72D0-4064-8EE9-A1023A7849F3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2FAE-E6B9-4954-83FF-3329A43DF9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7211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4A7D7F-72D0-4064-8EE9-A1023A7849F3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2A2FAE-E6B9-4954-83FF-3329A43DF9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5433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7D7F-72D0-4064-8EE9-A1023A7849F3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2FAE-E6B9-4954-83FF-3329A43DF9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9616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44A7D7F-72D0-4064-8EE9-A1023A7849F3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A2A2FAE-E6B9-4954-83FF-3329A43DF9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11973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426720" y="609600"/>
            <a:ext cx="11184088" cy="1024128"/>
          </a:xfrm>
        </p:spPr>
        <p:txBody>
          <a:bodyPr>
            <a:normAutofit/>
          </a:bodyPr>
          <a:lstStyle/>
          <a:p>
            <a:r>
              <a:rPr lang="tr-TR" sz="4400" dirty="0"/>
              <a:t>Turizm Nedir?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26720" y="1877568"/>
            <a:ext cx="11184088" cy="47914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sz="3200" dirty="0"/>
              <a:t>Kazanç sağlamak amacına yönelik olmamak ve sürekli yerleşmemek koşulu ile bir yere seyahat ve orada kalmak sonucu ortaya çıkan olaylar ve ilişkiler bütünü..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200" dirty="0"/>
              <a:t>Sürekli yaşanan yer dışına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200" dirty="0"/>
              <a:t>Tüketici olarak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200" dirty="0"/>
              <a:t>Seyahat etmek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200" dirty="0"/>
              <a:t>Geçici konaklama (24 saat yada geceleme)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25694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1104" y="702156"/>
            <a:ext cx="11289792" cy="919380"/>
          </a:xfrm>
        </p:spPr>
        <p:txBody>
          <a:bodyPr>
            <a:normAutofit/>
          </a:bodyPr>
          <a:lstStyle/>
          <a:p>
            <a:r>
              <a:rPr lang="tr-TR" sz="4400" dirty="0"/>
              <a:t>Serbest Zaman II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1104" y="1828800"/>
            <a:ext cx="11289792" cy="5029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Klasik görüş: “ Boş zaman, bireyin istediği gibi kullandığı zamandır”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Sosyal bir sınıfın fonksiyonu olarak kabul eden görüş: “boş zaman burjuva yaşantısıdır” (</a:t>
            </a:r>
            <a:r>
              <a:rPr lang="tr-TR" altLang="tr-TR" sz="2800" dirty="0" err="1"/>
              <a:t>Thorstein</a:t>
            </a:r>
            <a:r>
              <a:rPr lang="tr-TR" altLang="tr-TR" sz="2800" dirty="0"/>
              <a:t> </a:t>
            </a:r>
            <a:r>
              <a:rPr lang="tr-TR" altLang="tr-TR" sz="2800" dirty="0" err="1"/>
              <a:t>Weblen</a:t>
            </a:r>
            <a:r>
              <a:rPr lang="tr-TR" altLang="tr-TR" sz="2800" dirty="0"/>
              <a:t>)-</a:t>
            </a:r>
            <a:r>
              <a:rPr lang="tr-TR" altLang="tr-TR" sz="2800" dirty="0" err="1">
                <a:solidFill>
                  <a:schemeClr val="tx1"/>
                </a:solidFill>
              </a:rPr>
              <a:t>san.devrimi</a:t>
            </a:r>
            <a:r>
              <a:rPr lang="tr-TR" altLang="tr-TR" sz="2800" dirty="0"/>
              <a:t> haftada </a:t>
            </a:r>
            <a:r>
              <a:rPr lang="tr-TR" altLang="tr-TR" sz="2800" b="1" dirty="0">
                <a:solidFill>
                  <a:schemeClr val="tx1"/>
                </a:solidFill>
              </a:rPr>
              <a:t>70 saat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Serbest zaman aktivitesi olarak gören görüş: rahatlama, eğlence ve bilgilenme amacıyla seçilen aktiviteler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Serbest zaman olduğu görüşü: </a:t>
            </a:r>
            <a:r>
              <a:rPr lang="tr-TR" altLang="tr-TR" sz="2800" dirty="0" err="1"/>
              <a:t>varolma</a:t>
            </a:r>
            <a:r>
              <a:rPr lang="tr-TR" altLang="tr-TR" sz="2800" dirty="0"/>
              <a:t> ve çalışma zamanı dışındaki zaman (</a:t>
            </a:r>
            <a:r>
              <a:rPr lang="tr-TR" altLang="tr-TR" sz="2800" dirty="0">
                <a:solidFill>
                  <a:schemeClr val="tx1"/>
                </a:solidFill>
              </a:rPr>
              <a:t>AIEST tanımı</a:t>
            </a:r>
            <a:r>
              <a:rPr lang="tr-TR" altLang="tr-TR" sz="2800" dirty="0"/>
              <a:t>). Yaratıcı ve manevi değerlerin bir kaynağıdır……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91985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Yrd.</a:t>
            </a:r>
            <a:r>
              <a:rPr lang="tr-TR" dirty="0" err="1" smtClean="0"/>
              <a:t>Doç.Dr</a:t>
            </a:r>
            <a:r>
              <a:rPr lang="tr-TR" dirty="0" smtClean="0"/>
              <a:t> İlke </a:t>
            </a:r>
            <a:r>
              <a:rPr lang="tr-TR" dirty="0" err="1" smtClean="0"/>
              <a:t>Basarangil</a:t>
            </a:r>
            <a:r>
              <a:rPr lang="tr-TR" dirty="0" smtClean="0"/>
              <a:t>, Dr. Oğuz </a:t>
            </a:r>
            <a:r>
              <a:rPr lang="tr-TR" dirty="0" err="1" smtClean="0"/>
              <a:t>Türkay</a:t>
            </a:r>
            <a:r>
              <a:rPr lang="tr-TR" dirty="0" smtClean="0"/>
              <a:t> Rekreasyon ve </a:t>
            </a:r>
            <a:r>
              <a:rPr lang="tr-TR" dirty="0" err="1" smtClean="0"/>
              <a:t>Anımasyon</a:t>
            </a:r>
            <a:r>
              <a:rPr lang="tr-TR" dirty="0" smtClean="0"/>
              <a:t> , Rekreasyon </a:t>
            </a:r>
            <a:r>
              <a:rPr lang="tr-TR" smtClean="0"/>
              <a:t>Yonetımı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4528" y="702156"/>
            <a:ext cx="11314176" cy="846228"/>
          </a:xfrm>
        </p:spPr>
        <p:txBody>
          <a:bodyPr>
            <a:normAutofit/>
          </a:bodyPr>
          <a:lstStyle/>
          <a:p>
            <a:r>
              <a:rPr lang="tr-TR" sz="4400" dirty="0"/>
              <a:t>Turist Kimdir?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4528" y="1917225"/>
            <a:ext cx="11314176" cy="260600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Seyahat eden kişidir. Peki ziyaretçi ???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>
                <a:solidFill>
                  <a:schemeClr val="tx1"/>
                </a:solidFill>
              </a:rPr>
              <a:t>Ziyaretçi</a:t>
            </a:r>
            <a:r>
              <a:rPr lang="tr-TR" altLang="tr-TR" sz="2800" dirty="0"/>
              <a:t> ikamet ettiği yer dışına çalışma harici bir nedenle seyahat eden kişidir.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>
                <a:solidFill>
                  <a:schemeClr val="tx1"/>
                </a:solidFill>
              </a:rPr>
              <a:t>Günübirlikçi</a:t>
            </a:r>
            <a:r>
              <a:rPr lang="tr-TR" altLang="tr-TR" sz="2800" dirty="0"/>
              <a:t> ise turistin sahip olduğu özellikleri gösteren ancak gittiği yerde bir geceden az kalan kişidir.</a:t>
            </a:r>
          </a:p>
          <a:p>
            <a:endParaRPr lang="tr-TR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02465" y="4623847"/>
            <a:ext cx="5270252" cy="1655763"/>
            <a:chOff x="2483" y="2355"/>
            <a:chExt cx="3754" cy="2016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483" y="3075"/>
              <a:ext cx="144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tr-TR" altLang="tr-TR" sz="2800" dirty="0">
                  <a:latin typeface="Times New Roman" panose="02020603050405020304" pitchFamily="18" charset="0"/>
                </a:rPr>
                <a:t>Ziyaretçi</a:t>
              </a:r>
              <a:endParaRPr lang="tr-TR" altLang="tr-TR" sz="2800" dirty="0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3933" y="3363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4241" y="2626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dirty="0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221" y="4083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4221" y="2643"/>
              <a:ext cx="4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653" y="2355"/>
              <a:ext cx="158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tr-TR" altLang="tr-TR" sz="2800" dirty="0">
                  <a:latin typeface="Times New Roman" panose="02020603050405020304" pitchFamily="18" charset="0"/>
                </a:rPr>
                <a:t>Turist</a:t>
              </a:r>
              <a:endParaRPr lang="tr-TR" altLang="tr-TR" sz="2800" dirty="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653" y="3795"/>
              <a:ext cx="158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tr-TR" altLang="tr-TR" sz="2800" dirty="0">
                  <a:latin typeface="Times New Roman" panose="02020603050405020304" pitchFamily="18" charset="0"/>
                </a:rPr>
                <a:t>Günübirlik</a:t>
              </a:r>
              <a:r>
                <a:rPr lang="tr-TR" altLang="tr-TR" sz="2800" dirty="0">
                  <a:solidFill>
                    <a:schemeClr val="bg2"/>
                  </a:solidFill>
                  <a:latin typeface="Times New Roman" panose="02020603050405020304" pitchFamily="18" charset="0"/>
                </a:rPr>
                <a:t>çi</a:t>
              </a:r>
              <a:endParaRPr lang="tr-TR" altLang="tr-TR" sz="28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644875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3296" y="702156"/>
            <a:ext cx="11253216" cy="870612"/>
          </a:xfrm>
        </p:spPr>
        <p:txBody>
          <a:bodyPr>
            <a:normAutofit/>
          </a:bodyPr>
          <a:lstStyle/>
          <a:p>
            <a:r>
              <a:rPr lang="tr-TR" sz="4400" dirty="0"/>
              <a:t>Turistik Seyahatin Gereklilikleri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3296" y="1926336"/>
            <a:ext cx="11253216" cy="45110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sz="4000" dirty="0"/>
              <a:t>Harcanabilir gelir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4000" dirty="0">
                <a:solidFill>
                  <a:schemeClr val="tx1"/>
                </a:solidFill>
              </a:rPr>
              <a:t>Boş zaman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4000" dirty="0"/>
              <a:t>İstek (motivasyon)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4000" dirty="0"/>
              <a:t>Eylem (Çevre dışına Yolculuk, konaklama vs.)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50907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3296" y="702156"/>
            <a:ext cx="11253216" cy="931572"/>
          </a:xfrm>
        </p:spPr>
        <p:txBody>
          <a:bodyPr>
            <a:normAutofit/>
          </a:bodyPr>
          <a:lstStyle/>
          <a:p>
            <a:r>
              <a:rPr lang="tr-TR" sz="4400" dirty="0"/>
              <a:t>Turistin Genel Eğilimleri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3296" y="1987296"/>
            <a:ext cx="11253216" cy="45232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sz="3000" dirty="0"/>
              <a:t>Doğal, tarihi, kültürel ve sosyal çevreyi tanıma isteği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000" dirty="0"/>
              <a:t>Eğlenme ve dinlenme isteği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000" dirty="0"/>
              <a:t>Kendini evinde hissetme isteği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000" dirty="0"/>
              <a:t>Hoşgörü beklentisi ve denetimsiz yaşama isteği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000" dirty="0"/>
              <a:t>Güvenlik (can ve mal) isteği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000" dirty="0"/>
              <a:t>Rahat yaşam koşulları ve hizmet kalitesi beklentisi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000" dirty="0"/>
              <a:t>İdari işlemlerde kolaylık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69162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3296" y="702156"/>
            <a:ext cx="11301984" cy="919380"/>
          </a:xfrm>
        </p:spPr>
        <p:txBody>
          <a:bodyPr>
            <a:normAutofit/>
          </a:bodyPr>
          <a:lstStyle/>
          <a:p>
            <a:r>
              <a:rPr lang="tr-TR" sz="4400" dirty="0"/>
              <a:t>Zaman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3296" y="1792224"/>
            <a:ext cx="11301984" cy="4974336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Olayların birbirini izlemesine bakarak zihnimizde yarattığımız ve yine olayların içinde sürüp gideceği düşünülen, başı sonu belli olmayan soyut kavram(</a:t>
            </a:r>
            <a:r>
              <a:rPr lang="tr-TR" altLang="tr-TR" sz="2800" b="1" dirty="0">
                <a:solidFill>
                  <a:schemeClr val="tx1"/>
                </a:solidFill>
              </a:rPr>
              <a:t>görelilik</a:t>
            </a:r>
            <a:r>
              <a:rPr lang="tr-TR" altLang="tr-TR" sz="2800" dirty="0"/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Astronomik zaman(değişmez); Fizyolojik zaman (değişkendir)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Somut zaman (saat, saniye gibi ölçülebilen); soyut zaman (ölçülemeyen)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Zaman anlayışı (zamanı planlamak-kullanmak</a:t>
            </a:r>
            <a:r>
              <a:rPr lang="tr-TR" altLang="tr-TR" sz="2800" dirty="0">
                <a:solidFill>
                  <a:schemeClr val="tx1"/>
                </a:solidFill>
              </a:rPr>
              <a:t>-</a:t>
            </a:r>
            <a:r>
              <a:rPr lang="tr-TR" altLang="tr-TR" sz="2800" b="1" dirty="0">
                <a:solidFill>
                  <a:schemeClr val="tx1"/>
                </a:solidFill>
              </a:rPr>
              <a:t>israf</a:t>
            </a:r>
            <a:r>
              <a:rPr lang="tr-TR" altLang="tr-TR" sz="2800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76111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6720" y="702156"/>
            <a:ext cx="11350752" cy="894996"/>
          </a:xfrm>
        </p:spPr>
        <p:txBody>
          <a:bodyPr>
            <a:normAutofit/>
          </a:bodyPr>
          <a:lstStyle/>
          <a:p>
            <a:r>
              <a:rPr lang="tr-TR" sz="4400" dirty="0"/>
              <a:t>Zaman Kullanımı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940116" y="2173682"/>
            <a:ext cx="7848600" cy="3095676"/>
            <a:chOff x="2349" y="2068"/>
            <a:chExt cx="6336" cy="2015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4365" y="2068"/>
              <a:ext cx="2304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tr-TR" altLang="tr-TR" sz="2400" b="1" dirty="0">
                  <a:latin typeface="Times New Roman" panose="02020603050405020304" pitchFamily="18" charset="0"/>
                </a:rPr>
                <a:t>ZAMAN</a:t>
              </a:r>
              <a:endParaRPr lang="tr-TR" altLang="tr-TR" sz="2400" dirty="0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5517" y="2643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H="1">
              <a:off x="3069" y="2931"/>
              <a:ext cx="489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069" y="2931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5517" y="2931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7965" y="2931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349" y="3219"/>
              <a:ext cx="1584" cy="86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tr-TR" altLang="tr-TR" sz="2400" dirty="0" err="1">
                  <a:latin typeface="Times New Roman" panose="02020603050405020304" pitchFamily="18" charset="0"/>
                </a:rPr>
                <a:t>Varolma</a:t>
              </a:r>
              <a:r>
                <a:rPr lang="tr-TR" altLang="tr-TR" sz="2400" dirty="0">
                  <a:latin typeface="Times New Roman" panose="02020603050405020304" pitchFamily="18" charset="0"/>
                </a:rPr>
                <a:t> zamanı </a:t>
              </a:r>
            </a:p>
            <a:p>
              <a:pPr algn="ctr" eaLnBrk="1" hangingPunct="1"/>
              <a:r>
                <a:rPr lang="tr-TR" altLang="tr-TR" sz="2000" dirty="0">
                  <a:latin typeface="Times New Roman" panose="02020603050405020304" pitchFamily="18" charset="0"/>
                </a:rPr>
                <a:t>(uyku, yeme-içme gibi)</a:t>
              </a:r>
              <a:endParaRPr lang="tr-TR" altLang="tr-TR" sz="2000" dirty="0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4653" y="3219"/>
              <a:ext cx="1728" cy="86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tr-TR" altLang="tr-TR" sz="2400" dirty="0">
                  <a:latin typeface="Times New Roman" panose="02020603050405020304" pitchFamily="18" charset="0"/>
                </a:rPr>
                <a:t>Çalışma (iş) zamanı</a:t>
              </a:r>
              <a:endParaRPr lang="tr-TR" altLang="tr-TR" sz="2400" dirty="0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7245" y="3149"/>
              <a:ext cx="1440" cy="86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tr-TR" altLang="tr-TR" sz="2400" b="1" dirty="0">
                  <a:latin typeface="Times New Roman" panose="02020603050405020304" pitchFamily="18" charset="0"/>
                </a:rPr>
                <a:t>Serbest zaman</a:t>
              </a:r>
              <a:endParaRPr lang="tr-TR" altLang="tr-TR" sz="2400" b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510548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4528" y="702156"/>
            <a:ext cx="11326368" cy="882804"/>
          </a:xfrm>
        </p:spPr>
        <p:txBody>
          <a:bodyPr>
            <a:normAutofit/>
          </a:bodyPr>
          <a:lstStyle/>
          <a:p>
            <a:r>
              <a:rPr lang="tr-TR" sz="3200" dirty="0"/>
              <a:t>İşin karşılığı kazanç, ödülü ise boş zaman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4528" y="1926336"/>
            <a:ext cx="11326368" cy="4669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İş </a:t>
            </a:r>
            <a:r>
              <a:rPr lang="tr-TR" altLang="tr-TR" sz="3200" dirty="0">
                <a:solidFill>
                  <a:schemeClr val="tx1"/>
                </a:solidFill>
              </a:rPr>
              <a:t>gerilme ritmi </a:t>
            </a:r>
            <a:r>
              <a:rPr lang="tr-TR" altLang="tr-TR" sz="3200" dirty="0"/>
              <a:t>yaratarak boş zamanı anlamlı kılar. Bu sayede </a:t>
            </a:r>
            <a:r>
              <a:rPr lang="tr-TR" altLang="tr-TR" sz="3200" dirty="0">
                <a:solidFill>
                  <a:schemeClr val="tx1"/>
                </a:solidFill>
              </a:rPr>
              <a:t>gevşeme ritmi </a:t>
            </a:r>
            <a:r>
              <a:rPr lang="tr-TR" altLang="tr-TR" sz="3200" dirty="0"/>
              <a:t>ile denge sağlanır.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İş ve boş zaman (</a:t>
            </a:r>
            <a:r>
              <a:rPr lang="tr-TR" altLang="tr-TR" sz="3200" dirty="0" err="1"/>
              <a:t>varolma</a:t>
            </a:r>
            <a:r>
              <a:rPr lang="tr-TR" altLang="tr-TR" sz="3200" dirty="0"/>
              <a:t> zamanı da dahil olmak </a:t>
            </a:r>
            <a:r>
              <a:rPr lang="tr-TR" altLang="tr-TR" sz="3200" dirty="0" err="1"/>
              <a:t>üzre</a:t>
            </a:r>
            <a:r>
              <a:rPr lang="tr-TR" altLang="tr-TR" sz="3200" dirty="0"/>
              <a:t>) dengeli bir insan yapısı için kaçınılmazdır.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Üretim-sosyalleşme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Gerilme-gevşeme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Kendisi-çevresi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71407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1104" y="2105526"/>
            <a:ext cx="11277600" cy="461226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sz="4000" dirty="0">
                <a:solidFill>
                  <a:schemeClr val="tx1"/>
                </a:solidFill>
              </a:rPr>
              <a:t>Eski Yunanda çalışmanın teşviki (mutluluğun temeli)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4000" dirty="0"/>
              <a:t>Roma’da </a:t>
            </a:r>
            <a:r>
              <a:rPr lang="tr-TR" altLang="tr-TR" sz="4000" dirty="0">
                <a:solidFill>
                  <a:schemeClr val="tx1"/>
                </a:solidFill>
              </a:rPr>
              <a:t>“tanrıya hizmet”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4000" dirty="0"/>
              <a:t>Sanayi devrimi (15 saat iş) </a:t>
            </a:r>
            <a:r>
              <a:rPr lang="tr-TR" altLang="tr-TR" sz="4000" dirty="0">
                <a:solidFill>
                  <a:schemeClr val="tx1"/>
                </a:solidFill>
              </a:rPr>
              <a:t>“iş hayatın tadıdır” </a:t>
            </a:r>
            <a:r>
              <a:rPr lang="tr-TR" altLang="tr-TR" sz="4000" dirty="0"/>
              <a:t>(ALMAN ATASÖZÜ)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4000" dirty="0"/>
              <a:t>Günümüz teknolojik ilerlemesi (</a:t>
            </a:r>
            <a:r>
              <a:rPr lang="tr-TR" altLang="tr-TR" sz="4000" dirty="0">
                <a:solidFill>
                  <a:schemeClr val="tx1"/>
                </a:solidFill>
              </a:rPr>
              <a:t>boş zaman artışı) Aynı zamanda –Yabancılaşma; -Yoksulluk ve yoksunluk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75900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8912" y="702156"/>
            <a:ext cx="11301984" cy="894996"/>
          </a:xfrm>
        </p:spPr>
        <p:txBody>
          <a:bodyPr>
            <a:normAutofit/>
          </a:bodyPr>
          <a:lstStyle/>
          <a:p>
            <a:r>
              <a:rPr lang="tr-TR" sz="4400" dirty="0"/>
              <a:t>Serbest ZAMAN (</a:t>
            </a:r>
            <a:r>
              <a:rPr lang="tr-TR" sz="4400" dirty="0" err="1"/>
              <a:t>Leisure</a:t>
            </a:r>
            <a:r>
              <a:rPr lang="tr-TR" sz="4400" dirty="0"/>
              <a:t> time)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912" y="1840992"/>
            <a:ext cx="11301984" cy="5017008"/>
          </a:xfrm>
        </p:spPr>
        <p:txBody>
          <a:bodyPr/>
          <a:lstStyle/>
          <a:p>
            <a:pPr>
              <a:buNone/>
            </a:pPr>
            <a:r>
              <a:rPr lang="tr-TR" altLang="tr-TR" sz="2800" dirty="0"/>
              <a:t>Lise (“</a:t>
            </a:r>
            <a:r>
              <a:rPr lang="tr-TR" altLang="tr-TR" sz="2800" dirty="0" err="1"/>
              <a:t>loisir</a:t>
            </a:r>
            <a:r>
              <a:rPr lang="tr-TR" altLang="tr-TR" sz="2800" dirty="0"/>
              <a:t>” fırsat tanıma, serbest olma; “</a:t>
            </a:r>
            <a:r>
              <a:rPr lang="tr-TR" altLang="tr-TR" sz="2800" dirty="0" err="1"/>
              <a:t>license</a:t>
            </a:r>
            <a:r>
              <a:rPr lang="tr-TR" altLang="tr-TR" sz="2800" dirty="0"/>
              <a:t>” </a:t>
            </a:r>
            <a:r>
              <a:rPr lang="tr-TR" altLang="tr-TR" sz="2800" dirty="0" err="1"/>
              <a:t>selahiyet</a:t>
            </a:r>
            <a:r>
              <a:rPr lang="tr-TR" altLang="tr-TR" sz="2800" dirty="0"/>
              <a:t> vermek; “</a:t>
            </a:r>
            <a:r>
              <a:rPr lang="tr-TR" altLang="tr-TR" sz="2800" dirty="0" err="1"/>
              <a:t>libery</a:t>
            </a:r>
            <a:r>
              <a:rPr lang="tr-TR" altLang="tr-TR" sz="2800" dirty="0"/>
              <a:t>”-”</a:t>
            </a:r>
            <a:r>
              <a:rPr lang="tr-TR" altLang="tr-TR" sz="2800" dirty="0" err="1"/>
              <a:t>licere</a:t>
            </a:r>
            <a:r>
              <a:rPr lang="tr-TR" altLang="tr-TR" sz="2800" dirty="0"/>
              <a:t>” izin; 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2800" dirty="0">
                <a:solidFill>
                  <a:schemeClr val="tx1"/>
                </a:solidFill>
              </a:rPr>
              <a:t>Genel faktörler: </a:t>
            </a:r>
            <a:r>
              <a:rPr lang="tr-TR" altLang="tr-TR" sz="2800" dirty="0"/>
              <a:t>toplumun üretim-tüketim ilişkileri, örgütlenme biçimi ve teknolojik gelişmeye yansıyan </a:t>
            </a:r>
            <a:r>
              <a:rPr lang="tr-TR" altLang="tr-TR" sz="2800" dirty="0" err="1"/>
              <a:t>sosyo</a:t>
            </a:r>
            <a:r>
              <a:rPr lang="tr-TR" altLang="tr-TR" sz="2800" dirty="0"/>
              <a:t>-ekonomik çevre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2800" dirty="0">
                <a:solidFill>
                  <a:schemeClr val="tx1"/>
                </a:solidFill>
              </a:rPr>
              <a:t>Fiziksel faktörler: </a:t>
            </a:r>
            <a:r>
              <a:rPr lang="tr-TR" altLang="tr-TR" sz="2800" dirty="0"/>
              <a:t>Sos.-ekon. Faktörlerin </a:t>
            </a:r>
            <a:r>
              <a:rPr lang="tr-TR" altLang="tr-TR" sz="2800" dirty="0" err="1"/>
              <a:t>mekansal</a:t>
            </a:r>
            <a:r>
              <a:rPr lang="tr-TR" altLang="tr-TR" sz="2800" dirty="0"/>
              <a:t> şekillenmesi, kır-kent ayrımı, çalışma alanları, </a:t>
            </a:r>
            <a:r>
              <a:rPr lang="tr-TR" altLang="tr-TR" sz="2800" dirty="0" err="1">
                <a:solidFill>
                  <a:schemeClr val="tx1"/>
                </a:solidFill>
              </a:rPr>
              <a:t>kull.alanları</a:t>
            </a:r>
            <a:r>
              <a:rPr lang="tr-TR" altLang="tr-TR" sz="2800" dirty="0">
                <a:solidFill>
                  <a:schemeClr val="tx1"/>
                </a:solidFill>
              </a:rPr>
              <a:t>, </a:t>
            </a:r>
            <a:r>
              <a:rPr lang="tr-TR" altLang="tr-TR" sz="2800" dirty="0"/>
              <a:t>ulaşım, doğal çevre vb.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2800" dirty="0">
                <a:solidFill>
                  <a:schemeClr val="tx1"/>
                </a:solidFill>
              </a:rPr>
              <a:t>Kişiye dönük faktörler: </a:t>
            </a:r>
            <a:r>
              <a:rPr lang="tr-TR" altLang="tr-TR" sz="2800" dirty="0"/>
              <a:t>Cins., yaş, aile yapısı vb.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03440641"/>
      </p:ext>
    </p:extLst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Kar Payı</Template>
  <TotalTime>32</TotalTime>
  <Words>484</Words>
  <Application>Microsoft Office PowerPoint</Application>
  <PresentationFormat>Özel</PresentationFormat>
  <Paragraphs>58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Kar Payı</vt:lpstr>
      <vt:lpstr>Turizm Nedir?</vt:lpstr>
      <vt:lpstr>Turist Kimdir?</vt:lpstr>
      <vt:lpstr>Turistik Seyahatin Gereklilikleri</vt:lpstr>
      <vt:lpstr>Turistin Genel Eğilimleri</vt:lpstr>
      <vt:lpstr>Zaman nedir?</vt:lpstr>
      <vt:lpstr>Zaman Kullanımı</vt:lpstr>
      <vt:lpstr>İşin karşılığı kazanç, ödülü ise boş zaman</vt:lpstr>
      <vt:lpstr>Slayt 8</vt:lpstr>
      <vt:lpstr>Serbest ZAMAN (Leisure time)</vt:lpstr>
      <vt:lpstr>Serbest Zaman II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Turizm Nedir?</dc:title>
  <dc:creator>eceats35@gmail.com</dc:creator>
  <cp:lastModifiedBy>Windows Kullanıcısı</cp:lastModifiedBy>
  <cp:revision>8</cp:revision>
  <dcterms:created xsi:type="dcterms:W3CDTF">2018-12-16T09:34:18Z</dcterms:created>
  <dcterms:modified xsi:type="dcterms:W3CDTF">2019-03-15T12:26:55Z</dcterms:modified>
</cp:coreProperties>
</file>