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-798" y="-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6534" y="3085765"/>
            <a:ext cx="11262866" cy="33048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>
                <a:solidFill>
                  <a:schemeClr val="accent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05951" y="5956137"/>
            <a:ext cx="284480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244A7D7F-72D0-4064-8EE9-A1023A7849F3}" type="datetimeFigureOut">
              <a:rPr lang="tr-TR" smtClean="0"/>
              <a:pPr/>
              <a:t>15.03.2019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1"/>
            <a:ext cx="691721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1644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2A2A2FAE-E6B9-4954-83FF-3329A43DF9ED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2797332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4A7D7F-72D0-4064-8EE9-A1023A7849F3}" type="datetimeFigureOut">
              <a:rPr lang="tr-TR" smtClean="0"/>
              <a:pPr/>
              <a:t>15.03.2019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2A2FAE-E6B9-4954-83FF-3329A43DF9ED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27097272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8839201" y="599725"/>
            <a:ext cx="2906817" cy="58169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1" y="675726"/>
            <a:ext cx="2004164" cy="5183073"/>
          </a:xfrm>
        </p:spPr>
        <p:txBody>
          <a:bodyPr vert="eaVert"/>
          <a:lstStyle/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4923" y="675726"/>
            <a:ext cx="7896279" cy="5183073"/>
          </a:xfrm>
        </p:spPr>
        <p:txBody>
          <a:bodyPr vert="eaVert" anchor="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93673" y="5956137"/>
            <a:ext cx="1328141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244A7D7F-72D0-4064-8EE9-A1023A7849F3}" type="datetimeFigureOut">
              <a:rPr lang="tr-TR" smtClean="0"/>
              <a:pPr/>
              <a:t>15.03.2019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74923" y="5951811"/>
            <a:ext cx="7896279" cy="365125"/>
          </a:xfrm>
        </p:spPr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46615" y="5956137"/>
            <a:ext cx="1164195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2A2A2FAE-E6B9-4954-83FF-3329A43DF9ED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7060301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3678303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4A7D7F-72D0-4064-8EE9-A1023A7849F3}" type="datetimeFigureOut">
              <a:rPr lang="tr-TR" smtClean="0"/>
              <a:pPr/>
              <a:t>15.03.2019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52508" cy="365125"/>
          </a:xfrm>
        </p:spPr>
        <p:txBody>
          <a:bodyPr/>
          <a:lstStyle/>
          <a:p>
            <a:fld id="{2A2A2FAE-E6B9-4954-83FF-3329A43DF9ED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15111792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3043910"/>
            <a:ext cx="11029615" cy="1497507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accent1"/>
                </a:solidFill>
              </a:defRPr>
            </a:lvl1pPr>
          </a:lstStyle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244A7D7F-72D0-4064-8EE9-A1023A7849F3}" type="datetimeFigureOut">
              <a:rPr lang="tr-TR" smtClean="0"/>
              <a:pPr/>
              <a:t>15.03.2019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2A2A2FAE-E6B9-4954-83FF-3329A43DF9ED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23199875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422390" cy="3633047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8417" y="2228003"/>
            <a:ext cx="5422392" cy="3633047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4A7D7F-72D0-4064-8EE9-A1023A7849F3}" type="datetimeFigureOut">
              <a:rPr lang="tr-TR" smtClean="0"/>
              <a:pPr/>
              <a:t>15.03.2019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2A2FAE-E6B9-4954-83FF-3329A43DF9ED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16613814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219" y="2250892"/>
            <a:ext cx="5087075" cy="536005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3735" y="2250892"/>
            <a:ext cx="5087073" cy="553373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709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4A7D7F-72D0-4064-8EE9-A1023A7849F3}" type="datetimeFigureOut">
              <a:rPr lang="tr-TR" smtClean="0"/>
              <a:pPr/>
              <a:t>15.03.2019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2A2FAE-E6B9-4954-83FF-3329A43DF9ED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22697967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683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729658"/>
            <a:ext cx="11029616" cy="988332"/>
          </a:xfrm>
        </p:spPr>
        <p:txBody>
          <a:bodyPr/>
          <a:lstStyle/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4A7D7F-72D0-4064-8EE9-A1023A7849F3}" type="datetimeFigureOut">
              <a:rPr lang="tr-TR" smtClean="0"/>
              <a:pPr/>
              <a:t>15.03.2019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2A2FAE-E6B9-4954-83FF-3329A43DF9ED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18227665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4A7D7F-72D0-4064-8EE9-A1023A7849F3}" type="datetimeFigureOut">
              <a:rPr lang="tr-TR" smtClean="0"/>
              <a:pPr/>
              <a:t>15.03.2019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2A2FAE-E6B9-4954-83FF-3329A43DF9ED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20721161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47817" y="5141973"/>
            <a:ext cx="11298200" cy="127470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5262296"/>
            <a:ext cx="4909445" cy="689514"/>
          </a:xfrm>
        </p:spPr>
        <p:txBody>
          <a:bodyPr anchor="ctr"/>
          <a:lstStyle>
            <a:lvl1pPr algn="l">
              <a:defRPr sz="2000" b="0"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7816" y="601200"/>
            <a:ext cx="11292840" cy="4204800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40823" y="5262296"/>
            <a:ext cx="5869987" cy="689515"/>
          </a:xfrm>
        </p:spPr>
        <p:txBody>
          <a:bodyPr anchor="ctr">
            <a:normAutofit/>
          </a:bodyPr>
          <a:lstStyle>
            <a:lvl1pPr marL="0" indent="0" algn="r">
              <a:buNone/>
              <a:defRPr sz="1100">
                <a:solidFill>
                  <a:schemeClr val="bg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244A7D7F-72D0-4064-8EE9-A1023A7849F3}" type="datetimeFigureOut">
              <a:rPr lang="tr-TR" smtClean="0"/>
              <a:pPr/>
              <a:t>15.03.2019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2A2A2FAE-E6B9-4954-83FF-3329A43DF9ED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22543385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4693389"/>
            <a:ext cx="11029616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accent1"/>
                </a:solidFill>
              </a:defRPr>
            </a:lvl1pPr>
          </a:lstStyle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7817" y="599725"/>
            <a:ext cx="11290859" cy="3557252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7"/>
            <a:ext cx="11029617" cy="598671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4A7D7F-72D0-4064-8EE9-A1023A7849F3}" type="datetimeFigureOut">
              <a:rPr lang="tr-TR" smtClean="0"/>
              <a:pPr/>
              <a:t>15.03.2019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2A2FAE-E6B9-4954-83FF-3329A43DF9ED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6961653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705124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336003"/>
            <a:ext cx="11029616" cy="35227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951" y="5956137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244A7D7F-72D0-4064-8EE9-A1023A7849F3}" type="datetimeFigureOut">
              <a:rPr lang="tr-TR" smtClean="0"/>
              <a:pPr/>
              <a:t>15.03.2019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5951811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accent2"/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300" y="5956137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2A2A2FAE-E6B9-4954-83FF-3329A43DF9ED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9" name="Rectangle 8"/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="" xmlns:p14="http://schemas.microsoft.com/office/powerpoint/2010/main" val="11197308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2800" b="0" kern="1200" cap="all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600" kern="1200">
          <a:solidFill>
            <a:schemeClr val="tx2"/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/>
          <p:cNvSpPr>
            <a:spLocks noGrp="1"/>
          </p:cNvSpPr>
          <p:nvPr>
            <p:ph type="title"/>
          </p:nvPr>
        </p:nvSpPr>
        <p:spPr>
          <a:xfrm>
            <a:off x="426720" y="609600"/>
            <a:ext cx="11184088" cy="1024128"/>
          </a:xfrm>
        </p:spPr>
        <p:txBody>
          <a:bodyPr>
            <a:normAutofit/>
          </a:bodyPr>
          <a:lstStyle/>
          <a:p>
            <a:r>
              <a:rPr lang="tr-TR" sz="4400" dirty="0"/>
              <a:t>Turizm Nedir?</a:t>
            </a:r>
          </a:p>
        </p:txBody>
      </p:sp>
      <p:sp>
        <p:nvSpPr>
          <p:cNvPr id="5" name="İçerik Yer Tutucusu 4"/>
          <p:cNvSpPr>
            <a:spLocks noGrp="1"/>
          </p:cNvSpPr>
          <p:nvPr>
            <p:ph idx="1"/>
          </p:nvPr>
        </p:nvSpPr>
        <p:spPr>
          <a:xfrm>
            <a:off x="426720" y="1877568"/>
            <a:ext cx="11184088" cy="4791456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tr-TR" altLang="tr-TR" sz="3200" dirty="0"/>
              <a:t>Kazanç sağlamak amacına yönelik olmamak ve sürekli yerleşmemek koşulu ile bir yere seyahat ve orada kalmak sonucu ortaya çıkan olaylar ve ilişkiler bütünü..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tr-TR" altLang="tr-TR" sz="3200" dirty="0"/>
              <a:t>Sürekli yaşanan yer dışına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tr-TR" altLang="tr-TR" sz="3200" dirty="0"/>
              <a:t>Tüketici olarak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tr-TR" altLang="tr-TR" sz="3200" dirty="0"/>
              <a:t>Seyahat etmek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tr-TR" altLang="tr-TR" sz="3200" dirty="0"/>
              <a:t>Geçici konaklama (24 saat yada geceleme)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="" xmlns:p14="http://schemas.microsoft.com/office/powerpoint/2010/main" val="212569496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451104" y="702156"/>
            <a:ext cx="11289792" cy="919380"/>
          </a:xfrm>
        </p:spPr>
        <p:txBody>
          <a:bodyPr>
            <a:normAutofit/>
          </a:bodyPr>
          <a:lstStyle/>
          <a:p>
            <a:r>
              <a:rPr lang="tr-TR" sz="4400" dirty="0"/>
              <a:t>Serbest Zaman II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1104" y="1828800"/>
            <a:ext cx="11289792" cy="5029200"/>
          </a:xfrm>
        </p:spPr>
        <p:txBody>
          <a:bodyPr/>
          <a:lstStyle/>
          <a:p>
            <a:pPr>
              <a:lnSpc>
                <a:spcPct val="80000"/>
              </a:lnSpc>
              <a:buFont typeface="Wingdings" panose="05000000000000000000" pitchFamily="2" charset="2"/>
              <a:buChar char="q"/>
            </a:pPr>
            <a:r>
              <a:rPr lang="tr-TR" altLang="tr-TR" sz="2800" dirty="0"/>
              <a:t>Klasik görüş: “ Boş zaman, bireyin istediği gibi kullandığı zamandır”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Char char="q"/>
            </a:pPr>
            <a:r>
              <a:rPr lang="tr-TR" altLang="tr-TR" sz="2800" dirty="0"/>
              <a:t>Sosyal bir sınıfın fonksiyonu olarak kabul eden görüş: “boş zaman burjuva yaşantısıdır” (</a:t>
            </a:r>
            <a:r>
              <a:rPr lang="tr-TR" altLang="tr-TR" sz="2800" dirty="0" err="1"/>
              <a:t>Thorstein</a:t>
            </a:r>
            <a:r>
              <a:rPr lang="tr-TR" altLang="tr-TR" sz="2800" dirty="0"/>
              <a:t> </a:t>
            </a:r>
            <a:r>
              <a:rPr lang="tr-TR" altLang="tr-TR" sz="2800" dirty="0" err="1"/>
              <a:t>Weblen</a:t>
            </a:r>
            <a:r>
              <a:rPr lang="tr-TR" altLang="tr-TR" sz="2800" dirty="0"/>
              <a:t>)-</a:t>
            </a:r>
            <a:r>
              <a:rPr lang="tr-TR" altLang="tr-TR" sz="2800" dirty="0" err="1">
                <a:solidFill>
                  <a:schemeClr val="tx1"/>
                </a:solidFill>
              </a:rPr>
              <a:t>san.devrimi</a:t>
            </a:r>
            <a:r>
              <a:rPr lang="tr-TR" altLang="tr-TR" sz="2800" dirty="0"/>
              <a:t> haftada </a:t>
            </a:r>
            <a:r>
              <a:rPr lang="tr-TR" altLang="tr-TR" sz="2800" b="1" dirty="0">
                <a:solidFill>
                  <a:schemeClr val="tx1"/>
                </a:solidFill>
              </a:rPr>
              <a:t>70 saat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Char char="q"/>
            </a:pPr>
            <a:r>
              <a:rPr lang="tr-TR" altLang="tr-TR" sz="2800" dirty="0"/>
              <a:t>Serbest zaman aktivitesi olarak gören görüş: rahatlama, eğlence ve bilgilenme amacıyla seçilen aktiviteler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Char char="q"/>
            </a:pPr>
            <a:r>
              <a:rPr lang="tr-TR" altLang="tr-TR" sz="2800" dirty="0"/>
              <a:t>Serbest zaman olduğu görüşü: </a:t>
            </a:r>
            <a:r>
              <a:rPr lang="tr-TR" altLang="tr-TR" sz="2800" dirty="0" err="1"/>
              <a:t>varolma</a:t>
            </a:r>
            <a:r>
              <a:rPr lang="tr-TR" altLang="tr-TR" sz="2800" dirty="0"/>
              <a:t> ve çalışma zamanı dışındaki zaman (</a:t>
            </a:r>
            <a:r>
              <a:rPr lang="tr-TR" altLang="tr-TR" sz="2800" dirty="0">
                <a:solidFill>
                  <a:schemeClr val="tx1"/>
                </a:solidFill>
              </a:rPr>
              <a:t>AIEST tanımı</a:t>
            </a:r>
            <a:r>
              <a:rPr lang="tr-TR" altLang="tr-TR" sz="2800" dirty="0"/>
              <a:t>). Yaratıcı ve manevi değerlerin bir kaynağıdır……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="" xmlns:p14="http://schemas.microsoft.com/office/powerpoint/2010/main" val="391985418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Yrd.</a:t>
            </a:r>
            <a:r>
              <a:rPr lang="tr-TR" dirty="0" err="1" smtClean="0"/>
              <a:t>Doç.Dr</a:t>
            </a:r>
            <a:r>
              <a:rPr lang="tr-TR" dirty="0" smtClean="0"/>
              <a:t> İlke </a:t>
            </a:r>
            <a:r>
              <a:rPr lang="tr-TR" dirty="0" err="1" smtClean="0"/>
              <a:t>Basarangil</a:t>
            </a:r>
            <a:r>
              <a:rPr lang="tr-TR" dirty="0" smtClean="0"/>
              <a:t>, Dr. Oğuz </a:t>
            </a:r>
            <a:r>
              <a:rPr lang="tr-TR" dirty="0" err="1" smtClean="0"/>
              <a:t>Türkay</a:t>
            </a:r>
            <a:r>
              <a:rPr lang="tr-TR" dirty="0" smtClean="0"/>
              <a:t> Rekreasyon ve </a:t>
            </a:r>
            <a:r>
              <a:rPr lang="tr-TR" dirty="0" err="1" smtClean="0"/>
              <a:t>Anımasyon</a:t>
            </a:r>
            <a:r>
              <a:rPr lang="tr-TR" dirty="0" smtClean="0"/>
              <a:t> , Rekreasyon </a:t>
            </a:r>
            <a:r>
              <a:rPr lang="tr-TR" smtClean="0"/>
              <a:t>Yonetımı</a:t>
            </a:r>
            <a:endParaRPr lang="tr-T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414528" y="702156"/>
            <a:ext cx="11314176" cy="846228"/>
          </a:xfrm>
        </p:spPr>
        <p:txBody>
          <a:bodyPr>
            <a:normAutofit/>
          </a:bodyPr>
          <a:lstStyle/>
          <a:p>
            <a:r>
              <a:rPr lang="tr-TR" sz="4400" dirty="0"/>
              <a:t>Turist Kimdir?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14528" y="1917225"/>
            <a:ext cx="11314176" cy="2606008"/>
          </a:xfrm>
        </p:spPr>
        <p:txBody>
          <a:bodyPr/>
          <a:lstStyle/>
          <a:p>
            <a:pPr>
              <a:lnSpc>
                <a:spcPct val="90000"/>
              </a:lnSpc>
              <a:buFont typeface="Wingdings" panose="05000000000000000000" pitchFamily="2" charset="2"/>
              <a:buChar char="q"/>
            </a:pPr>
            <a:r>
              <a:rPr lang="tr-TR" altLang="tr-TR" sz="2800" dirty="0"/>
              <a:t>Seyahat eden kişidir. Peki ziyaretçi ???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Char char="q"/>
            </a:pPr>
            <a:r>
              <a:rPr lang="tr-TR" altLang="tr-TR" sz="2800" dirty="0">
                <a:solidFill>
                  <a:schemeClr val="tx1"/>
                </a:solidFill>
              </a:rPr>
              <a:t>Ziyaretçi</a:t>
            </a:r>
            <a:r>
              <a:rPr lang="tr-TR" altLang="tr-TR" sz="2800" dirty="0"/>
              <a:t> ikamet ettiği yer dışına çalışma harici bir nedenle seyahat eden kişidir.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Char char="q"/>
            </a:pPr>
            <a:r>
              <a:rPr lang="tr-TR" altLang="tr-TR" sz="2800" dirty="0">
                <a:solidFill>
                  <a:schemeClr val="tx1"/>
                </a:solidFill>
              </a:rPr>
              <a:t>Günübirlikçi</a:t>
            </a:r>
            <a:r>
              <a:rPr lang="tr-TR" altLang="tr-TR" sz="2800" dirty="0"/>
              <a:t> ise turistin sahip olduğu özellikleri gösteren ancak gittiği yerde bir geceden az kalan kişidir.</a:t>
            </a:r>
          </a:p>
          <a:p>
            <a:endParaRPr lang="tr-TR" dirty="0"/>
          </a:p>
        </p:txBody>
      </p:sp>
      <p:grpSp>
        <p:nvGrpSpPr>
          <p:cNvPr id="4" name="Group 4"/>
          <p:cNvGrpSpPr>
            <a:grpSpLocks/>
          </p:cNvGrpSpPr>
          <p:nvPr/>
        </p:nvGrpSpPr>
        <p:grpSpPr bwMode="auto">
          <a:xfrm>
            <a:off x="2102465" y="4623847"/>
            <a:ext cx="5270252" cy="1655763"/>
            <a:chOff x="2483" y="2355"/>
            <a:chExt cx="3754" cy="2016"/>
          </a:xfrm>
        </p:grpSpPr>
        <p:sp>
          <p:nvSpPr>
            <p:cNvPr id="5" name="Text Box 5"/>
            <p:cNvSpPr txBox="1">
              <a:spLocks noChangeArrowheads="1"/>
            </p:cNvSpPr>
            <p:nvPr/>
          </p:nvSpPr>
          <p:spPr bwMode="auto">
            <a:xfrm>
              <a:off x="2483" y="3075"/>
              <a:ext cx="1440" cy="576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tr-TR" altLang="tr-TR" sz="2800" dirty="0">
                  <a:latin typeface="Times New Roman" panose="02020603050405020304" pitchFamily="18" charset="0"/>
                </a:rPr>
                <a:t>Ziyaretçi</a:t>
              </a:r>
              <a:endParaRPr lang="tr-TR" altLang="tr-TR" sz="2800" dirty="0"/>
            </a:p>
          </p:txBody>
        </p:sp>
        <p:sp>
          <p:nvSpPr>
            <p:cNvPr id="6" name="Line 6"/>
            <p:cNvSpPr>
              <a:spLocks noChangeShapeType="1"/>
            </p:cNvSpPr>
            <p:nvPr/>
          </p:nvSpPr>
          <p:spPr bwMode="auto">
            <a:xfrm>
              <a:off x="3933" y="3363"/>
              <a:ext cx="288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7" name="Line 7"/>
            <p:cNvSpPr>
              <a:spLocks noChangeShapeType="1"/>
            </p:cNvSpPr>
            <p:nvPr/>
          </p:nvSpPr>
          <p:spPr bwMode="auto">
            <a:xfrm>
              <a:off x="4241" y="2626"/>
              <a:ext cx="1" cy="144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tr-TR" dirty="0"/>
            </a:p>
          </p:txBody>
        </p:sp>
        <p:sp>
          <p:nvSpPr>
            <p:cNvPr id="8" name="Line 8"/>
            <p:cNvSpPr>
              <a:spLocks noChangeShapeType="1"/>
            </p:cNvSpPr>
            <p:nvPr/>
          </p:nvSpPr>
          <p:spPr bwMode="auto">
            <a:xfrm>
              <a:off x="4221" y="4083"/>
              <a:ext cx="432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9" name="Line 9"/>
            <p:cNvSpPr>
              <a:spLocks noChangeShapeType="1"/>
            </p:cNvSpPr>
            <p:nvPr/>
          </p:nvSpPr>
          <p:spPr bwMode="auto">
            <a:xfrm>
              <a:off x="4221" y="2643"/>
              <a:ext cx="432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10" name="Text Box 10"/>
            <p:cNvSpPr txBox="1">
              <a:spLocks noChangeArrowheads="1"/>
            </p:cNvSpPr>
            <p:nvPr/>
          </p:nvSpPr>
          <p:spPr bwMode="auto">
            <a:xfrm>
              <a:off x="4653" y="2355"/>
              <a:ext cx="1584" cy="576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tr-TR" altLang="tr-TR" sz="2800" dirty="0">
                  <a:latin typeface="Times New Roman" panose="02020603050405020304" pitchFamily="18" charset="0"/>
                </a:rPr>
                <a:t>Turist</a:t>
              </a:r>
              <a:endParaRPr lang="tr-TR" altLang="tr-TR" sz="2800" dirty="0"/>
            </a:p>
          </p:txBody>
        </p:sp>
        <p:sp>
          <p:nvSpPr>
            <p:cNvPr id="11" name="Text Box 11"/>
            <p:cNvSpPr txBox="1">
              <a:spLocks noChangeArrowheads="1"/>
            </p:cNvSpPr>
            <p:nvPr/>
          </p:nvSpPr>
          <p:spPr bwMode="auto">
            <a:xfrm>
              <a:off x="4653" y="3795"/>
              <a:ext cx="1584" cy="576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tr-TR" altLang="tr-TR" sz="2800" dirty="0">
                  <a:latin typeface="Times New Roman" panose="02020603050405020304" pitchFamily="18" charset="0"/>
                </a:rPr>
                <a:t>Günübirlik</a:t>
              </a:r>
              <a:r>
                <a:rPr lang="tr-TR" altLang="tr-TR" sz="2800" dirty="0">
                  <a:solidFill>
                    <a:schemeClr val="bg2"/>
                  </a:solidFill>
                  <a:latin typeface="Times New Roman" panose="02020603050405020304" pitchFamily="18" charset="0"/>
                </a:rPr>
                <a:t>çi</a:t>
              </a:r>
              <a:endParaRPr lang="tr-TR" altLang="tr-TR" sz="2800" dirty="0">
                <a:solidFill>
                  <a:schemeClr val="bg2"/>
                </a:solidFill>
              </a:endParaRPr>
            </a:p>
          </p:txBody>
        </p:sp>
      </p:grpSp>
    </p:spTree>
    <p:extLst>
      <p:ext uri="{BB962C8B-B14F-4D97-AF65-F5344CB8AC3E}">
        <p14:creationId xmlns="" xmlns:p14="http://schemas.microsoft.com/office/powerpoint/2010/main" val="16448751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463296" y="702156"/>
            <a:ext cx="11253216" cy="870612"/>
          </a:xfrm>
        </p:spPr>
        <p:txBody>
          <a:bodyPr>
            <a:normAutofit/>
          </a:bodyPr>
          <a:lstStyle/>
          <a:p>
            <a:r>
              <a:rPr lang="tr-TR" sz="4400" dirty="0"/>
              <a:t>Turistik Seyahatin Gereklilikleri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63296" y="1926336"/>
            <a:ext cx="11253216" cy="4511040"/>
          </a:xfrm>
        </p:spPr>
        <p:txBody>
          <a:bodyPr/>
          <a:lstStyle/>
          <a:p>
            <a:pPr>
              <a:buFont typeface="Wingdings" panose="05000000000000000000" pitchFamily="2" charset="2"/>
              <a:buChar char="q"/>
            </a:pPr>
            <a:r>
              <a:rPr lang="tr-TR" altLang="tr-TR" sz="4000" dirty="0"/>
              <a:t>Harcanabilir gelir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tr-TR" altLang="tr-TR" sz="4000" dirty="0">
                <a:solidFill>
                  <a:schemeClr val="tx1"/>
                </a:solidFill>
              </a:rPr>
              <a:t>Boş zaman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tr-TR" altLang="tr-TR" sz="4000" dirty="0"/>
              <a:t>İstek (motivasyon)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tr-TR" altLang="tr-TR" sz="4000" dirty="0"/>
              <a:t>Eylem (Çevre dışına Yolculuk, konaklama vs.)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="" xmlns:p14="http://schemas.microsoft.com/office/powerpoint/2010/main" val="5090744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463296" y="702156"/>
            <a:ext cx="11253216" cy="931572"/>
          </a:xfrm>
        </p:spPr>
        <p:txBody>
          <a:bodyPr>
            <a:normAutofit/>
          </a:bodyPr>
          <a:lstStyle/>
          <a:p>
            <a:r>
              <a:rPr lang="tr-TR" sz="4400" dirty="0"/>
              <a:t>Turistin Genel Eğilimleri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63296" y="1987296"/>
            <a:ext cx="11253216" cy="4523232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tr-TR" altLang="tr-TR" sz="3000" dirty="0"/>
              <a:t>Doğal, tarihi, kültürel ve sosyal çevreyi tanıma isteği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tr-TR" altLang="tr-TR" sz="3000" dirty="0"/>
              <a:t>Eğlenme ve dinlenme isteği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tr-TR" altLang="tr-TR" sz="3000" dirty="0"/>
              <a:t>Kendini evinde hissetme isteği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tr-TR" altLang="tr-TR" sz="3000" dirty="0"/>
              <a:t>Hoşgörü beklentisi ve denetimsiz yaşama isteği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tr-TR" altLang="tr-TR" sz="3000" dirty="0"/>
              <a:t>Güvenlik (can ve mal) isteği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tr-TR" altLang="tr-TR" sz="3000" dirty="0"/>
              <a:t>Rahat yaşam koşulları ve hizmet kalitesi beklentisi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tr-TR" altLang="tr-TR" sz="3000" dirty="0"/>
              <a:t>İdari işlemlerde kolaylık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="" xmlns:p14="http://schemas.microsoft.com/office/powerpoint/2010/main" val="16916283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463296" y="702156"/>
            <a:ext cx="11301984" cy="919380"/>
          </a:xfrm>
        </p:spPr>
        <p:txBody>
          <a:bodyPr>
            <a:normAutofit/>
          </a:bodyPr>
          <a:lstStyle/>
          <a:p>
            <a:r>
              <a:rPr lang="tr-TR" sz="4400" dirty="0"/>
              <a:t>Zaman nedir?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63296" y="1792224"/>
            <a:ext cx="11301984" cy="4974336"/>
          </a:xfrm>
        </p:spPr>
        <p:txBody>
          <a:bodyPr/>
          <a:lstStyle/>
          <a:p>
            <a:pPr>
              <a:lnSpc>
                <a:spcPct val="90000"/>
              </a:lnSpc>
              <a:buFont typeface="Wingdings" panose="05000000000000000000" pitchFamily="2" charset="2"/>
              <a:buChar char="q"/>
            </a:pPr>
            <a:r>
              <a:rPr lang="tr-TR" altLang="tr-TR" sz="2800" dirty="0"/>
              <a:t>Olayların birbirini izlemesine bakarak zihnimizde yarattığımız ve yine olayların içinde sürüp gideceği düşünülen, başı sonu belli olmayan soyut kavram(</a:t>
            </a:r>
            <a:r>
              <a:rPr lang="tr-TR" altLang="tr-TR" sz="2800" b="1" dirty="0">
                <a:solidFill>
                  <a:schemeClr val="tx1"/>
                </a:solidFill>
              </a:rPr>
              <a:t>görelilik</a:t>
            </a:r>
            <a:r>
              <a:rPr lang="tr-TR" altLang="tr-TR" sz="2800" dirty="0"/>
              <a:t>)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Char char="q"/>
            </a:pPr>
            <a:r>
              <a:rPr lang="tr-TR" altLang="tr-TR" sz="2800" dirty="0"/>
              <a:t>Astronomik zaman(değişmez); Fizyolojik zaman (değişkendir)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Char char="q"/>
            </a:pPr>
            <a:r>
              <a:rPr lang="tr-TR" altLang="tr-TR" sz="2800" dirty="0"/>
              <a:t>Somut zaman (saat, saniye gibi ölçülebilen); soyut zaman (ölçülemeyen)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Char char="q"/>
            </a:pPr>
            <a:r>
              <a:rPr lang="tr-TR" altLang="tr-TR" sz="2800" dirty="0"/>
              <a:t>Zaman anlayışı (zamanı planlamak-kullanmak</a:t>
            </a:r>
            <a:r>
              <a:rPr lang="tr-TR" altLang="tr-TR" sz="2800" dirty="0">
                <a:solidFill>
                  <a:schemeClr val="tx1"/>
                </a:solidFill>
              </a:rPr>
              <a:t>-</a:t>
            </a:r>
            <a:r>
              <a:rPr lang="tr-TR" altLang="tr-TR" sz="2800" b="1" dirty="0">
                <a:solidFill>
                  <a:schemeClr val="tx1"/>
                </a:solidFill>
              </a:rPr>
              <a:t>israf</a:t>
            </a:r>
            <a:r>
              <a:rPr lang="tr-TR" altLang="tr-TR" sz="2800" dirty="0"/>
              <a:t>)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="" xmlns:p14="http://schemas.microsoft.com/office/powerpoint/2010/main" val="37611182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426720" y="702156"/>
            <a:ext cx="11350752" cy="894996"/>
          </a:xfrm>
        </p:spPr>
        <p:txBody>
          <a:bodyPr>
            <a:normAutofit/>
          </a:bodyPr>
          <a:lstStyle/>
          <a:p>
            <a:r>
              <a:rPr lang="tr-TR" sz="4400" dirty="0"/>
              <a:t>Zaman Kullanımı</a:t>
            </a:r>
          </a:p>
        </p:txBody>
      </p:sp>
      <p:grpSp>
        <p:nvGrpSpPr>
          <p:cNvPr id="4" name="Group 5"/>
          <p:cNvGrpSpPr>
            <a:grpSpLocks/>
          </p:cNvGrpSpPr>
          <p:nvPr/>
        </p:nvGrpSpPr>
        <p:grpSpPr bwMode="auto">
          <a:xfrm>
            <a:off x="1940116" y="2173682"/>
            <a:ext cx="7848600" cy="3095676"/>
            <a:chOff x="2349" y="2068"/>
            <a:chExt cx="6336" cy="2015"/>
          </a:xfrm>
        </p:grpSpPr>
        <p:sp>
          <p:nvSpPr>
            <p:cNvPr id="5" name="Text Box 6"/>
            <p:cNvSpPr txBox="1">
              <a:spLocks noChangeArrowheads="1"/>
            </p:cNvSpPr>
            <p:nvPr/>
          </p:nvSpPr>
          <p:spPr bwMode="auto">
            <a:xfrm>
              <a:off x="4365" y="2068"/>
              <a:ext cx="2304" cy="576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tr-TR" altLang="tr-TR" sz="2400" b="1" dirty="0">
                  <a:latin typeface="Times New Roman" panose="02020603050405020304" pitchFamily="18" charset="0"/>
                </a:rPr>
                <a:t>ZAMAN</a:t>
              </a:r>
              <a:endParaRPr lang="tr-TR" altLang="tr-TR" sz="2400" dirty="0"/>
            </a:p>
          </p:txBody>
        </p:sp>
        <p:sp>
          <p:nvSpPr>
            <p:cNvPr id="6" name="Line 7"/>
            <p:cNvSpPr>
              <a:spLocks noChangeShapeType="1"/>
            </p:cNvSpPr>
            <p:nvPr/>
          </p:nvSpPr>
          <p:spPr bwMode="auto">
            <a:xfrm>
              <a:off x="5517" y="2643"/>
              <a:ext cx="0" cy="28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7" name="Line 8"/>
            <p:cNvSpPr>
              <a:spLocks noChangeShapeType="1"/>
            </p:cNvSpPr>
            <p:nvPr/>
          </p:nvSpPr>
          <p:spPr bwMode="auto">
            <a:xfrm flipH="1">
              <a:off x="3069" y="2931"/>
              <a:ext cx="4896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8" name="Line 9"/>
            <p:cNvSpPr>
              <a:spLocks noChangeShapeType="1"/>
            </p:cNvSpPr>
            <p:nvPr/>
          </p:nvSpPr>
          <p:spPr bwMode="auto">
            <a:xfrm>
              <a:off x="3069" y="2931"/>
              <a:ext cx="0" cy="28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9" name="Line 10"/>
            <p:cNvSpPr>
              <a:spLocks noChangeShapeType="1"/>
            </p:cNvSpPr>
            <p:nvPr/>
          </p:nvSpPr>
          <p:spPr bwMode="auto">
            <a:xfrm>
              <a:off x="5517" y="2931"/>
              <a:ext cx="0" cy="28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10" name="Line 11"/>
            <p:cNvSpPr>
              <a:spLocks noChangeShapeType="1"/>
            </p:cNvSpPr>
            <p:nvPr/>
          </p:nvSpPr>
          <p:spPr bwMode="auto">
            <a:xfrm>
              <a:off x="7965" y="2931"/>
              <a:ext cx="0" cy="28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11" name="Text Box 12"/>
            <p:cNvSpPr txBox="1">
              <a:spLocks noChangeArrowheads="1"/>
            </p:cNvSpPr>
            <p:nvPr/>
          </p:nvSpPr>
          <p:spPr bwMode="auto">
            <a:xfrm>
              <a:off x="2349" y="3219"/>
              <a:ext cx="1584" cy="864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tr-TR" altLang="tr-TR" sz="2400" dirty="0" err="1">
                  <a:latin typeface="Times New Roman" panose="02020603050405020304" pitchFamily="18" charset="0"/>
                </a:rPr>
                <a:t>Varolma</a:t>
              </a:r>
              <a:r>
                <a:rPr lang="tr-TR" altLang="tr-TR" sz="2400" dirty="0">
                  <a:latin typeface="Times New Roman" panose="02020603050405020304" pitchFamily="18" charset="0"/>
                </a:rPr>
                <a:t> zamanı </a:t>
              </a:r>
            </a:p>
            <a:p>
              <a:pPr algn="ctr" eaLnBrk="1" hangingPunct="1"/>
              <a:r>
                <a:rPr lang="tr-TR" altLang="tr-TR" sz="2000" dirty="0">
                  <a:latin typeface="Times New Roman" panose="02020603050405020304" pitchFamily="18" charset="0"/>
                </a:rPr>
                <a:t>(uyku, yeme-içme gibi)</a:t>
              </a:r>
              <a:endParaRPr lang="tr-TR" altLang="tr-TR" sz="2000" dirty="0"/>
            </a:p>
          </p:txBody>
        </p:sp>
        <p:sp>
          <p:nvSpPr>
            <p:cNvPr id="12" name="Text Box 13"/>
            <p:cNvSpPr txBox="1">
              <a:spLocks noChangeArrowheads="1"/>
            </p:cNvSpPr>
            <p:nvPr/>
          </p:nvSpPr>
          <p:spPr bwMode="auto">
            <a:xfrm>
              <a:off x="4653" y="3219"/>
              <a:ext cx="1728" cy="864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tr-TR" altLang="tr-TR" sz="2400" dirty="0">
                  <a:latin typeface="Times New Roman" panose="02020603050405020304" pitchFamily="18" charset="0"/>
                </a:rPr>
                <a:t>Çalışma (iş) zamanı</a:t>
              </a:r>
              <a:endParaRPr lang="tr-TR" altLang="tr-TR" sz="2400" dirty="0"/>
            </a:p>
          </p:txBody>
        </p:sp>
        <p:sp>
          <p:nvSpPr>
            <p:cNvPr id="13" name="Text Box 14"/>
            <p:cNvSpPr txBox="1">
              <a:spLocks noChangeArrowheads="1"/>
            </p:cNvSpPr>
            <p:nvPr/>
          </p:nvSpPr>
          <p:spPr bwMode="auto">
            <a:xfrm>
              <a:off x="7245" y="3149"/>
              <a:ext cx="1440" cy="864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tr-TR" altLang="tr-TR" sz="2400" b="1" dirty="0">
                  <a:latin typeface="Times New Roman" panose="02020603050405020304" pitchFamily="18" charset="0"/>
                </a:rPr>
                <a:t>Serbest zaman</a:t>
              </a:r>
              <a:endParaRPr lang="tr-TR" altLang="tr-TR" sz="2400" b="1" dirty="0"/>
            </a:p>
          </p:txBody>
        </p:sp>
      </p:grpSp>
    </p:spTree>
    <p:extLst>
      <p:ext uri="{BB962C8B-B14F-4D97-AF65-F5344CB8AC3E}">
        <p14:creationId xmlns="" xmlns:p14="http://schemas.microsoft.com/office/powerpoint/2010/main" val="35105484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414528" y="702156"/>
            <a:ext cx="11326368" cy="882804"/>
          </a:xfrm>
        </p:spPr>
        <p:txBody>
          <a:bodyPr>
            <a:normAutofit/>
          </a:bodyPr>
          <a:lstStyle/>
          <a:p>
            <a:r>
              <a:rPr lang="tr-TR" sz="3200" dirty="0"/>
              <a:t>İşin karşılığı kazanç, ödülü ise boş zaman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14528" y="1926336"/>
            <a:ext cx="11326368" cy="4669536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buFont typeface="Wingdings" panose="05000000000000000000" pitchFamily="2" charset="2"/>
              <a:buChar char="q"/>
            </a:pPr>
            <a:r>
              <a:rPr lang="tr-TR" altLang="tr-TR" sz="3200" dirty="0"/>
              <a:t>İş </a:t>
            </a:r>
            <a:r>
              <a:rPr lang="tr-TR" altLang="tr-TR" sz="3200" dirty="0">
                <a:solidFill>
                  <a:schemeClr val="tx1"/>
                </a:solidFill>
              </a:rPr>
              <a:t>gerilme ritmi </a:t>
            </a:r>
            <a:r>
              <a:rPr lang="tr-TR" altLang="tr-TR" sz="3200" dirty="0"/>
              <a:t>yaratarak boş zamanı anlamlı kılar. Bu sayede </a:t>
            </a:r>
            <a:r>
              <a:rPr lang="tr-TR" altLang="tr-TR" sz="3200" dirty="0">
                <a:solidFill>
                  <a:schemeClr val="tx1"/>
                </a:solidFill>
              </a:rPr>
              <a:t>gevşeme ritmi </a:t>
            </a:r>
            <a:r>
              <a:rPr lang="tr-TR" altLang="tr-TR" sz="3200" dirty="0"/>
              <a:t>ile denge sağlanır.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Char char="q"/>
            </a:pPr>
            <a:r>
              <a:rPr lang="tr-TR" altLang="tr-TR" sz="3200" dirty="0"/>
              <a:t>İş ve boş zaman (</a:t>
            </a:r>
            <a:r>
              <a:rPr lang="tr-TR" altLang="tr-TR" sz="3200" dirty="0" err="1"/>
              <a:t>varolma</a:t>
            </a:r>
            <a:r>
              <a:rPr lang="tr-TR" altLang="tr-TR" sz="3200" dirty="0"/>
              <a:t> zamanı da dahil olmak </a:t>
            </a:r>
            <a:r>
              <a:rPr lang="tr-TR" altLang="tr-TR" sz="3200" dirty="0" err="1"/>
              <a:t>üzre</a:t>
            </a:r>
            <a:r>
              <a:rPr lang="tr-TR" altLang="tr-TR" sz="3200" dirty="0"/>
              <a:t>) dengeli bir insan yapısı için kaçınılmazdır. 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Char char="q"/>
            </a:pPr>
            <a:r>
              <a:rPr lang="tr-TR" altLang="tr-TR" sz="3200" dirty="0"/>
              <a:t>Üretim-sosyalleşme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Char char="q"/>
            </a:pPr>
            <a:r>
              <a:rPr lang="tr-TR" altLang="tr-TR" sz="3200" dirty="0"/>
              <a:t>Gerilme-gevşeme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Char char="q"/>
            </a:pPr>
            <a:r>
              <a:rPr lang="tr-TR" altLang="tr-TR" sz="3200" dirty="0"/>
              <a:t>Kendisi-çevresi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="" xmlns:p14="http://schemas.microsoft.com/office/powerpoint/2010/main" val="37140724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1104" y="2105526"/>
            <a:ext cx="11277600" cy="4612265"/>
          </a:xfrm>
        </p:spPr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tr-TR" altLang="tr-TR" sz="4000" dirty="0">
                <a:solidFill>
                  <a:schemeClr val="tx1"/>
                </a:solidFill>
              </a:rPr>
              <a:t>Eski Yunanda çalışmanın teşviki (mutluluğun temeli)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tr-TR" altLang="tr-TR" sz="4000" dirty="0"/>
              <a:t>Roma’da </a:t>
            </a:r>
            <a:r>
              <a:rPr lang="tr-TR" altLang="tr-TR" sz="4000" dirty="0">
                <a:solidFill>
                  <a:schemeClr val="tx1"/>
                </a:solidFill>
              </a:rPr>
              <a:t>“tanrıya hizmet”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tr-TR" altLang="tr-TR" sz="4000" dirty="0"/>
              <a:t>Sanayi devrimi (15 saat iş) </a:t>
            </a:r>
            <a:r>
              <a:rPr lang="tr-TR" altLang="tr-TR" sz="4000" dirty="0">
                <a:solidFill>
                  <a:schemeClr val="tx1"/>
                </a:solidFill>
              </a:rPr>
              <a:t>“iş hayatın tadıdır” </a:t>
            </a:r>
            <a:r>
              <a:rPr lang="tr-TR" altLang="tr-TR" sz="4000" dirty="0"/>
              <a:t>(ALMAN ATASÖZÜ)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tr-TR" altLang="tr-TR" sz="4000" dirty="0"/>
              <a:t>Günümüz teknolojik ilerlemesi (</a:t>
            </a:r>
            <a:r>
              <a:rPr lang="tr-TR" altLang="tr-TR" sz="4000" dirty="0">
                <a:solidFill>
                  <a:schemeClr val="tx1"/>
                </a:solidFill>
              </a:rPr>
              <a:t>boş zaman artışı) Aynı zamanda –Yabancılaşma; -Yoksulluk ve yoksunluk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="" xmlns:p14="http://schemas.microsoft.com/office/powerpoint/2010/main" val="67590091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438912" y="702156"/>
            <a:ext cx="11301984" cy="894996"/>
          </a:xfrm>
        </p:spPr>
        <p:txBody>
          <a:bodyPr>
            <a:normAutofit/>
          </a:bodyPr>
          <a:lstStyle/>
          <a:p>
            <a:r>
              <a:rPr lang="tr-TR" sz="4400" dirty="0"/>
              <a:t>Serbest ZAMAN (</a:t>
            </a:r>
            <a:r>
              <a:rPr lang="tr-TR" sz="4400" dirty="0" err="1"/>
              <a:t>Leisure</a:t>
            </a:r>
            <a:r>
              <a:rPr lang="tr-TR" sz="4400" dirty="0"/>
              <a:t> time)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38912" y="1840992"/>
            <a:ext cx="11301984" cy="5017008"/>
          </a:xfrm>
        </p:spPr>
        <p:txBody>
          <a:bodyPr/>
          <a:lstStyle/>
          <a:p>
            <a:pPr>
              <a:buNone/>
            </a:pPr>
            <a:r>
              <a:rPr lang="tr-TR" altLang="tr-TR" sz="2800" dirty="0"/>
              <a:t>Lise (“</a:t>
            </a:r>
            <a:r>
              <a:rPr lang="tr-TR" altLang="tr-TR" sz="2800" dirty="0" err="1"/>
              <a:t>loisir</a:t>
            </a:r>
            <a:r>
              <a:rPr lang="tr-TR" altLang="tr-TR" sz="2800" dirty="0"/>
              <a:t>” fırsat tanıma, serbest olma; “</a:t>
            </a:r>
            <a:r>
              <a:rPr lang="tr-TR" altLang="tr-TR" sz="2800" dirty="0" err="1"/>
              <a:t>license</a:t>
            </a:r>
            <a:r>
              <a:rPr lang="tr-TR" altLang="tr-TR" sz="2800" dirty="0"/>
              <a:t>” </a:t>
            </a:r>
            <a:r>
              <a:rPr lang="tr-TR" altLang="tr-TR" sz="2800" dirty="0" err="1"/>
              <a:t>selahiyet</a:t>
            </a:r>
            <a:r>
              <a:rPr lang="tr-TR" altLang="tr-TR" sz="2800" dirty="0"/>
              <a:t> vermek; “</a:t>
            </a:r>
            <a:r>
              <a:rPr lang="tr-TR" altLang="tr-TR" sz="2800" dirty="0" err="1"/>
              <a:t>libery</a:t>
            </a:r>
            <a:r>
              <a:rPr lang="tr-TR" altLang="tr-TR" sz="2800" dirty="0"/>
              <a:t>”-”</a:t>
            </a:r>
            <a:r>
              <a:rPr lang="tr-TR" altLang="tr-TR" sz="2800" dirty="0" err="1"/>
              <a:t>licere</a:t>
            </a:r>
            <a:r>
              <a:rPr lang="tr-TR" altLang="tr-TR" sz="2800" dirty="0"/>
              <a:t>” izin; )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tr-TR" altLang="tr-TR" sz="2800" dirty="0">
                <a:solidFill>
                  <a:schemeClr val="tx1"/>
                </a:solidFill>
              </a:rPr>
              <a:t>Genel faktörler: </a:t>
            </a:r>
            <a:r>
              <a:rPr lang="tr-TR" altLang="tr-TR" sz="2800" dirty="0"/>
              <a:t>toplumun üretim-tüketim ilişkileri, örgütlenme biçimi ve teknolojik gelişmeye yansıyan </a:t>
            </a:r>
            <a:r>
              <a:rPr lang="tr-TR" altLang="tr-TR" sz="2800" dirty="0" err="1"/>
              <a:t>sosyo</a:t>
            </a:r>
            <a:r>
              <a:rPr lang="tr-TR" altLang="tr-TR" sz="2800" dirty="0"/>
              <a:t>-ekonomik çevre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tr-TR" altLang="tr-TR" sz="2800" dirty="0">
                <a:solidFill>
                  <a:schemeClr val="tx1"/>
                </a:solidFill>
              </a:rPr>
              <a:t>Fiziksel faktörler: </a:t>
            </a:r>
            <a:r>
              <a:rPr lang="tr-TR" altLang="tr-TR" sz="2800" dirty="0"/>
              <a:t>Sos.-ekon. Faktörlerin </a:t>
            </a:r>
            <a:r>
              <a:rPr lang="tr-TR" altLang="tr-TR" sz="2800" dirty="0" err="1"/>
              <a:t>mekansal</a:t>
            </a:r>
            <a:r>
              <a:rPr lang="tr-TR" altLang="tr-TR" sz="2800" dirty="0"/>
              <a:t> şekillenmesi, kır-kent ayrımı, çalışma alanları, </a:t>
            </a:r>
            <a:r>
              <a:rPr lang="tr-TR" altLang="tr-TR" sz="2800" dirty="0" err="1">
                <a:solidFill>
                  <a:schemeClr val="tx1"/>
                </a:solidFill>
              </a:rPr>
              <a:t>kull.alanları</a:t>
            </a:r>
            <a:r>
              <a:rPr lang="tr-TR" altLang="tr-TR" sz="2800" dirty="0">
                <a:solidFill>
                  <a:schemeClr val="tx1"/>
                </a:solidFill>
              </a:rPr>
              <a:t>, </a:t>
            </a:r>
            <a:r>
              <a:rPr lang="tr-TR" altLang="tr-TR" sz="2800" dirty="0"/>
              <a:t>ulaşım, doğal çevre vb.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tr-TR" altLang="tr-TR" sz="2800" dirty="0">
                <a:solidFill>
                  <a:schemeClr val="tx1"/>
                </a:solidFill>
              </a:rPr>
              <a:t>Kişiye dönük faktörler: </a:t>
            </a:r>
            <a:r>
              <a:rPr lang="tr-TR" altLang="tr-TR" sz="2800" dirty="0"/>
              <a:t>Cins., yaş, aile yapısı vb.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="" xmlns:p14="http://schemas.microsoft.com/office/powerpoint/2010/main" val="303440641"/>
      </p:ext>
    </p:extLst>
  </p:cSld>
  <p:clrMapOvr>
    <a:masterClrMapping/>
  </p:clrMapOvr>
</p:sld>
</file>

<file path=ppt/theme/theme1.xml><?xml version="1.0" encoding="utf-8"?>
<a:theme xmlns:a="http://schemas.openxmlformats.org/drawingml/2006/main" name="Kar Payı">
  <a:themeElements>
    <a:clrScheme name="Kar Payı">
      <a:dk1>
        <a:sysClr val="windowText" lastClr="000000"/>
      </a:dk1>
      <a:lt1>
        <a:sysClr val="window" lastClr="FFFFFF"/>
      </a:lt1>
      <a:dk2>
        <a:srgbClr val="3D3D3D"/>
      </a:dk2>
      <a:lt2>
        <a:srgbClr val="EBEBEB"/>
      </a:lt2>
      <a:accent1>
        <a:srgbClr val="4D1434"/>
      </a:accent1>
      <a:accent2>
        <a:srgbClr val="903163"/>
      </a:accent2>
      <a:accent3>
        <a:srgbClr val="B2324B"/>
      </a:accent3>
      <a:accent4>
        <a:srgbClr val="969FA7"/>
      </a:accent4>
      <a:accent5>
        <a:srgbClr val="66B1CE"/>
      </a:accent5>
      <a:accent6>
        <a:srgbClr val="40619D"/>
      </a:accent6>
      <a:hlink>
        <a:srgbClr val="828282"/>
      </a:hlink>
      <a:folHlink>
        <a:srgbClr val="A5A5A5"/>
      </a:folHlink>
    </a:clrScheme>
    <a:fontScheme name="Kar Payı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Kar Payı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Dividend" id="{9697A71B-4AB7-4A1A-BD5B-BB2D22835B57}" vid="{C21699FF-00E4-43C8-BBCC-D7E5536C371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Kar Payı</Template>
  <TotalTime>32</TotalTime>
  <Words>484</Words>
  <Application>Microsoft Office PowerPoint</Application>
  <PresentationFormat>Özel</PresentationFormat>
  <Paragraphs>58</Paragraphs>
  <Slides>11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12" baseType="lpstr">
      <vt:lpstr>Kar Payı</vt:lpstr>
      <vt:lpstr>Turizm Nedir?</vt:lpstr>
      <vt:lpstr>Turist Kimdir?</vt:lpstr>
      <vt:lpstr>Turistik Seyahatin Gereklilikleri</vt:lpstr>
      <vt:lpstr>Turistin Genel Eğilimleri</vt:lpstr>
      <vt:lpstr>Zaman nedir?</vt:lpstr>
      <vt:lpstr>Zaman Kullanımı</vt:lpstr>
      <vt:lpstr>İşin karşılığı kazanç, ödülü ise boş zaman</vt:lpstr>
      <vt:lpstr>Slayt 8</vt:lpstr>
      <vt:lpstr>Serbest ZAMAN (Leisure time)</vt:lpstr>
      <vt:lpstr>Serbest Zaman II</vt:lpstr>
      <vt:lpstr>Slayt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Turizm Nedir?</dc:title>
  <dc:creator>eceats35@gmail.com</dc:creator>
  <cp:lastModifiedBy>Windows Kullanıcısı</cp:lastModifiedBy>
  <cp:revision>8</cp:revision>
  <dcterms:created xsi:type="dcterms:W3CDTF">2018-12-16T09:34:18Z</dcterms:created>
  <dcterms:modified xsi:type="dcterms:W3CDTF">2019-03-15T12:26:55Z</dcterms:modified>
</cp:coreProperties>
</file>