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60" r:id="rId3"/>
    <p:sldId id="261" r:id="rId4"/>
    <p:sldId id="262" r:id="rId5"/>
    <p:sldId id="263" r:id="rId6"/>
    <p:sldId id="264" r:id="rId7"/>
    <p:sldId id="265" r:id="rId8"/>
    <p:sldId id="268" r:id="rId9"/>
    <p:sldId id="269" r:id="rId10"/>
    <p:sldId id="272" r:id="rId11"/>
    <p:sldId id="285" r:id="rId12"/>
    <p:sldId id="286" r:id="rId13"/>
    <p:sldId id="273" r:id="rId14"/>
    <p:sldId id="275" r:id="rId15"/>
    <p:sldId id="277" r:id="rId16"/>
    <p:sldId id="280" r:id="rId17"/>
    <p:sldId id="281" r:id="rId18"/>
    <p:sldId id="282" r:id="rId19"/>
    <p:sldId id="283" r:id="rId20"/>
    <p:sldId id="28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B755A09-725B-4117-8F0E-E1DF7E67C10B}" type="datetimeFigureOut">
              <a:rPr lang="tr-TR" smtClean="0"/>
              <a:pPr/>
              <a:t>17.4.2018</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85DC832-741C-4C43-BDCA-6CECA8B7370D}" type="slidenum">
              <a:rPr lang="tr-TR" smtClean="0"/>
              <a:pPr/>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B755A09-725B-4117-8F0E-E1DF7E67C10B}" type="datetimeFigureOut">
              <a:rPr lang="tr-TR" smtClean="0"/>
              <a:pPr/>
              <a:t>17.4.2018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B755A09-725B-4117-8F0E-E1DF7E67C10B}" type="datetimeFigureOut">
              <a:rPr lang="tr-TR" smtClean="0"/>
              <a:pPr/>
              <a:t>17.4.2018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755A09-725B-4117-8F0E-E1DF7E67C10B}" type="datetimeFigureOut">
              <a:rPr lang="tr-TR" smtClean="0"/>
              <a:pPr/>
              <a:t>17.4.2018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B755A09-725B-4117-8F0E-E1DF7E67C10B}" type="datetimeFigureOut">
              <a:rPr lang="tr-TR" smtClean="0"/>
              <a:pPr/>
              <a:t>17.4.2018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0B755A09-725B-4117-8F0E-E1DF7E67C10B}" type="datetimeFigureOut">
              <a:rPr lang="tr-TR" smtClean="0"/>
              <a:pPr/>
              <a:t>17.4.2018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5DC832-741C-4C43-BDCA-6CECA8B7370D}" type="slidenum">
              <a:rPr lang="tr-TR" smtClean="0"/>
              <a:pPr/>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B755A09-725B-4117-8F0E-E1DF7E67C10B}" type="datetimeFigureOut">
              <a:rPr lang="tr-TR" smtClean="0"/>
              <a:pPr/>
              <a:t>17.4.2018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0B755A09-725B-4117-8F0E-E1DF7E67C10B}" type="datetimeFigureOut">
              <a:rPr lang="tr-TR" smtClean="0"/>
              <a:pPr/>
              <a:t>17.4.2018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755A09-725B-4117-8F0E-E1DF7E67C10B}" type="datetimeFigureOut">
              <a:rPr lang="tr-TR" smtClean="0"/>
              <a:pPr/>
              <a:t>17.4.2018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B755A09-725B-4117-8F0E-E1DF7E67C10B}" type="datetimeFigureOut">
              <a:rPr lang="tr-TR" smtClean="0"/>
              <a:pPr/>
              <a:t>17.4.2018</a:t>
            </a:fld>
            <a:endParaRPr lang="tr-TR"/>
          </a:p>
        </p:txBody>
      </p:sp>
      <p:sp>
        <p:nvSpPr>
          <p:cNvPr id="7" name="Slide Number Placeholder 6"/>
          <p:cNvSpPr>
            <a:spLocks noGrp="1"/>
          </p:cNvSpPr>
          <p:nvPr>
            <p:ph type="sldNum" sz="quarter" idx="12"/>
          </p:nvPr>
        </p:nvSpPr>
        <p:spPr/>
        <p:txBody>
          <a:bodyPr/>
          <a:lstStyle/>
          <a:p>
            <a:fld id="{A85DC832-741C-4C43-BDCA-6CECA8B7370D}" type="slidenum">
              <a:rPr lang="tr-TR" smtClean="0"/>
              <a:pPr/>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B755A09-725B-4117-8F0E-E1DF7E67C10B}" type="datetimeFigureOut">
              <a:rPr lang="tr-TR" smtClean="0"/>
              <a:pPr/>
              <a:t>17.4.2018</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A85DC832-741C-4C43-BDCA-6CECA8B7370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B755A09-725B-4117-8F0E-E1DF7E67C10B}" type="datetimeFigureOut">
              <a:rPr lang="tr-TR" smtClean="0"/>
              <a:pPr/>
              <a:t>17.4.2018</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85DC832-741C-4C43-BDCA-6CECA8B7370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476672"/>
            <a:ext cx="7632848" cy="1008112"/>
          </a:xfrm>
        </p:spPr>
        <p:txBody>
          <a:bodyPr>
            <a:normAutofit fontScale="90000"/>
          </a:bodyPr>
          <a:lstStyle/>
          <a:p>
            <a:r>
              <a:rPr lang="tr-TR" b="1" dirty="0" smtClean="0"/>
              <a:t/>
            </a:r>
            <a:br>
              <a:rPr lang="tr-TR" b="1" dirty="0" smtClean="0"/>
            </a:br>
            <a:r>
              <a:rPr lang="tr-TR" b="1" dirty="0"/>
              <a:t/>
            </a:r>
            <a:br>
              <a:rPr lang="tr-TR" b="1" dirty="0"/>
            </a:br>
            <a:r>
              <a:rPr lang="tr-TR" b="1" dirty="0" smtClean="0"/>
              <a:t>Bireysel </a:t>
            </a:r>
            <a:r>
              <a:rPr lang="tr-TR" b="1" dirty="0"/>
              <a:t>Emeklilik Sistemi </a:t>
            </a:r>
            <a:r>
              <a:rPr lang="tr-TR" dirty="0"/>
              <a:t/>
            </a:r>
            <a:br>
              <a:rPr lang="tr-TR" dirty="0"/>
            </a:br>
            <a:endParaRPr lang="tr-TR" dirty="0"/>
          </a:p>
        </p:txBody>
      </p:sp>
      <p:sp>
        <p:nvSpPr>
          <p:cNvPr id="3" name="Metin Yer Tutucusu 2"/>
          <p:cNvSpPr>
            <a:spLocks noGrp="1"/>
          </p:cNvSpPr>
          <p:nvPr>
            <p:ph type="body" idx="1"/>
          </p:nvPr>
        </p:nvSpPr>
        <p:spPr>
          <a:xfrm>
            <a:off x="755576" y="1556792"/>
            <a:ext cx="7776864" cy="4824536"/>
          </a:xfrm>
        </p:spPr>
        <p:txBody>
          <a:bodyPr>
            <a:normAutofit fontScale="92500" lnSpcReduction="20000"/>
          </a:bodyPr>
          <a:lstStyle/>
          <a:p>
            <a:r>
              <a:rPr lang="tr-TR" dirty="0"/>
              <a:t>Bireysel Emeklilik Tasarruf ve Yatırım Sistemi Kanunu 7 Ekim 2001 tarihinde yürürlüğe girmiştir. Yapılan mevzuat çalışmaları ile sistemin etkili bir biçimde uygulanabilmesini </a:t>
            </a:r>
            <a:r>
              <a:rPr lang="tr-TR" dirty="0" err="1"/>
              <a:t>teminen</a:t>
            </a:r>
            <a:r>
              <a:rPr lang="tr-TR" dirty="0"/>
              <a:t> gerekli olan idari ve hukuki çerçeve çizilmiş ve </a:t>
            </a:r>
            <a:r>
              <a:rPr lang="tr-TR" b="1" i="1" dirty="0"/>
              <a:t>27 Ekim 2003</a:t>
            </a:r>
            <a:r>
              <a:rPr lang="tr-TR" dirty="0"/>
              <a:t> tarihinde emeklilik şirketleri faaliyete geçmiştir.</a:t>
            </a:r>
          </a:p>
          <a:p>
            <a:pPr marL="342900" lvl="0" indent="-342900">
              <a:buFont typeface="Wingdings" pitchFamily="2" charset="2"/>
              <a:buChar char="ü"/>
            </a:pPr>
            <a:r>
              <a:rPr lang="tr-TR" dirty="0"/>
              <a:t>Kişilerin yaşlılıklarında veya çalışamaz duruma geldiklerinde ek bir gelir elde etmeye dönük, </a:t>
            </a:r>
          </a:p>
          <a:p>
            <a:pPr marL="342900" lvl="0" indent="-342900">
              <a:buFont typeface="Wingdings" pitchFamily="2" charset="2"/>
              <a:buChar char="ü"/>
            </a:pPr>
            <a:r>
              <a:rPr lang="tr-TR" dirty="0"/>
              <a:t>Katkılar her bir ferdin, bireysel olarak açılacak hesaplarda takip edildiği,</a:t>
            </a:r>
          </a:p>
          <a:p>
            <a:pPr marL="342900" lvl="0" indent="-342900">
              <a:buFont typeface="Wingdings" pitchFamily="2" charset="2"/>
              <a:buChar char="ü"/>
            </a:pPr>
            <a:r>
              <a:rPr lang="tr-TR" dirty="0"/>
              <a:t>Yatırım meblağın ve yatırım şeklinin, katılımcının kendisinin tercihlerine göre seçtiği,</a:t>
            </a:r>
          </a:p>
          <a:p>
            <a:pPr marL="342900" lvl="0" indent="-342900">
              <a:buFont typeface="Wingdings" pitchFamily="2" charset="2"/>
              <a:buChar char="ü"/>
            </a:pPr>
            <a:r>
              <a:rPr lang="tr-TR" dirty="0"/>
              <a:t>Kamu emeklilik sistemlerini tamamlayıcı nitelikte, ama zorunlu kamu sigortalarından bağımsız,</a:t>
            </a:r>
          </a:p>
          <a:p>
            <a:pPr marL="342900" lvl="0" indent="-342900">
              <a:buFont typeface="Wingdings" pitchFamily="2" charset="2"/>
              <a:buChar char="ü"/>
            </a:pPr>
            <a:r>
              <a:rPr lang="tr-TR" dirty="0"/>
              <a:t>Özel emeklilik şirketleri tarafından yönetilen,</a:t>
            </a:r>
          </a:p>
          <a:p>
            <a:pPr marL="342900" lvl="0" indent="-342900">
              <a:buFont typeface="Wingdings" pitchFamily="2" charset="2"/>
              <a:buChar char="ü"/>
            </a:pPr>
            <a:r>
              <a:rPr lang="tr-TR" dirty="0" smtClean="0"/>
              <a:t>Zorunlu/Gönüllü </a:t>
            </a:r>
            <a:r>
              <a:rPr lang="tr-TR" dirty="0"/>
              <a:t>katılıma dayalı, bir tasarruf sistemidir.</a:t>
            </a:r>
          </a:p>
          <a:p>
            <a:pPr marL="342900" lvl="0" indent="-342900">
              <a:buFont typeface="Wingdings" pitchFamily="2" charset="2"/>
              <a:buChar char="ü"/>
            </a:pPr>
            <a:r>
              <a:rPr lang="tr-TR" dirty="0">
                <a:solidFill>
                  <a:srgbClr val="FF0000"/>
                </a:solidFill>
              </a:rPr>
              <a:t>Kişinin herhangi bir sosyal güvenlik sistemine kayıtlı olması veya olmaması sisteme katılımda önemi yoktur.</a:t>
            </a:r>
          </a:p>
          <a:p>
            <a:pPr marL="342900" indent="-342900">
              <a:buFont typeface="Wingdings" pitchFamily="2" charset="2"/>
              <a:buChar char="ü"/>
            </a:pPr>
            <a:r>
              <a:rPr lang="tr-TR" dirty="0">
                <a:solidFill>
                  <a:srgbClr val="FF0000"/>
                </a:solidFill>
              </a:rPr>
              <a:t>Emeklilik sisteminin herhangi bir sağlık hizmeti yoktur. </a:t>
            </a:r>
          </a:p>
        </p:txBody>
      </p:sp>
    </p:spTree>
    <p:extLst>
      <p:ext uri="{BB962C8B-B14F-4D97-AF65-F5344CB8AC3E}">
        <p14:creationId xmlns="" xmlns:p14="http://schemas.microsoft.com/office/powerpoint/2010/main" val="111378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476672"/>
            <a:ext cx="7848872" cy="864096"/>
          </a:xfrm>
        </p:spPr>
        <p:txBody>
          <a:bodyPr>
            <a:normAutofit fontScale="90000"/>
          </a:bodyPr>
          <a:lstStyle/>
          <a:p>
            <a:r>
              <a:rPr lang="tr-TR" sz="3100" b="1" dirty="0" smtClean="0"/>
              <a:t/>
            </a:r>
            <a:br>
              <a:rPr lang="tr-TR" sz="3100" b="1" dirty="0" smtClean="0"/>
            </a:br>
            <a:r>
              <a:rPr lang="tr-TR" sz="3100" b="1" dirty="0" smtClean="0"/>
              <a:t>iii</a:t>
            </a:r>
            <a:r>
              <a:rPr lang="tr-TR" sz="3100" b="1" dirty="0"/>
              <a:t>) Katkıların Yatırıma Yönlendirilmesi</a:t>
            </a:r>
            <a:r>
              <a:rPr lang="tr-TR" dirty="0"/>
              <a:t/>
            </a:r>
            <a:br>
              <a:rPr lang="tr-TR" dirty="0"/>
            </a:br>
            <a:endParaRPr lang="tr-TR" dirty="0"/>
          </a:p>
        </p:txBody>
      </p:sp>
      <p:sp>
        <p:nvSpPr>
          <p:cNvPr id="3" name="İçerik Yer Tutucusu 2"/>
          <p:cNvSpPr>
            <a:spLocks noGrp="1"/>
          </p:cNvSpPr>
          <p:nvPr>
            <p:ph idx="1"/>
          </p:nvPr>
        </p:nvSpPr>
        <p:spPr>
          <a:xfrm>
            <a:off x="683568" y="1052736"/>
            <a:ext cx="7848872" cy="5256584"/>
          </a:xfrm>
        </p:spPr>
        <p:txBody>
          <a:bodyPr>
            <a:normAutofit fontScale="55000" lnSpcReduction="20000"/>
          </a:bodyPr>
          <a:lstStyle/>
          <a:p>
            <a:r>
              <a:rPr lang="tr-TR" sz="3200" dirty="0"/>
              <a:t>Mevzuat kapsamında tanımlı asgari katkı payı uygulaması bulunmamaktadır. Emeklilik şirketi yatırılması belirli asgari katkı payı belirleyebilir. Ödenen katkı payları, şirket hesabına intikalini takip eden en geç </a:t>
            </a:r>
            <a:r>
              <a:rPr lang="tr-TR" sz="3200" b="1" u="sng" dirty="0"/>
              <a:t>ikinci iş gününde</a:t>
            </a:r>
            <a:r>
              <a:rPr lang="tr-TR" sz="3200" dirty="0"/>
              <a:t> katılımcı adına yatırım hesabına yönlendirmek zorundadır.</a:t>
            </a:r>
          </a:p>
          <a:p>
            <a:pPr marL="68580" indent="0">
              <a:buNone/>
            </a:pPr>
            <a:endParaRPr lang="tr-TR" sz="3200" dirty="0"/>
          </a:p>
          <a:p>
            <a:pPr lvl="0"/>
            <a:r>
              <a:rPr lang="tr-TR" sz="3200" dirty="0"/>
              <a:t>Emeklilik şirketi tarafından tahsil edilen katkı payları, varsa kesintiler yapıldıktan sonra emeklilik yatırım fonlarında değerlendirilir. </a:t>
            </a:r>
            <a:endParaRPr lang="tr-TR" sz="3200" dirty="0" smtClean="0"/>
          </a:p>
          <a:p>
            <a:pPr lvl="0"/>
            <a:endParaRPr lang="tr-TR" sz="3200" dirty="0"/>
          </a:p>
          <a:p>
            <a:pPr lvl="0"/>
            <a:r>
              <a:rPr lang="tr-TR" sz="3200" dirty="0"/>
              <a:t>Katılımcı, birikiminin hangi fon veya fonlarda değerlendireceğine risk ve beklenti tercihine göre kendisi karar verir. </a:t>
            </a:r>
            <a:endParaRPr lang="tr-TR" sz="3200" dirty="0" smtClean="0"/>
          </a:p>
          <a:p>
            <a:pPr lvl="0"/>
            <a:endParaRPr lang="tr-TR" sz="3200" dirty="0"/>
          </a:p>
          <a:p>
            <a:pPr lvl="0"/>
            <a:r>
              <a:rPr lang="tr-TR" sz="3200" dirty="0"/>
              <a:t>Herhangi bir fon dağılımı tercihinde bulunmayan katılımcıların birikimleri, dahil olduğu plan kapsamında sunulan standart fonda yatırıma yönlendirilir. </a:t>
            </a:r>
            <a:endParaRPr lang="tr-TR" sz="3200" dirty="0" smtClean="0"/>
          </a:p>
          <a:p>
            <a:pPr lvl="0"/>
            <a:endParaRPr lang="tr-TR" sz="3200" dirty="0"/>
          </a:p>
          <a:p>
            <a:pPr lvl="0"/>
            <a:r>
              <a:rPr lang="tr-TR" sz="3200" dirty="0"/>
              <a:t>Fonlar uzman portföy yöneticileri tarafından yönetilir. </a:t>
            </a:r>
            <a:endParaRPr lang="tr-TR" sz="3200" dirty="0" smtClean="0"/>
          </a:p>
          <a:p>
            <a:pPr lvl="0"/>
            <a:endParaRPr lang="tr-TR" sz="3200" dirty="0"/>
          </a:p>
          <a:p>
            <a:pPr lvl="0"/>
            <a:r>
              <a:rPr lang="tr-TR" sz="3200" dirty="0"/>
              <a:t>Sistemde katılımcılara herhangi bir getiri garantisi verilmemektedir.</a:t>
            </a:r>
          </a:p>
          <a:p>
            <a:pPr lvl="0"/>
            <a:endParaRPr lang="tr-TR" sz="3200" dirty="0"/>
          </a:p>
          <a:p>
            <a:endParaRPr lang="tr-TR" dirty="0"/>
          </a:p>
        </p:txBody>
      </p:sp>
    </p:spTree>
    <p:extLst>
      <p:ext uri="{BB962C8B-B14F-4D97-AF65-F5344CB8AC3E}">
        <p14:creationId xmlns="" xmlns:p14="http://schemas.microsoft.com/office/powerpoint/2010/main" val="461429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124744"/>
            <a:ext cx="7992888" cy="1224136"/>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3100" dirty="0" smtClean="0"/>
              <a:t>Giriş Aidatı ve Kesintiler</a:t>
            </a:r>
            <a:r>
              <a:rPr lang="tr-TR" dirty="0" smtClean="0"/>
              <a:t/>
            </a:r>
            <a:br>
              <a:rPr lang="tr-TR" dirty="0" smtClean="0"/>
            </a:br>
            <a:endParaRPr lang="tr-TR" dirty="0"/>
          </a:p>
        </p:txBody>
      </p:sp>
      <p:sp>
        <p:nvSpPr>
          <p:cNvPr id="3" name="2 İçerik Yer Tutucusu"/>
          <p:cNvSpPr>
            <a:spLocks noGrp="1"/>
          </p:cNvSpPr>
          <p:nvPr>
            <p:ph idx="1"/>
          </p:nvPr>
        </p:nvSpPr>
        <p:spPr>
          <a:xfrm>
            <a:off x="611560" y="2564904"/>
            <a:ext cx="7776864" cy="3744416"/>
          </a:xfrm>
        </p:spPr>
        <p:txBody>
          <a:bodyPr>
            <a:normAutofit fontScale="92500"/>
          </a:bodyPr>
          <a:lstStyle/>
          <a:p>
            <a:endParaRPr lang="tr-TR" dirty="0" smtClean="0"/>
          </a:p>
          <a:p>
            <a:endParaRPr lang="tr-TR" dirty="0" smtClean="0"/>
          </a:p>
          <a:p>
            <a:endParaRPr lang="tr-TR" dirty="0" smtClean="0"/>
          </a:p>
          <a:p>
            <a:endParaRPr lang="tr-TR" dirty="0" smtClean="0"/>
          </a:p>
          <a:p>
            <a:r>
              <a:rPr lang="tr-TR" dirty="0" smtClean="0"/>
              <a:t>01.01.2016 tarihinde yürürlüğe giren Yönetmelik ile birlikte bireysel emeklilik sözleşmesinden yapılabilecek kesintiler değişmiştir. Bu kapsamda, sözleşmenin ilk 5 yılı içinde ve 6. yılından itibaren yapılabilecek olan kesintilere ayrıca üst sınır getirilmiştir. ​ </a:t>
            </a:r>
            <a:br>
              <a:rPr lang="tr-TR"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620688"/>
            <a:ext cx="7992888" cy="864096"/>
          </a:xfrm>
        </p:spPr>
        <p:txBody>
          <a:bodyPr>
            <a:normAutofit fontScale="90000"/>
          </a:bodyPr>
          <a:lstStyle/>
          <a:p>
            <a:r>
              <a:rPr lang="tr-TR" dirty="0" smtClean="0"/>
              <a:t/>
            </a:r>
            <a:br>
              <a:rPr lang="tr-TR" dirty="0" smtClean="0"/>
            </a:br>
            <a:r>
              <a:rPr lang="tr-TR" dirty="0" smtClean="0"/>
              <a:t/>
            </a:r>
            <a:br>
              <a:rPr lang="tr-TR" dirty="0" smtClean="0"/>
            </a:br>
            <a:r>
              <a:rPr lang="tr-TR" dirty="0" smtClean="0"/>
              <a:t>Giriş Aidatı ve Kesintiler</a:t>
            </a:r>
            <a:endParaRPr lang="tr-TR" dirty="0"/>
          </a:p>
        </p:txBody>
      </p:sp>
      <p:sp>
        <p:nvSpPr>
          <p:cNvPr id="3" name="2 İçerik Yer Tutucusu"/>
          <p:cNvSpPr>
            <a:spLocks noGrp="1"/>
          </p:cNvSpPr>
          <p:nvPr>
            <p:ph idx="1"/>
          </p:nvPr>
        </p:nvSpPr>
        <p:spPr>
          <a:xfrm>
            <a:off x="683568" y="1700808"/>
            <a:ext cx="7776864" cy="4680520"/>
          </a:xfrm>
        </p:spPr>
        <p:txBody>
          <a:bodyPr>
            <a:normAutofit fontScale="92500" lnSpcReduction="10000"/>
          </a:bodyPr>
          <a:lstStyle/>
          <a:p>
            <a:pPr>
              <a:buNone/>
            </a:pPr>
            <a:r>
              <a:rPr lang="tr-TR" sz="2000" b="1" dirty="0" smtClean="0"/>
              <a:t>İlk 5 yıl içerisinde yapılabilecek kesintiler:</a:t>
            </a:r>
          </a:p>
          <a:p>
            <a:pPr>
              <a:buNone/>
            </a:pPr>
            <a:endParaRPr lang="tr-TR" sz="2000" dirty="0" smtClean="0"/>
          </a:p>
          <a:p>
            <a:r>
              <a:rPr lang="tr-TR" sz="2000" dirty="0" smtClean="0"/>
              <a:t>Giriş aidatı ve yönetim gider kesintisi toplamı, sözleşmenin ilk 5 yılı süresince, her yıl için ilgili takvim yılı başında belirlenmiş ilk 6 ay için açıklanan aylık brüt asgari ücretin %8,5’ini aşamayacaktır. </a:t>
            </a:r>
            <a:br>
              <a:rPr lang="tr-TR" sz="2000" dirty="0" smtClean="0"/>
            </a:br>
            <a:r>
              <a:rPr lang="tr-TR" sz="2000" dirty="0" smtClean="0"/>
              <a:t/>
            </a:r>
            <a:br>
              <a:rPr lang="tr-TR" sz="2000" dirty="0" smtClean="0"/>
            </a:br>
            <a:r>
              <a:rPr lang="tr-TR" sz="2000" dirty="0" smtClean="0"/>
              <a:t>Emeklilik, vefat, maluliyet gibi durumlar haricinde sözleşmenin 5 yılı dolmadan sonlandırılması durumunda; ilk 5 yıl içerisinde alınabilecek olan ve ayrılma tarihine kadar tahsil edilmemiş olan tutar, bireysel emeklilik hesabından ertelenmiş giriş aidatı olarak indirilebilecektir.</a:t>
            </a:r>
            <a:br>
              <a:rPr lang="tr-TR" sz="2000" dirty="0" smtClean="0"/>
            </a:br>
            <a:r>
              <a:rPr lang="tr-TR" sz="2000" dirty="0" smtClean="0"/>
              <a:t/>
            </a:r>
            <a:br>
              <a:rPr lang="tr-TR" sz="2000" dirty="0" smtClean="0"/>
            </a:br>
            <a:r>
              <a:rPr lang="tr-TR" sz="2000" dirty="0" smtClean="0"/>
              <a:t>Sözleşmenin ilk 5 yılından sonra sözleşme sonuna kadar giriş aidatı, yönetim gider kesintisi adı altında herhangi bir kesinti yapılmayacaktır.</a:t>
            </a:r>
            <a:br>
              <a:rPr lang="tr-TR" sz="2000" dirty="0" smtClean="0"/>
            </a:br>
            <a:endParaRPr lang="tr-T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548680"/>
            <a:ext cx="7776864" cy="1080120"/>
          </a:xfrm>
        </p:spPr>
        <p:txBody>
          <a:bodyPr>
            <a:normAutofit fontScale="90000"/>
          </a:bodyPr>
          <a:lstStyle/>
          <a:p>
            <a:r>
              <a:rPr lang="tr-TR" b="1" dirty="0"/>
              <a:t>YATIRIM ARAÇLARI:</a:t>
            </a:r>
            <a:r>
              <a:rPr lang="tr-TR" dirty="0"/>
              <a:t/>
            </a:r>
            <a:br>
              <a:rPr lang="tr-TR" dirty="0"/>
            </a:br>
            <a:endParaRPr lang="tr-TR" dirty="0"/>
          </a:p>
        </p:txBody>
      </p:sp>
      <p:sp>
        <p:nvSpPr>
          <p:cNvPr id="3" name="İçerik Yer Tutucusu 2"/>
          <p:cNvSpPr>
            <a:spLocks noGrp="1"/>
          </p:cNvSpPr>
          <p:nvPr>
            <p:ph idx="1"/>
          </p:nvPr>
        </p:nvSpPr>
        <p:spPr>
          <a:xfrm>
            <a:off x="755576" y="1268760"/>
            <a:ext cx="7704856" cy="4968552"/>
          </a:xfrm>
        </p:spPr>
        <p:txBody>
          <a:bodyPr>
            <a:normAutofit fontScale="85000" lnSpcReduction="20000"/>
          </a:bodyPr>
          <a:lstStyle/>
          <a:p>
            <a:r>
              <a:rPr lang="tr-TR" dirty="0"/>
              <a:t>Katılımcıların ödeyecekleri katkı payları emeklilik şirketlerinin kurmuş oldukları fonlarda değerlendirilecektir. Fon portföyüne alınabilecek para ve sermaye piyasası araçları şunlardır;</a:t>
            </a:r>
          </a:p>
          <a:p>
            <a:pPr lvl="0"/>
            <a:r>
              <a:rPr lang="tr-TR" dirty="0"/>
              <a:t>Vadeli mevduat ve katılma hesabı,</a:t>
            </a:r>
          </a:p>
          <a:p>
            <a:pPr lvl="0"/>
            <a:r>
              <a:rPr lang="tr-TR" dirty="0"/>
              <a:t>Borçlanma araçları, repo ve ters repo işlemleri ile ortaklık payları,</a:t>
            </a:r>
          </a:p>
          <a:p>
            <a:pPr lvl="0"/>
            <a:r>
              <a:rPr lang="tr-TR" dirty="0"/>
              <a:t>Kıymetli madenler, kıymetli madenlere ve gayrimenkule dayalı varlıklar,</a:t>
            </a:r>
          </a:p>
          <a:p>
            <a:pPr lvl="0"/>
            <a:r>
              <a:rPr lang="tr-TR" dirty="0"/>
              <a:t>Türev araç işlemleri ile </a:t>
            </a:r>
            <a:r>
              <a:rPr lang="tr-TR" dirty="0" err="1"/>
              <a:t>varantlar</a:t>
            </a:r>
            <a:r>
              <a:rPr lang="tr-TR" dirty="0"/>
              <a:t>,</a:t>
            </a:r>
          </a:p>
          <a:p>
            <a:pPr lvl="0"/>
            <a:r>
              <a:rPr lang="tr-TR" dirty="0" err="1"/>
              <a:t>Takasbank</a:t>
            </a:r>
            <a:r>
              <a:rPr lang="tr-TR" dirty="0"/>
              <a:t> para piyasası işlemleri,</a:t>
            </a:r>
          </a:p>
          <a:p>
            <a:pPr lvl="0"/>
            <a:r>
              <a:rPr lang="tr-TR" dirty="0"/>
              <a:t>Yatırım fonu katılma payları,</a:t>
            </a:r>
          </a:p>
          <a:p>
            <a:pPr lvl="0"/>
            <a:r>
              <a:rPr lang="tr-TR" dirty="0"/>
              <a:t>Borsalarda gerçekleştirilen türev araç işlemlerinin nakit teminatları ve primleri,</a:t>
            </a:r>
          </a:p>
          <a:p>
            <a:pPr lvl="0"/>
            <a:r>
              <a:rPr lang="tr-TR" dirty="0"/>
              <a:t>Kira sertifikaları,</a:t>
            </a:r>
          </a:p>
          <a:p>
            <a:pPr lvl="0"/>
            <a:r>
              <a:rPr lang="tr-TR" dirty="0"/>
              <a:t>Kurulca belirlenen diğer yatırım araçları.</a:t>
            </a:r>
          </a:p>
          <a:p>
            <a:endParaRPr lang="tr-TR" dirty="0"/>
          </a:p>
        </p:txBody>
      </p:sp>
    </p:spTree>
    <p:extLst>
      <p:ext uri="{BB962C8B-B14F-4D97-AF65-F5344CB8AC3E}">
        <p14:creationId xmlns="" xmlns:p14="http://schemas.microsoft.com/office/powerpoint/2010/main" val="34619490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476672"/>
            <a:ext cx="7848872" cy="1656184"/>
          </a:xfrm>
        </p:spPr>
        <p:txBody>
          <a:bodyPr>
            <a:normAutofit fontScale="90000"/>
          </a:bodyPr>
          <a:lstStyle/>
          <a:p>
            <a:r>
              <a:rPr lang="tr-TR" sz="2200" b="1" dirty="0">
                <a:solidFill>
                  <a:srgbClr val="FF0000"/>
                </a:solidFill>
              </a:rPr>
              <a:t>Katkı paylarımın fon dağılım oranlarını değiştirebilir miyim</a:t>
            </a:r>
            <a:r>
              <a:rPr lang="tr-TR" sz="2200" b="1" dirty="0" smtClean="0">
                <a:solidFill>
                  <a:srgbClr val="FF0000"/>
                </a:solidFill>
              </a:rPr>
              <a:t>?</a:t>
            </a:r>
            <a:r>
              <a:rPr lang="tr-TR" sz="2000" b="1" dirty="0" smtClean="0"/>
              <a:t/>
            </a:r>
            <a:br>
              <a:rPr lang="tr-TR" sz="2000" b="1" dirty="0" smtClean="0"/>
            </a:br>
            <a:r>
              <a:rPr lang="tr-TR" sz="2000" dirty="0"/>
              <a:t/>
            </a:r>
            <a:br>
              <a:rPr lang="tr-TR" sz="2000" dirty="0"/>
            </a:br>
            <a:r>
              <a:rPr lang="tr-TR" sz="2000" dirty="0"/>
              <a:t>Bireysel emeklilik hesabındaki birikimin ve ödenen katkı paylarının fonlar arasındaki dağılım oranları veya tutarları, bir yılda azami altı kez değiştirilebilir</a:t>
            </a:r>
            <a:r>
              <a:rPr lang="tr-TR" sz="2000" dirty="0" smtClean="0"/>
              <a:t>.</a:t>
            </a:r>
            <a:br>
              <a:rPr lang="tr-TR" sz="2000" dirty="0" smtClean="0"/>
            </a:br>
            <a:endParaRPr lang="tr-TR" sz="2000" dirty="0"/>
          </a:p>
        </p:txBody>
      </p:sp>
      <p:sp>
        <p:nvSpPr>
          <p:cNvPr id="3" name="İçerik Yer Tutucusu 2"/>
          <p:cNvSpPr>
            <a:spLocks noGrp="1"/>
          </p:cNvSpPr>
          <p:nvPr>
            <p:ph sz="quarter" idx="13"/>
          </p:nvPr>
        </p:nvSpPr>
        <p:spPr>
          <a:xfrm>
            <a:off x="683568" y="1988840"/>
            <a:ext cx="3960440" cy="4176464"/>
          </a:xfrm>
        </p:spPr>
        <p:txBody>
          <a:bodyPr>
            <a:normAutofit fontScale="92500"/>
          </a:bodyPr>
          <a:lstStyle/>
          <a:p>
            <a:r>
              <a:rPr lang="tr-TR" b="1" dirty="0"/>
              <a:t>Katkı payı ödemeye ara verilmesi halinde birikimler değerlenmeye devam eder mi?</a:t>
            </a:r>
            <a:r>
              <a:rPr lang="tr-TR" dirty="0"/>
              <a:t/>
            </a:r>
            <a:br>
              <a:rPr lang="tr-TR" dirty="0"/>
            </a:br>
            <a:r>
              <a:rPr lang="tr-TR" dirty="0"/>
              <a:t/>
            </a:r>
            <a:br>
              <a:rPr lang="tr-TR" dirty="0"/>
            </a:br>
            <a:r>
              <a:rPr lang="tr-TR" dirty="0"/>
              <a:t>Katkı payı ödemeye ara verilmesi halinde de birikimler; katılımcının seçmiş olduğu emeklilik yatırım fonlarında değerlendirilmeye devam eder.</a:t>
            </a:r>
          </a:p>
          <a:p>
            <a:endParaRPr lang="tr-TR" dirty="0"/>
          </a:p>
        </p:txBody>
      </p:sp>
      <p:sp>
        <p:nvSpPr>
          <p:cNvPr id="4" name="İçerik Yer Tutucusu 3"/>
          <p:cNvSpPr>
            <a:spLocks noGrp="1"/>
          </p:cNvSpPr>
          <p:nvPr>
            <p:ph sz="quarter" idx="14"/>
          </p:nvPr>
        </p:nvSpPr>
        <p:spPr>
          <a:xfrm>
            <a:off x="4645152" y="1988840"/>
            <a:ext cx="3887288" cy="4248471"/>
          </a:xfrm>
        </p:spPr>
        <p:txBody>
          <a:bodyPr>
            <a:normAutofit fontScale="92500" lnSpcReduction="10000"/>
          </a:bodyPr>
          <a:lstStyle/>
          <a:p>
            <a:r>
              <a:rPr lang="tr-TR" sz="2000" b="1" dirty="0"/>
              <a:t>Emeklilik şirketimi istediğim zaman değiştirebilir miyim?</a:t>
            </a:r>
            <a:endParaRPr lang="tr-TR" sz="2000" dirty="0"/>
          </a:p>
          <a:p>
            <a:r>
              <a:rPr lang="tr-TR" sz="2000" dirty="0"/>
              <a:t>Yeni bir emeklilik sözleşmesi kurulması durumunda birikimin başka bir şirkete aktarılabilmesi için sözleşmenin yürürlük tarihinden itibaren en az iki yıl süreyle şirkette kalması gerekmektedir. Başka şirketten aktarımla kurulan sözleşmenin tekrar aktarılabilmesi için ise ilgili şirkette en az bir yıl kalması gerekmektedir. </a:t>
            </a:r>
          </a:p>
          <a:p>
            <a:endParaRPr lang="tr-TR" sz="2000" dirty="0"/>
          </a:p>
        </p:txBody>
      </p:sp>
    </p:spTree>
    <p:extLst>
      <p:ext uri="{BB962C8B-B14F-4D97-AF65-F5344CB8AC3E}">
        <p14:creationId xmlns="" xmlns:p14="http://schemas.microsoft.com/office/powerpoint/2010/main" val="1697902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548680"/>
            <a:ext cx="7848872" cy="720080"/>
          </a:xfrm>
        </p:spPr>
        <p:txBody>
          <a:bodyPr>
            <a:normAutofit fontScale="90000"/>
          </a:bodyPr>
          <a:lstStyle/>
          <a:p>
            <a:r>
              <a:rPr lang="tr-TR" sz="2400" b="1" dirty="0"/>
              <a:t>iv) Emeklilik ve Emekliliğe Hak Kazanmadan </a:t>
            </a:r>
            <a:r>
              <a:rPr lang="tr-TR" sz="2400" b="1" dirty="0" smtClean="0"/>
              <a:t>Ayrılma</a:t>
            </a:r>
            <a:br>
              <a:rPr lang="tr-TR" sz="2400" b="1" dirty="0" smtClean="0"/>
            </a:br>
            <a:r>
              <a:rPr lang="tr-TR" sz="1400" dirty="0"/>
              <a:t/>
            </a:r>
            <a:br>
              <a:rPr lang="tr-TR" sz="1400" dirty="0"/>
            </a:br>
            <a:endParaRPr lang="tr-TR" sz="1400" dirty="0"/>
          </a:p>
        </p:txBody>
      </p:sp>
      <p:sp>
        <p:nvSpPr>
          <p:cNvPr id="3" name="İçerik Yer Tutucusu 2"/>
          <p:cNvSpPr>
            <a:spLocks noGrp="1"/>
          </p:cNvSpPr>
          <p:nvPr>
            <p:ph idx="1"/>
          </p:nvPr>
        </p:nvSpPr>
        <p:spPr>
          <a:xfrm>
            <a:off x="755576" y="908720"/>
            <a:ext cx="7704856" cy="5400600"/>
          </a:xfrm>
        </p:spPr>
        <p:txBody>
          <a:bodyPr>
            <a:normAutofit fontScale="70000" lnSpcReduction="20000"/>
          </a:bodyPr>
          <a:lstStyle/>
          <a:p>
            <a:r>
              <a:rPr lang="tr-TR" dirty="0"/>
              <a:t>Bireysel emeklilik sistemine katılım tamamen isteğe bağlı, gönüllü bir katılımdır. Sosyal güvenlik sisteminin bir alternatifi değil, tamamlayıcı bir unsurudur. Bu sistemin amacı, SGK (SSK, </a:t>
            </a:r>
            <a:r>
              <a:rPr lang="tr-TR" dirty="0" err="1"/>
              <a:t>Bağ-Kur</a:t>
            </a:r>
            <a:r>
              <a:rPr lang="tr-TR" dirty="0"/>
              <a:t> ve Emekli Sandığı) gibi zorunlu sosyal güvenlik sistemlerine tabi olan veya olmayan katılımcılara, emeklilik hakkı vererek, ek gelir sağlamaktır. </a:t>
            </a:r>
          </a:p>
          <a:p>
            <a:pPr marL="68580" indent="0">
              <a:buNone/>
            </a:pPr>
            <a:endParaRPr lang="tr-TR" dirty="0" smtClean="0"/>
          </a:p>
          <a:p>
            <a:r>
              <a:rPr lang="tr-TR" dirty="0" smtClean="0"/>
              <a:t>Katılımcı</a:t>
            </a:r>
            <a:r>
              <a:rPr lang="tr-TR" dirty="0"/>
              <a:t>, sisteme giriş tarihinden itibaren en az </a:t>
            </a:r>
            <a:r>
              <a:rPr lang="tr-TR" b="1" dirty="0"/>
              <a:t>10 yıl</a:t>
            </a:r>
            <a:r>
              <a:rPr lang="tr-TR" dirty="0"/>
              <a:t> sistemde bulunmak koşuluyla, </a:t>
            </a:r>
            <a:r>
              <a:rPr lang="tr-TR" b="1" dirty="0"/>
              <a:t>56 yaşını</a:t>
            </a:r>
            <a:r>
              <a:rPr lang="tr-TR" dirty="0"/>
              <a:t> tamamladıktan sonra emekli olmaya hak kazanır. Emekliliğe hak kazanan, katılımcı tercihine göre birikimlerini; </a:t>
            </a:r>
            <a:endParaRPr lang="tr-TR" dirty="0" smtClean="0"/>
          </a:p>
          <a:p>
            <a:endParaRPr lang="tr-TR" dirty="0"/>
          </a:p>
          <a:p>
            <a:pPr lvl="0"/>
            <a:r>
              <a:rPr lang="tr-TR" b="1" dirty="0"/>
              <a:t>Toplu para:</a:t>
            </a:r>
            <a:r>
              <a:rPr lang="tr-TR" dirty="0"/>
              <a:t> Birikimlerinin tamamını bir defada alıp sistemden ayrılabilirler. </a:t>
            </a:r>
            <a:endParaRPr lang="tr-TR" dirty="0" smtClean="0"/>
          </a:p>
          <a:p>
            <a:pPr lvl="0"/>
            <a:endParaRPr lang="tr-TR" dirty="0"/>
          </a:p>
          <a:p>
            <a:pPr lvl="0"/>
            <a:r>
              <a:rPr lang="tr-TR" b="1" dirty="0"/>
              <a:t>Kısmen Toplu Para Kısmen Maaş</a:t>
            </a:r>
            <a:r>
              <a:rPr lang="tr-TR" dirty="0"/>
              <a:t>: Birikimlerinin tümünü veya bir kısmını alarak kalanını programlı geri ödeme şeklinde emeklilik şirketlerinden alabilirler. </a:t>
            </a:r>
            <a:endParaRPr lang="tr-TR" dirty="0" smtClean="0"/>
          </a:p>
          <a:p>
            <a:pPr lvl="0"/>
            <a:endParaRPr lang="tr-TR" dirty="0"/>
          </a:p>
          <a:p>
            <a:pPr lvl="0"/>
            <a:r>
              <a:rPr lang="tr-TR" b="1" dirty="0"/>
              <a:t>Düzenli Maaş</a:t>
            </a:r>
            <a:r>
              <a:rPr lang="tr-TR" dirty="0"/>
              <a:t>: Birikimlerinin tümü veya bir kısmını alarak kalanını yıllık gelir sigortasına aktarabilir ve yıllık gelir sigortası sözleşmesi çerçevesinde ömür boyu maaş şeklinde veya belirli bir süre boyunca maaş şeklinde almayı tercih edebilirler.</a:t>
            </a:r>
          </a:p>
          <a:p>
            <a:r>
              <a:rPr lang="tr-TR" dirty="0"/>
              <a:t>Talebin şirkete ulaşmasından itibaren </a:t>
            </a:r>
            <a:r>
              <a:rPr lang="tr-TR" b="1" u="sng" dirty="0"/>
              <a:t>on iş günü</a:t>
            </a:r>
            <a:r>
              <a:rPr lang="tr-TR" dirty="0"/>
              <a:t> içinde yerine getirir.</a:t>
            </a:r>
          </a:p>
          <a:p>
            <a:endParaRPr lang="tr-TR" dirty="0"/>
          </a:p>
        </p:txBody>
      </p:sp>
    </p:spTree>
    <p:extLst>
      <p:ext uri="{BB962C8B-B14F-4D97-AF65-F5344CB8AC3E}">
        <p14:creationId xmlns="" xmlns:p14="http://schemas.microsoft.com/office/powerpoint/2010/main" val="1280320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04664"/>
            <a:ext cx="7384666" cy="1440160"/>
          </a:xfrm>
        </p:spPr>
        <p:txBody>
          <a:bodyPr>
            <a:normAutofit fontScale="90000"/>
          </a:bodyPr>
          <a:lstStyle/>
          <a:p>
            <a:r>
              <a:rPr lang="tr-TR" sz="3100" b="1" dirty="0" smtClean="0"/>
              <a:t/>
            </a:r>
            <a:br>
              <a:rPr lang="tr-TR" sz="3100" b="1" dirty="0" smtClean="0"/>
            </a:br>
            <a:r>
              <a:rPr lang="tr-TR" sz="3100" b="1" dirty="0"/>
              <a:t/>
            </a:r>
            <a:br>
              <a:rPr lang="tr-TR" sz="3100" b="1" dirty="0"/>
            </a:br>
            <a:r>
              <a:rPr lang="tr-TR" sz="3100" b="1" dirty="0" smtClean="0"/>
              <a:t>v</a:t>
            </a:r>
            <a:r>
              <a:rPr lang="tr-TR" sz="3100" b="1" dirty="0"/>
              <a:t>) Denetim ne </a:t>
            </a:r>
            <a:r>
              <a:rPr lang="tr-TR" sz="3100" b="1" dirty="0" smtClean="0"/>
              <a:t>Gözetim</a:t>
            </a:r>
            <a:r>
              <a:rPr lang="tr-TR" b="1" dirty="0" smtClean="0"/>
              <a:t/>
            </a:r>
            <a:br>
              <a:rPr lang="tr-TR" b="1" dirty="0" smtClean="0"/>
            </a:br>
            <a:r>
              <a:rPr lang="tr-TR" dirty="0"/>
              <a:t/>
            </a:r>
            <a:br>
              <a:rPr lang="tr-TR" dirty="0"/>
            </a:br>
            <a:endParaRPr lang="tr-TR" dirty="0"/>
          </a:p>
        </p:txBody>
      </p:sp>
      <p:sp>
        <p:nvSpPr>
          <p:cNvPr id="3" name="İçerik Yer Tutucusu 2"/>
          <p:cNvSpPr>
            <a:spLocks noGrp="1"/>
          </p:cNvSpPr>
          <p:nvPr>
            <p:ph idx="1"/>
          </p:nvPr>
        </p:nvSpPr>
        <p:spPr>
          <a:xfrm>
            <a:off x="611560" y="908720"/>
            <a:ext cx="7776864" cy="5328592"/>
          </a:xfrm>
        </p:spPr>
        <p:txBody>
          <a:bodyPr>
            <a:normAutofit fontScale="92500" lnSpcReduction="20000"/>
          </a:bodyPr>
          <a:lstStyle/>
          <a:p>
            <a:r>
              <a:rPr lang="tr-TR" sz="2000" dirty="0"/>
              <a:t>Bireysel emeklilik şirketinin, fonların ve portföy yöneticileri ile saklayıcıların bu kanun kapsamındaki faaliyetleri en az yılda bir kez Müsteşarlık ve Kurul tarafından denetlenir.  Emeklilik faaliyetleri ile sigortacılık faaliyetleri Müsteşarlığın denetimine tabidir. Şirketin fonlarına, portföy yöneticilerine ve saklayıcılara ilişkin hesap ve işlemleri ise Sermaye Piyasası Kurulu’n denetimine tabidir. Denetimlere ilişkin raporlar, konularına göre Müsteşarlık veya Sermaye Piyasası Kurul’u tarafından değerlendirilir ve sonuçlandırılır.</a:t>
            </a:r>
          </a:p>
          <a:p>
            <a:pPr marL="68580" indent="0">
              <a:buNone/>
            </a:pPr>
            <a:r>
              <a:rPr lang="tr-TR" sz="2000" dirty="0"/>
              <a:t> </a:t>
            </a:r>
            <a:endParaRPr lang="tr-TR" sz="2000" dirty="0" smtClean="0"/>
          </a:p>
          <a:p>
            <a:r>
              <a:rPr lang="tr-TR" sz="2000" dirty="0" smtClean="0"/>
              <a:t>Sigorta ile ilgili mevzuatlarda, daha önce sigorta şirketleri;</a:t>
            </a:r>
          </a:p>
          <a:p>
            <a:pPr lvl="0"/>
            <a:r>
              <a:rPr lang="tr-TR" sz="2000" dirty="0" smtClean="0"/>
              <a:t>Kurumsal </a:t>
            </a:r>
            <a:r>
              <a:rPr lang="tr-TR" sz="2000" dirty="0"/>
              <a:t>yapı</a:t>
            </a:r>
          </a:p>
          <a:p>
            <a:pPr lvl="0"/>
            <a:r>
              <a:rPr lang="tr-TR" sz="2000" dirty="0"/>
              <a:t>Kuruluş sırasında aranan nitelikler</a:t>
            </a:r>
          </a:p>
          <a:p>
            <a:pPr lvl="0"/>
            <a:r>
              <a:rPr lang="tr-TR" sz="2000" dirty="0"/>
              <a:t>Faaliyet sırasında denetim</a:t>
            </a:r>
          </a:p>
          <a:p>
            <a:pPr lvl="0"/>
            <a:r>
              <a:rPr lang="tr-TR" sz="2000" dirty="0"/>
              <a:t>Yerinde denetim</a:t>
            </a:r>
          </a:p>
          <a:p>
            <a:pPr lvl="0"/>
            <a:r>
              <a:rPr lang="tr-TR" sz="2000" dirty="0"/>
              <a:t>Günlük gözetim ve denetim</a:t>
            </a:r>
          </a:p>
          <a:p>
            <a:pPr lvl="0"/>
            <a:r>
              <a:rPr lang="tr-TR" sz="2000" dirty="0"/>
              <a:t>Bağımsız dış denetim</a:t>
            </a:r>
          </a:p>
          <a:p>
            <a:pPr lvl="0"/>
            <a:r>
              <a:rPr lang="tr-TR" sz="2000" dirty="0"/>
              <a:t>Şirketin iç denetimi</a:t>
            </a:r>
          </a:p>
          <a:p>
            <a:pPr lvl="0"/>
            <a:r>
              <a:rPr lang="tr-TR" sz="2000" dirty="0" err="1"/>
              <a:t>Aktüaryel</a:t>
            </a:r>
            <a:r>
              <a:rPr lang="tr-TR" sz="2000" dirty="0"/>
              <a:t> denetim</a:t>
            </a:r>
          </a:p>
          <a:p>
            <a:endParaRPr lang="tr-TR" sz="2000" dirty="0"/>
          </a:p>
        </p:txBody>
      </p:sp>
    </p:spTree>
    <p:extLst>
      <p:ext uri="{BB962C8B-B14F-4D97-AF65-F5344CB8AC3E}">
        <p14:creationId xmlns="" xmlns:p14="http://schemas.microsoft.com/office/powerpoint/2010/main" val="1629395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692696"/>
            <a:ext cx="7488832" cy="1080120"/>
          </a:xfrm>
        </p:spPr>
        <p:txBody>
          <a:bodyPr>
            <a:normAutofit fontScale="90000"/>
          </a:bodyPr>
          <a:lstStyle/>
          <a:p>
            <a:r>
              <a:rPr lang="tr-TR" b="1" dirty="0"/>
              <a:t>v) Denetim ne Gözetim</a:t>
            </a:r>
            <a:r>
              <a:rPr lang="tr-TR" dirty="0"/>
              <a:t/>
            </a:r>
            <a:br>
              <a:rPr lang="tr-TR" dirty="0"/>
            </a:br>
            <a:endParaRPr lang="tr-TR" dirty="0"/>
          </a:p>
        </p:txBody>
      </p:sp>
      <p:sp>
        <p:nvSpPr>
          <p:cNvPr id="3" name="İçerik Yer Tutucusu 2"/>
          <p:cNvSpPr>
            <a:spLocks noGrp="1"/>
          </p:cNvSpPr>
          <p:nvPr>
            <p:ph idx="1"/>
          </p:nvPr>
        </p:nvSpPr>
        <p:spPr/>
        <p:txBody>
          <a:bodyPr/>
          <a:lstStyle/>
          <a:p>
            <a:pPr>
              <a:buNone/>
            </a:pPr>
            <a:r>
              <a:rPr lang="tr-TR" b="1" dirty="0"/>
              <a:t>Bireysel Emeklilik Sistemi ile ilave olarak</a:t>
            </a:r>
            <a:r>
              <a:rPr lang="tr-TR" b="1" dirty="0" smtClean="0"/>
              <a:t>:</a:t>
            </a:r>
            <a:endParaRPr lang="tr-TR" b="1" dirty="0"/>
          </a:p>
          <a:p>
            <a:pPr lvl="0"/>
            <a:r>
              <a:rPr lang="tr-TR" dirty="0"/>
              <a:t>Bağımsız Dış Denetim</a:t>
            </a:r>
          </a:p>
          <a:p>
            <a:pPr lvl="0"/>
            <a:r>
              <a:rPr lang="tr-TR" dirty="0"/>
              <a:t>Bireysel Emeklilik Danışma Kurulu</a:t>
            </a:r>
          </a:p>
          <a:p>
            <a:pPr lvl="0"/>
            <a:r>
              <a:rPr lang="tr-TR" dirty="0"/>
              <a:t>Sermaye Piyasası Kurulu</a:t>
            </a:r>
          </a:p>
          <a:p>
            <a:pPr lvl="0"/>
            <a:r>
              <a:rPr lang="tr-TR" dirty="0"/>
              <a:t>Takas ve Saklama Hizmeti </a:t>
            </a:r>
          </a:p>
          <a:p>
            <a:pPr lvl="0"/>
            <a:r>
              <a:rPr lang="tr-TR" dirty="0"/>
              <a:t>Emeklilik Gözetim Merkezi</a:t>
            </a:r>
          </a:p>
          <a:p>
            <a:pPr>
              <a:buNone/>
            </a:pPr>
            <a:endParaRPr lang="tr-TR" dirty="0"/>
          </a:p>
        </p:txBody>
      </p:sp>
    </p:spTree>
    <p:extLst>
      <p:ext uri="{BB962C8B-B14F-4D97-AF65-F5344CB8AC3E}">
        <p14:creationId xmlns="" xmlns:p14="http://schemas.microsoft.com/office/powerpoint/2010/main" val="1915535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548680"/>
            <a:ext cx="7416824" cy="936104"/>
          </a:xfrm>
        </p:spPr>
        <p:txBody>
          <a:bodyPr>
            <a:normAutofit fontScale="90000"/>
          </a:bodyPr>
          <a:lstStyle/>
          <a:p>
            <a:r>
              <a:rPr lang="tr-TR" b="1" dirty="0"/>
              <a:t>Vergi ve Devlet Katkısı</a:t>
            </a:r>
            <a:r>
              <a:rPr lang="tr-TR" dirty="0"/>
              <a:t/>
            </a:r>
            <a:br>
              <a:rPr lang="tr-TR" dirty="0"/>
            </a:br>
            <a:endParaRPr lang="tr-TR" dirty="0"/>
          </a:p>
        </p:txBody>
      </p:sp>
      <p:sp>
        <p:nvSpPr>
          <p:cNvPr id="3" name="İçerik Yer Tutucusu 2"/>
          <p:cNvSpPr>
            <a:spLocks noGrp="1"/>
          </p:cNvSpPr>
          <p:nvPr>
            <p:ph idx="1"/>
          </p:nvPr>
        </p:nvSpPr>
        <p:spPr>
          <a:xfrm>
            <a:off x="755576" y="1052736"/>
            <a:ext cx="7632848" cy="5184576"/>
          </a:xfrm>
        </p:spPr>
        <p:txBody>
          <a:bodyPr>
            <a:normAutofit fontScale="85000" lnSpcReduction="10000"/>
          </a:bodyPr>
          <a:lstStyle/>
          <a:p>
            <a:pPr lvl="0"/>
            <a:r>
              <a:rPr lang="tr-TR" dirty="0"/>
              <a:t>Katkı Payı: Katılımcı tarafından ödenen katkı paylarının %25’i oranında devlet tarafından katılımcının emeklilik hesabına ödenen tutardır.</a:t>
            </a:r>
          </a:p>
          <a:p>
            <a:pPr lvl="0"/>
            <a:r>
              <a:rPr lang="tr-TR" dirty="0"/>
              <a:t>Bir katılımcının bir takvim yılı içinde alabileceği devlet katkısı tutarı, ilgili yıla ilişkin brüt asgari ücret tutarının %25’ini geçemez. Limit hesabı katılımcı bazında yapılır.</a:t>
            </a:r>
          </a:p>
          <a:p>
            <a:pPr lvl="0"/>
            <a:r>
              <a:rPr lang="tr-TR" dirty="0"/>
              <a:t>1 Ocak 2013 tarihinden itibaren devlet katkısı hesaplaması yapılmaktadır.</a:t>
            </a:r>
          </a:p>
          <a:p>
            <a:pPr lvl="0"/>
            <a:r>
              <a:rPr lang="tr-TR" dirty="0"/>
              <a:t>Türkiye Cumhuriyeti vatandaşı olan tüm katılımcılar belirlenen limit dahilinde devlet katkısından faydalanabilirler.</a:t>
            </a:r>
          </a:p>
          <a:p>
            <a:pPr lvl="0"/>
            <a:r>
              <a:rPr lang="tr-TR" dirty="0"/>
              <a:t>İşveren tarafından katılımcı adına ödenen katkı paylarına devlet katkısı ödenmemektedir. İşverenler, ücretliler adına ödenen katkı payını Kanun’da belirlenen limit (ödendiği ayda elde edilen ücretin %15’i ve yıllık olarak asgari ücretin yıllık tutarı) dahilinde ticari kazançlarının tespitinde gider olarak indirim konusu yapabilmektedir.</a:t>
            </a:r>
          </a:p>
          <a:p>
            <a:endParaRPr lang="tr-TR" dirty="0"/>
          </a:p>
        </p:txBody>
      </p:sp>
    </p:spTree>
    <p:extLst>
      <p:ext uri="{BB962C8B-B14F-4D97-AF65-F5344CB8AC3E}">
        <p14:creationId xmlns="" xmlns:p14="http://schemas.microsoft.com/office/powerpoint/2010/main" val="660044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476672"/>
            <a:ext cx="7704856" cy="1656184"/>
          </a:xfrm>
        </p:spPr>
        <p:txBody>
          <a:bodyPr>
            <a:normAutofit fontScale="90000"/>
          </a:bodyPr>
          <a:lstStyle/>
          <a:p>
            <a:r>
              <a:rPr lang="tr-TR" sz="2800" b="1" dirty="0"/>
              <a:t>Emekliliğe hak kazanmadan sistemden ayrılabilir miyim</a:t>
            </a:r>
            <a:r>
              <a:rPr lang="tr-TR" sz="2800" b="1" dirty="0" smtClean="0"/>
              <a:t>?</a:t>
            </a:r>
            <a:r>
              <a:rPr lang="tr-TR" sz="2800" dirty="0" smtClean="0"/>
              <a:t/>
            </a:r>
            <a:br>
              <a:rPr lang="tr-TR" sz="2800" dirty="0" smtClean="0"/>
            </a:br>
            <a:r>
              <a:rPr lang="tr-TR" sz="2800" dirty="0"/>
              <a:t/>
            </a:r>
            <a:br>
              <a:rPr lang="tr-TR" sz="2800" dirty="0"/>
            </a:br>
            <a:endParaRPr lang="tr-TR" sz="2800" dirty="0"/>
          </a:p>
        </p:txBody>
      </p:sp>
      <p:sp>
        <p:nvSpPr>
          <p:cNvPr id="3" name="İçerik Yer Tutucusu 2"/>
          <p:cNvSpPr>
            <a:spLocks noGrp="1"/>
          </p:cNvSpPr>
          <p:nvPr>
            <p:ph idx="1"/>
          </p:nvPr>
        </p:nvSpPr>
        <p:spPr>
          <a:xfrm>
            <a:off x="755576" y="1484784"/>
            <a:ext cx="7632848" cy="4824536"/>
          </a:xfrm>
        </p:spPr>
        <p:txBody>
          <a:bodyPr>
            <a:normAutofit fontScale="85000" lnSpcReduction="20000"/>
          </a:bodyPr>
          <a:lstStyle/>
          <a:p>
            <a:pPr marL="68580" indent="0">
              <a:buNone/>
            </a:pPr>
            <a:r>
              <a:rPr lang="tr-TR" dirty="0"/>
              <a:t>Katılımcı bireysel emeklilik sisteminden istediği zaman ayrılabilir. Ancak bu durumda emekli olmanın getirdiği avantajlardan yararlanamayacaktır.</a:t>
            </a:r>
          </a:p>
          <a:p>
            <a:endParaRPr lang="tr-TR" dirty="0"/>
          </a:p>
          <a:p>
            <a:pPr lvl="0"/>
            <a:r>
              <a:rPr lang="tr-TR" dirty="0"/>
              <a:t>10 yıldan az süreyle katkı payı ödeyerek ayrılanlara yapılan ödemelerin ve hak edilen devlet katkısının içerdiği irat tutarı </a:t>
            </a:r>
            <a:r>
              <a:rPr lang="tr-TR" b="1" dirty="0"/>
              <a:t>%</a:t>
            </a:r>
            <a:r>
              <a:rPr lang="tr-TR" b="1" dirty="0" smtClean="0"/>
              <a:t>15</a:t>
            </a:r>
          </a:p>
          <a:p>
            <a:pPr lvl="0"/>
            <a:endParaRPr lang="tr-TR" dirty="0"/>
          </a:p>
          <a:p>
            <a:pPr lvl="0"/>
            <a:r>
              <a:rPr lang="tr-TR" dirty="0"/>
              <a:t>10 yıl süreyle katkı payı ödemiş olmakla birlikte emeklilik hakkı kazanmadan ayrılanlara yapılan ödemelerin ve hak edilen devlet katkısının içerdiği irat tutarı </a:t>
            </a:r>
            <a:r>
              <a:rPr lang="tr-TR" b="1" dirty="0"/>
              <a:t>%</a:t>
            </a:r>
            <a:r>
              <a:rPr lang="tr-TR" b="1" dirty="0" smtClean="0"/>
              <a:t>10</a:t>
            </a:r>
          </a:p>
          <a:p>
            <a:pPr lvl="0"/>
            <a:endParaRPr lang="tr-TR" dirty="0"/>
          </a:p>
          <a:p>
            <a:pPr lvl="0"/>
            <a:r>
              <a:rPr lang="tr-TR" dirty="0"/>
              <a:t>Emeklilik hakkı kazananlar ile bu sistemden vefat, maluliyet veya tasfiye gibi zorunlu nedenlerle ayrılanlara yapılan ödemelerin ve devlet katkısının içerdiği irat tutarı </a:t>
            </a:r>
            <a:r>
              <a:rPr lang="tr-TR" b="1" dirty="0"/>
              <a:t>%5</a:t>
            </a:r>
            <a:endParaRPr lang="tr-TR" dirty="0"/>
          </a:p>
          <a:p>
            <a:pPr marL="68580" indent="0">
              <a:buNone/>
            </a:pPr>
            <a:r>
              <a:rPr lang="tr-TR" smtClean="0"/>
              <a:t>oranında </a:t>
            </a:r>
            <a:r>
              <a:rPr lang="tr-TR" dirty="0"/>
              <a:t>stopaj kesintisine tabidir.</a:t>
            </a:r>
          </a:p>
          <a:p>
            <a:endParaRPr lang="tr-TR" dirty="0"/>
          </a:p>
        </p:txBody>
      </p:sp>
    </p:spTree>
    <p:extLst>
      <p:ext uri="{BB962C8B-B14F-4D97-AF65-F5344CB8AC3E}">
        <p14:creationId xmlns="" xmlns:p14="http://schemas.microsoft.com/office/powerpoint/2010/main" val="4165836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476672"/>
            <a:ext cx="7776864" cy="936104"/>
          </a:xfrm>
        </p:spPr>
        <p:txBody>
          <a:bodyPr>
            <a:normAutofit/>
          </a:bodyPr>
          <a:lstStyle/>
          <a:p>
            <a:r>
              <a:rPr lang="tr-TR" sz="2400" b="1" dirty="0"/>
              <a:t>SORU : Bireysel Emeklilik Sistemi nasıl işlemektedir?</a:t>
            </a:r>
            <a:r>
              <a:rPr lang="tr-TR" sz="2400" dirty="0"/>
              <a:t/>
            </a:r>
            <a:br>
              <a:rPr lang="tr-TR" sz="2400" dirty="0"/>
            </a:br>
            <a:endParaRPr lang="tr-TR" sz="2400" dirty="0"/>
          </a:p>
        </p:txBody>
      </p:sp>
      <p:sp>
        <p:nvSpPr>
          <p:cNvPr id="3" name="İçerik Yer Tutucusu 2"/>
          <p:cNvSpPr>
            <a:spLocks noGrp="1"/>
          </p:cNvSpPr>
          <p:nvPr>
            <p:ph idx="1"/>
          </p:nvPr>
        </p:nvSpPr>
        <p:spPr>
          <a:xfrm>
            <a:off x="683568" y="1340768"/>
            <a:ext cx="7776864" cy="4824536"/>
          </a:xfrm>
        </p:spPr>
        <p:txBody>
          <a:bodyPr>
            <a:normAutofit fontScale="92500" lnSpcReduction="20000"/>
          </a:bodyPr>
          <a:lstStyle/>
          <a:p>
            <a:r>
              <a:rPr lang="tr-TR" dirty="0">
                <a:solidFill>
                  <a:schemeClr val="tx1"/>
                </a:solidFill>
              </a:rPr>
              <a:t>Emeklilik şirketi sisteme girmek isteyen katılımcının, ortalama gelir düzeyini, risk profilini, önceliklerini, ihtiyaçlarını ve emeklilik dönemindeki beklentilerini göz önüne alarak katılımcıya en uygun planı hazırlar. Katılımcının planı kabul etmesi durumunda, emeklilik sözleşmesi başvuru formunu doldurup, imzalayarak ilk katkı payını öder. Böylece emeklilik şirketi ile katılımcı arasında emeklilik sözleşmesi yürürlüğe girmiş olur. Sözleşmenin yürürlüğe girmesinden sonra, katılımcı adına bireysel emeklilik hesabı açılır. Katılımcının bireysel emeklilik sisteminde bulunduğu sürece, ödediği katkı payları ve getirileri, emeklilik şirketini değiştirse bile, aynı hesapta takip edilir. Katkı payları, seçilen emeklilik planında belirlenmiş, emeklilik yatırım fonlarında, portföy yöneticisi tarafından değerlendirilir. </a:t>
            </a:r>
          </a:p>
          <a:p>
            <a:endParaRPr lang="tr-TR" dirty="0"/>
          </a:p>
        </p:txBody>
      </p:sp>
    </p:spTree>
    <p:extLst>
      <p:ext uri="{BB962C8B-B14F-4D97-AF65-F5344CB8AC3E}">
        <p14:creationId xmlns="" xmlns:p14="http://schemas.microsoft.com/office/powerpoint/2010/main" val="26016000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476672"/>
            <a:ext cx="7992888" cy="1152128"/>
          </a:xfrm>
        </p:spPr>
        <p:txBody>
          <a:bodyPr>
            <a:normAutofit fontScale="90000"/>
          </a:bodyPr>
          <a:lstStyle/>
          <a:p>
            <a:r>
              <a:rPr lang="tr-TR" dirty="0" smtClean="0"/>
              <a:t>DEVLET KATKISINI NE ZAMAN ALABİLİRİ?</a:t>
            </a:r>
            <a:endParaRPr lang="tr-TR" dirty="0"/>
          </a:p>
        </p:txBody>
      </p:sp>
      <p:sp>
        <p:nvSpPr>
          <p:cNvPr id="3" name="İçerik Yer Tutucusu 2"/>
          <p:cNvSpPr>
            <a:spLocks noGrp="1"/>
          </p:cNvSpPr>
          <p:nvPr>
            <p:ph idx="1"/>
          </p:nvPr>
        </p:nvSpPr>
        <p:spPr>
          <a:xfrm>
            <a:off x="755576" y="1700808"/>
            <a:ext cx="7704856" cy="4536504"/>
          </a:xfrm>
        </p:spPr>
        <p:txBody>
          <a:bodyPr/>
          <a:lstStyle/>
          <a:p>
            <a:pPr marL="68580" indent="0">
              <a:buNone/>
            </a:pPr>
            <a:r>
              <a:rPr lang="tr-TR" dirty="0"/>
              <a:t>1 Ocak 2013’ten </a:t>
            </a:r>
            <a:r>
              <a:rPr lang="tr-TR" dirty="0" smtClean="0"/>
              <a:t>Sonra</a:t>
            </a:r>
          </a:p>
          <a:p>
            <a:pPr marL="68580" indent="0">
              <a:buNone/>
            </a:pPr>
            <a:endParaRPr lang="tr-TR" dirty="0"/>
          </a:p>
          <a:p>
            <a:pPr marL="68580" indent="0">
              <a:buNone/>
            </a:pPr>
            <a:endParaRPr lang="tr-TR" dirty="0"/>
          </a:p>
          <a:p>
            <a:r>
              <a:rPr lang="tr-TR" dirty="0"/>
              <a:t>Sistemde Geçirilen Süre	Hak Ediş Oranı</a:t>
            </a:r>
          </a:p>
          <a:p>
            <a:pPr lvl="1"/>
            <a:r>
              <a:rPr lang="tr-TR" dirty="0"/>
              <a:t>3 yıldan 6 yıla kadar	</a:t>
            </a:r>
            <a:r>
              <a:rPr lang="tr-TR" dirty="0" smtClean="0"/>
              <a:t>		%</a:t>
            </a:r>
            <a:r>
              <a:rPr lang="tr-TR" dirty="0"/>
              <a:t>15</a:t>
            </a:r>
          </a:p>
          <a:p>
            <a:pPr lvl="1"/>
            <a:r>
              <a:rPr lang="tr-TR" dirty="0"/>
              <a:t>6 yıldan 10 yıla kadar	</a:t>
            </a:r>
            <a:r>
              <a:rPr lang="tr-TR" dirty="0" smtClean="0"/>
              <a:t>		%</a:t>
            </a:r>
            <a:r>
              <a:rPr lang="tr-TR" dirty="0"/>
              <a:t>35</a:t>
            </a:r>
          </a:p>
          <a:p>
            <a:pPr lvl="1"/>
            <a:r>
              <a:rPr lang="tr-TR" dirty="0"/>
              <a:t>10 yıl ve daha fazla	</a:t>
            </a:r>
            <a:r>
              <a:rPr lang="tr-TR" dirty="0" smtClean="0"/>
              <a:t>		%</a:t>
            </a:r>
            <a:r>
              <a:rPr lang="tr-TR" dirty="0"/>
              <a:t>60</a:t>
            </a:r>
          </a:p>
          <a:p>
            <a:pPr lvl="1"/>
            <a:r>
              <a:rPr lang="tr-TR" dirty="0"/>
              <a:t>Emeklilik, vefat, maluliyet</a:t>
            </a:r>
            <a:r>
              <a:rPr lang="tr-TR"/>
              <a:t>	</a:t>
            </a:r>
            <a:r>
              <a:rPr lang="tr-TR" smtClean="0"/>
              <a:t>	%</a:t>
            </a:r>
            <a:r>
              <a:rPr lang="tr-TR" dirty="0"/>
              <a:t>100</a:t>
            </a:r>
          </a:p>
          <a:p>
            <a:endParaRPr lang="tr-TR" dirty="0"/>
          </a:p>
        </p:txBody>
      </p:sp>
    </p:spTree>
    <p:extLst>
      <p:ext uri="{BB962C8B-B14F-4D97-AF65-F5344CB8AC3E}">
        <p14:creationId xmlns="" xmlns:p14="http://schemas.microsoft.com/office/powerpoint/2010/main" val="103738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548680"/>
            <a:ext cx="7776864" cy="1008112"/>
          </a:xfrm>
        </p:spPr>
        <p:txBody>
          <a:bodyPr>
            <a:normAutofit fontScale="90000"/>
          </a:bodyPr>
          <a:lstStyle/>
          <a:p>
            <a:r>
              <a:rPr lang="tr-TR" sz="3600" b="1" dirty="0"/>
              <a:t>BİREYSEL EMEKLİLİK SİSTEMİNİN İŞLEYİŞİ</a:t>
            </a:r>
            <a:r>
              <a:rPr lang="tr-TR" dirty="0"/>
              <a:t/>
            </a:r>
            <a:br>
              <a:rPr lang="tr-TR" dirty="0"/>
            </a:br>
            <a:endParaRPr lang="tr-TR" dirty="0"/>
          </a:p>
        </p:txBody>
      </p:sp>
      <p:sp>
        <p:nvSpPr>
          <p:cNvPr id="3" name="İçerik Yer Tutucusu 2"/>
          <p:cNvSpPr>
            <a:spLocks noGrp="1"/>
          </p:cNvSpPr>
          <p:nvPr>
            <p:ph idx="1"/>
          </p:nvPr>
        </p:nvSpPr>
        <p:spPr>
          <a:xfrm>
            <a:off x="827584" y="1412776"/>
            <a:ext cx="6993225" cy="4419853"/>
          </a:xfrm>
        </p:spPr>
        <p:txBody>
          <a:bodyPr>
            <a:normAutofit lnSpcReduction="10000"/>
          </a:bodyPr>
          <a:lstStyle/>
          <a:p>
            <a:pPr marL="68580" indent="0">
              <a:buNone/>
            </a:pPr>
            <a:r>
              <a:rPr lang="tr-TR" dirty="0"/>
              <a:t>Bireysel Emeklilik Sistemini </a:t>
            </a:r>
            <a:r>
              <a:rPr lang="tr-TR" dirty="0" smtClean="0"/>
              <a:t>altı </a:t>
            </a:r>
            <a:r>
              <a:rPr lang="tr-TR" dirty="0"/>
              <a:t>aşamada inceleyebiliriz</a:t>
            </a:r>
            <a:r>
              <a:rPr lang="tr-TR" dirty="0" smtClean="0"/>
              <a:t>.</a:t>
            </a:r>
          </a:p>
          <a:p>
            <a:pPr marL="68580" indent="0">
              <a:buNone/>
            </a:pPr>
            <a:endParaRPr lang="tr-TR" dirty="0"/>
          </a:p>
          <a:p>
            <a:pPr lvl="0"/>
            <a:r>
              <a:rPr lang="tr-TR" sz="2800" dirty="0"/>
              <a:t>Bireysel veya Grup </a:t>
            </a:r>
            <a:r>
              <a:rPr lang="tr-TR" sz="2800" dirty="0" smtClean="0"/>
              <a:t>Katılımı</a:t>
            </a:r>
          </a:p>
          <a:p>
            <a:pPr lvl="0"/>
            <a:r>
              <a:rPr lang="tr-TR" sz="2800" dirty="0" smtClean="0"/>
              <a:t>Gider ve Kesintiler</a:t>
            </a:r>
            <a:endParaRPr lang="tr-TR" sz="2800" dirty="0"/>
          </a:p>
          <a:p>
            <a:pPr lvl="0"/>
            <a:r>
              <a:rPr lang="tr-TR" sz="2800" dirty="0"/>
              <a:t>Katkıların Yatırıma Yönlendirilmesi</a:t>
            </a:r>
          </a:p>
          <a:p>
            <a:pPr lvl="0"/>
            <a:r>
              <a:rPr lang="tr-TR" sz="2800" dirty="0" smtClean="0"/>
              <a:t>Emeklilik veya Emekliliğe Hak Kazanmadan Ayrılma</a:t>
            </a:r>
            <a:endParaRPr lang="tr-TR" sz="2800" dirty="0"/>
          </a:p>
          <a:p>
            <a:pPr lvl="0"/>
            <a:r>
              <a:rPr lang="tr-TR" sz="2800" dirty="0"/>
              <a:t>Denetim ne Gözetim</a:t>
            </a:r>
          </a:p>
          <a:p>
            <a:pPr lvl="0"/>
            <a:r>
              <a:rPr lang="tr-TR" sz="2800" dirty="0" smtClean="0"/>
              <a:t>Vergi ve Devlet Katkısı</a:t>
            </a:r>
            <a:endParaRPr lang="tr-TR" sz="2800" dirty="0"/>
          </a:p>
          <a:p>
            <a:endParaRPr lang="tr-TR" dirty="0"/>
          </a:p>
        </p:txBody>
      </p:sp>
    </p:spTree>
    <p:extLst>
      <p:ext uri="{BB962C8B-B14F-4D97-AF65-F5344CB8AC3E}">
        <p14:creationId xmlns="" xmlns:p14="http://schemas.microsoft.com/office/powerpoint/2010/main" val="1592392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548680"/>
            <a:ext cx="7704856" cy="1080120"/>
          </a:xfrm>
        </p:spPr>
        <p:txBody>
          <a:bodyPr>
            <a:normAutofit/>
          </a:bodyPr>
          <a:lstStyle/>
          <a:p>
            <a:pPr lvl="0"/>
            <a:r>
              <a:rPr lang="tr-TR" sz="2800" b="1" dirty="0" smtClean="0"/>
              <a:t>İ) BİREYSEL </a:t>
            </a:r>
            <a:r>
              <a:rPr lang="tr-TR" sz="2800" b="1" dirty="0"/>
              <a:t>veya GRUP KATILIMI</a:t>
            </a:r>
            <a:r>
              <a:rPr lang="tr-TR" sz="2800" dirty="0"/>
              <a:t/>
            </a:r>
            <a:br>
              <a:rPr lang="tr-TR" sz="2800" dirty="0"/>
            </a:br>
            <a:endParaRPr lang="tr-TR" sz="2800" dirty="0"/>
          </a:p>
        </p:txBody>
      </p:sp>
      <p:sp>
        <p:nvSpPr>
          <p:cNvPr id="3" name="İçerik Yer Tutucusu 2"/>
          <p:cNvSpPr>
            <a:spLocks noGrp="1"/>
          </p:cNvSpPr>
          <p:nvPr>
            <p:ph idx="1"/>
          </p:nvPr>
        </p:nvSpPr>
        <p:spPr>
          <a:xfrm>
            <a:off x="683568" y="1412776"/>
            <a:ext cx="7776864" cy="4968552"/>
          </a:xfrm>
        </p:spPr>
        <p:txBody>
          <a:bodyPr>
            <a:normAutofit fontScale="70000" lnSpcReduction="20000"/>
          </a:bodyPr>
          <a:lstStyle/>
          <a:p>
            <a:r>
              <a:rPr lang="tr-TR" dirty="0">
                <a:solidFill>
                  <a:schemeClr val="tx1"/>
                </a:solidFill>
              </a:rPr>
              <a:t>Medeni haklarını kullanma ehliyetine haiz her kişi, bireysel emeklilik şirketi ile sözleşme imzalamak şartıyla, bireysel emeklilik sistemine katılabilir. </a:t>
            </a:r>
            <a:r>
              <a:rPr lang="tr-TR" b="1" dirty="0">
                <a:solidFill>
                  <a:schemeClr val="tx1"/>
                </a:solidFill>
              </a:rPr>
              <a:t>Katılımcı giriş bilgi formunu ve teklif formunu doldurarak imzalar. İmzalı formların birer örneği </a:t>
            </a:r>
            <a:r>
              <a:rPr lang="tr-TR" b="1" dirty="0" smtClean="0">
                <a:solidFill>
                  <a:schemeClr val="tx1"/>
                </a:solidFill>
              </a:rPr>
              <a:t> </a:t>
            </a:r>
            <a:r>
              <a:rPr lang="tr-TR" b="1" dirty="0">
                <a:solidFill>
                  <a:schemeClr val="tx1"/>
                </a:solidFill>
              </a:rPr>
              <a:t>katılımcıya verilir.</a:t>
            </a:r>
            <a:r>
              <a:rPr lang="tr-TR" dirty="0">
                <a:solidFill>
                  <a:schemeClr val="tx1"/>
                </a:solidFill>
              </a:rPr>
              <a:t> </a:t>
            </a:r>
            <a:endParaRPr lang="tr-TR" dirty="0" smtClean="0">
              <a:solidFill>
                <a:schemeClr val="tx1"/>
              </a:solidFill>
            </a:endParaRPr>
          </a:p>
          <a:p>
            <a:r>
              <a:rPr lang="tr-TR" b="1" u="sng" dirty="0" smtClean="0">
                <a:solidFill>
                  <a:schemeClr val="tx1"/>
                </a:solidFill>
              </a:rPr>
              <a:t>1 Ocak 2017 Tarihi itibariyle 45 yaş altı tüm çalışanlar işveren üzerinden sisteme katılma zorunluluğu getirilmiştir. </a:t>
            </a:r>
            <a:endParaRPr lang="tr-TR" b="1" u="sng" dirty="0">
              <a:solidFill>
                <a:schemeClr val="tx1"/>
              </a:solidFill>
            </a:endParaRPr>
          </a:p>
          <a:p>
            <a:r>
              <a:rPr lang="tr-TR" dirty="0" smtClean="0">
                <a:solidFill>
                  <a:schemeClr val="tx1"/>
                </a:solidFill>
              </a:rPr>
              <a:t>Emeklilik </a:t>
            </a:r>
            <a:r>
              <a:rPr lang="tr-TR" dirty="0">
                <a:solidFill>
                  <a:schemeClr val="tx1"/>
                </a:solidFill>
              </a:rPr>
              <a:t>sözleşmesi, katılımcının sisteme girmesine, sistemden ayrılmasına, emekli olmasına, katkıların ödenmesine, bu katkıların bireysel emeklilik hesaplarında izlenmesine, fonlarda yatırıma yönlendirilmesine ve katılımcı </a:t>
            </a:r>
            <a:r>
              <a:rPr lang="tr-TR" dirty="0" err="1">
                <a:solidFill>
                  <a:schemeClr val="tx1"/>
                </a:solidFill>
              </a:rPr>
              <a:t>lehdarına</a:t>
            </a:r>
            <a:r>
              <a:rPr lang="tr-TR" dirty="0">
                <a:solidFill>
                  <a:schemeClr val="tx1"/>
                </a:solidFill>
              </a:rPr>
              <a:t> yapılacak ödemelere ilişkin esaslar ile tarafların diğer hak ve yükümlülüklerini düzenleyen, esas olarak katılımcı ve şirketin taraf olarak yer aldığı bir sözleşmedir. Emeklilik sözleşmesinin şekil ve şartları, müsteşarlık tarafından belirlenir.</a:t>
            </a:r>
          </a:p>
          <a:p>
            <a:pPr marL="68580" indent="0">
              <a:buNone/>
            </a:pPr>
            <a:endParaRPr lang="tr-TR" dirty="0">
              <a:solidFill>
                <a:schemeClr val="tx1"/>
              </a:solidFill>
            </a:endParaRPr>
          </a:p>
          <a:p>
            <a:r>
              <a:rPr lang="tr-TR" dirty="0">
                <a:solidFill>
                  <a:schemeClr val="tx1"/>
                </a:solidFill>
              </a:rPr>
              <a:t>Türkiye’de yaşayan yabancıların katılabileceği gibi, yurt dışında yaşayan vatandaşlarımızda katılabilir. Emeklilik şirketi olarak bu sisteme katılım olsa bile hesaplar bireysel bazda takip edilir. Her bir katılımcı için ayrı hesap açılır. İşveren katkıları da bireysel hesaplara yönlendirilir.</a:t>
            </a:r>
          </a:p>
          <a:p>
            <a:pPr marL="68580" indent="0">
              <a:buNone/>
            </a:pPr>
            <a:endParaRPr lang="tr-TR" dirty="0">
              <a:solidFill>
                <a:schemeClr val="tx1"/>
              </a:solidFill>
            </a:endParaRPr>
          </a:p>
          <a:p>
            <a:r>
              <a:rPr lang="tr-TR" dirty="0">
                <a:solidFill>
                  <a:schemeClr val="tx1"/>
                </a:solidFill>
              </a:rPr>
              <a:t>Sosyal Güvenlik Sistemi ile hiçbir bağı yoktur. </a:t>
            </a:r>
            <a:endParaRPr lang="tr-TR" dirty="0" smtClean="0">
              <a:solidFill>
                <a:schemeClr val="tx1"/>
              </a:solidFill>
            </a:endParaRPr>
          </a:p>
          <a:p>
            <a:endParaRPr lang="tr-TR" dirty="0">
              <a:solidFill>
                <a:schemeClr val="tx1"/>
              </a:solidFill>
            </a:endParaRPr>
          </a:p>
          <a:p>
            <a:pPr marL="68580" indent="0">
              <a:buNone/>
            </a:pPr>
            <a:endParaRPr lang="tr-TR" dirty="0"/>
          </a:p>
        </p:txBody>
      </p:sp>
    </p:spTree>
    <p:extLst>
      <p:ext uri="{BB962C8B-B14F-4D97-AF65-F5344CB8AC3E}">
        <p14:creationId xmlns="" xmlns:p14="http://schemas.microsoft.com/office/powerpoint/2010/main" val="4219845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548680"/>
            <a:ext cx="7848872" cy="576064"/>
          </a:xfrm>
        </p:spPr>
        <p:txBody>
          <a:bodyPr>
            <a:normAutofit/>
          </a:bodyPr>
          <a:lstStyle/>
          <a:p>
            <a:r>
              <a:rPr lang="tr-TR" sz="2800" b="1" dirty="0"/>
              <a:t>İ) BİREYSEL veya GRUP KATILIMI</a:t>
            </a:r>
            <a:endParaRPr lang="tr-TR" sz="2800" dirty="0"/>
          </a:p>
        </p:txBody>
      </p:sp>
      <p:sp>
        <p:nvSpPr>
          <p:cNvPr id="3" name="İçerik Yer Tutucusu 2"/>
          <p:cNvSpPr>
            <a:spLocks noGrp="1"/>
          </p:cNvSpPr>
          <p:nvPr>
            <p:ph idx="1"/>
          </p:nvPr>
        </p:nvSpPr>
        <p:spPr>
          <a:xfrm>
            <a:off x="611560" y="1196752"/>
            <a:ext cx="7776864" cy="5112568"/>
          </a:xfrm>
        </p:spPr>
        <p:txBody>
          <a:bodyPr>
            <a:normAutofit fontScale="92500" lnSpcReduction="10000"/>
          </a:bodyPr>
          <a:lstStyle/>
          <a:p>
            <a:pPr marL="68580" indent="0">
              <a:buNone/>
            </a:pPr>
            <a:r>
              <a:rPr lang="tr-TR" dirty="0"/>
              <a:t>Emeklilik sözleşmesi bireysel veya grup emeklilik sözleşmesi olarak yapılabilir. Grup emeklilik sözleşmesi, gruba bağlı bireysel veya işveren grup emeklilik sözleşmesi olarak düzenlenir.</a:t>
            </a:r>
          </a:p>
          <a:p>
            <a:pPr lvl="0"/>
            <a:r>
              <a:rPr lang="tr-TR" b="1" dirty="0"/>
              <a:t>Bireysel emeklilik sözleşmesi:</a:t>
            </a:r>
            <a:r>
              <a:rPr lang="tr-TR" dirty="0"/>
              <a:t> Bireysel emeklilik planına bağlı olarak şirket ile katılımcının taraf olarak yer aldığı bir sözleşmedir.</a:t>
            </a:r>
          </a:p>
          <a:p>
            <a:pPr lvl="0"/>
            <a:r>
              <a:rPr lang="tr-TR" b="1" dirty="0"/>
              <a:t>Gruba bağlı bireysel emeklilik sözleşmesi</a:t>
            </a:r>
            <a:r>
              <a:rPr lang="tr-TR" dirty="0"/>
              <a:t>: Grup emeklilik planına bağlı olarak şirket ile katılımcının taraf olarak yer aldığı bir sözleşmedir.</a:t>
            </a:r>
          </a:p>
          <a:p>
            <a:r>
              <a:rPr lang="tr-TR" b="1" dirty="0"/>
              <a:t>İşveren grup emeklilik sözleşmesi</a:t>
            </a:r>
            <a:r>
              <a:rPr lang="tr-TR" dirty="0"/>
              <a:t>: Bir istihdam ilişkisine dayalı olarak veya katılımcı lehine bir sponsor kuruluş ile şirket arasında imzalanan ve katılımcı adına sponsor kuruluş tarafından katkı payı ödenen bir sözleşmedir.</a:t>
            </a:r>
          </a:p>
        </p:txBody>
      </p:sp>
    </p:spTree>
    <p:extLst>
      <p:ext uri="{BB962C8B-B14F-4D97-AF65-F5344CB8AC3E}">
        <p14:creationId xmlns="" xmlns:p14="http://schemas.microsoft.com/office/powerpoint/2010/main" val="3635828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620688"/>
            <a:ext cx="7632848" cy="5616624"/>
          </a:xfrm>
        </p:spPr>
        <p:txBody>
          <a:bodyPr>
            <a:normAutofit/>
          </a:bodyPr>
          <a:lstStyle/>
          <a:p>
            <a:r>
              <a:rPr lang="tr-TR" sz="2000" b="1" dirty="0">
                <a:solidFill>
                  <a:srgbClr val="FF0000"/>
                </a:solidFill>
              </a:rPr>
              <a:t>Hangi ödemeler işveren grup emeklilik sözleşmesi kapsamına girer</a:t>
            </a:r>
            <a:r>
              <a:rPr lang="tr-TR" sz="2000" b="1" dirty="0" smtClean="0">
                <a:solidFill>
                  <a:srgbClr val="FF0000"/>
                </a:solidFill>
              </a:rPr>
              <a:t>?</a:t>
            </a:r>
            <a:r>
              <a:rPr lang="tr-TR" sz="2000" b="1" dirty="0" smtClean="0"/>
              <a:t/>
            </a:r>
            <a:br>
              <a:rPr lang="tr-TR" sz="2000" b="1" dirty="0" smtClean="0"/>
            </a:br>
            <a:r>
              <a:rPr lang="tr-TR" sz="2000" dirty="0"/>
              <a:t/>
            </a:r>
            <a:br>
              <a:rPr lang="tr-TR" sz="2000" dirty="0"/>
            </a:br>
            <a:r>
              <a:rPr lang="tr-TR" sz="2000" dirty="0"/>
              <a:t>Sponsor kuruluş tarafından bir işveren grup emeklilik sözleşmesine dayalı olarak çalışanının ad ve hesabına ödenen katkı payları ile dernek, vakıf, sandık veya tüzel kişiliği haiz bir meslek kuruluşu tarafından üyeleri hesabına ödenen katkı payları işveren grup emeklilik sözleşmeleri kapsamında değerlendirilir</a:t>
            </a:r>
            <a:r>
              <a:rPr lang="tr-TR" sz="2000" dirty="0" smtClean="0"/>
              <a:t>.</a:t>
            </a:r>
            <a:br>
              <a:rPr lang="tr-TR" sz="2000" dirty="0" smtClean="0"/>
            </a:br>
            <a:r>
              <a:rPr lang="tr-TR" sz="2000" dirty="0"/>
              <a:t/>
            </a:r>
            <a:br>
              <a:rPr lang="tr-TR" sz="2000" dirty="0"/>
            </a:br>
            <a:r>
              <a:rPr lang="tr-TR" sz="2000" b="1" dirty="0">
                <a:solidFill>
                  <a:srgbClr val="FF0000"/>
                </a:solidFill>
              </a:rPr>
              <a:t>Gruba bağlı bireysel emeklilik sözleşmesindeki haklar kim tarafından kullanılabilir</a:t>
            </a:r>
            <a:r>
              <a:rPr lang="tr-TR" sz="2000" b="1" dirty="0" smtClean="0">
                <a:solidFill>
                  <a:srgbClr val="FF0000"/>
                </a:solidFill>
              </a:rPr>
              <a:t>?</a:t>
            </a:r>
            <a:r>
              <a:rPr lang="tr-TR" sz="2000" b="1" dirty="0" smtClean="0"/>
              <a:t/>
            </a:r>
            <a:br>
              <a:rPr lang="tr-TR" sz="2000" b="1" dirty="0" smtClean="0"/>
            </a:br>
            <a:r>
              <a:rPr lang="tr-TR" sz="2000" dirty="0"/>
              <a:t/>
            </a:r>
            <a:br>
              <a:rPr lang="tr-TR" sz="2000" dirty="0"/>
            </a:br>
            <a:r>
              <a:rPr lang="tr-TR" sz="2000" dirty="0"/>
              <a:t>Sözleşmeden kaynaklanan haklar kural olarak katılımcı tarafından kullanılır. Sistemden ayrılma ve emeklilik hakkı hariç diğer hakların katılımcı ad ve hesabına katkı payı ödeyen kişiler tarafından kullanılması kararlaştırılabilir.</a:t>
            </a:r>
            <a:br>
              <a:rPr lang="tr-TR" sz="2000" dirty="0"/>
            </a:br>
            <a:endParaRPr lang="tr-TR" sz="2000" dirty="0"/>
          </a:p>
        </p:txBody>
      </p:sp>
    </p:spTree>
    <p:extLst>
      <p:ext uri="{BB962C8B-B14F-4D97-AF65-F5344CB8AC3E}">
        <p14:creationId xmlns="" xmlns:p14="http://schemas.microsoft.com/office/powerpoint/2010/main" val="662201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332656"/>
            <a:ext cx="7848872" cy="1368152"/>
          </a:xfrm>
        </p:spPr>
        <p:txBody>
          <a:bodyPr>
            <a:normAutofit fontScale="90000"/>
          </a:bodyPr>
          <a:lstStyle/>
          <a:p>
            <a:r>
              <a:rPr lang="tr-TR" sz="1400" b="1" dirty="0">
                <a:solidFill>
                  <a:srgbClr val="FF0000"/>
                </a:solidFill>
              </a:rPr>
              <a:t>İşverenin adıma ödediği katkı paylarını hemen alabilir miyim? İşveren bu tutarı hak edebilmem için koşul koyabilir mi</a:t>
            </a:r>
            <a:r>
              <a:rPr lang="tr-TR" sz="1400" b="1" dirty="0" smtClean="0">
                <a:solidFill>
                  <a:srgbClr val="FF0000"/>
                </a:solidFill>
              </a:rPr>
              <a:t>?</a:t>
            </a:r>
            <a:r>
              <a:rPr lang="tr-TR" sz="1400" b="1" dirty="0" smtClean="0"/>
              <a:t/>
            </a:r>
            <a:br>
              <a:rPr lang="tr-TR" sz="1400" b="1" dirty="0" smtClean="0"/>
            </a:br>
            <a:r>
              <a:rPr lang="tr-TR" sz="1400" dirty="0"/>
              <a:t/>
            </a:r>
            <a:br>
              <a:rPr lang="tr-TR" sz="1400" dirty="0"/>
            </a:br>
            <a:r>
              <a:rPr lang="tr-TR" sz="1400" dirty="0"/>
              <a:t>Sponsor kuruluş, ödediği katkı paylarına ilişkin birikimlerin çalışan ya da üye tarafından hak edilmesi için hak kazanma süresi belirleyebilir. Bu süre, katılımcının grup emeklilik sözleşmesine giriş tarihinden itibaren bir yıldan az yedi yıldan fazla olamaz.  </a:t>
            </a:r>
          </a:p>
        </p:txBody>
      </p:sp>
      <p:sp>
        <p:nvSpPr>
          <p:cNvPr id="3" name="İçerik Yer Tutucusu 2"/>
          <p:cNvSpPr>
            <a:spLocks noGrp="1"/>
          </p:cNvSpPr>
          <p:nvPr>
            <p:ph sz="quarter" idx="13"/>
          </p:nvPr>
        </p:nvSpPr>
        <p:spPr>
          <a:xfrm>
            <a:off x="683568" y="1844824"/>
            <a:ext cx="3816424" cy="4392488"/>
          </a:xfrm>
        </p:spPr>
        <p:txBody>
          <a:bodyPr>
            <a:normAutofit/>
          </a:bodyPr>
          <a:lstStyle/>
          <a:p>
            <a:r>
              <a:rPr lang="tr-TR" sz="2000" b="1" dirty="0">
                <a:solidFill>
                  <a:srgbClr val="FF0000"/>
                </a:solidFill>
              </a:rPr>
              <a:t>Emeklilik sözleşmem ne zaman yürürlüğe girer?</a:t>
            </a:r>
            <a:r>
              <a:rPr lang="tr-TR" sz="1400" dirty="0"/>
              <a:t/>
            </a:r>
            <a:br>
              <a:rPr lang="tr-TR" sz="1400" dirty="0"/>
            </a:br>
            <a:r>
              <a:rPr lang="tr-TR" sz="1400" dirty="0"/>
              <a:t/>
            </a:r>
            <a:br>
              <a:rPr lang="tr-TR" sz="1400" dirty="0"/>
            </a:br>
            <a:r>
              <a:rPr lang="tr-TR" sz="2000" dirty="0" smtClean="0"/>
              <a:t>Emeklilik </a:t>
            </a:r>
            <a:r>
              <a:rPr lang="tr-TR" sz="2000" dirty="0"/>
              <a:t>sözleşmesi, emeklilik şirketi tarafından reddedilmediği sürece, varsa blokaj süresi tamamlandıktan sonra katkı payı olarak yapılan ilk ödemenin şirket hesaplarına nakden intikal ettiği tarihte yürürlüğe girer</a:t>
            </a:r>
            <a:r>
              <a:rPr lang="tr-TR" sz="1400" dirty="0"/>
              <a:t>.</a:t>
            </a:r>
          </a:p>
          <a:p>
            <a:endParaRPr lang="tr-TR" sz="1400" dirty="0"/>
          </a:p>
        </p:txBody>
      </p:sp>
      <p:sp>
        <p:nvSpPr>
          <p:cNvPr id="4" name="İçerik Yer Tutucusu 3"/>
          <p:cNvSpPr>
            <a:spLocks noGrp="1"/>
          </p:cNvSpPr>
          <p:nvPr>
            <p:ph sz="quarter" idx="14"/>
          </p:nvPr>
        </p:nvSpPr>
        <p:spPr>
          <a:xfrm>
            <a:off x="4644008" y="1844824"/>
            <a:ext cx="3816424" cy="4464496"/>
          </a:xfrm>
        </p:spPr>
        <p:txBody>
          <a:bodyPr>
            <a:normAutofit fontScale="92500" lnSpcReduction="10000"/>
          </a:bodyPr>
          <a:lstStyle/>
          <a:p>
            <a:r>
              <a:rPr lang="tr-TR" b="1" dirty="0">
                <a:solidFill>
                  <a:srgbClr val="FF0000"/>
                </a:solidFill>
              </a:rPr>
              <a:t>Birden fazla sözleşmem var. Eski olandan ayrılmak istiyorum. Emekliliğe hak kazanmamı etkiler mi? </a:t>
            </a:r>
            <a:r>
              <a:rPr lang="tr-TR" dirty="0"/>
              <a:t/>
            </a:r>
            <a:br>
              <a:rPr lang="tr-TR" dirty="0"/>
            </a:br>
            <a:r>
              <a:rPr lang="tr-TR" dirty="0"/>
              <a:t/>
            </a:r>
            <a:br>
              <a:rPr lang="tr-TR" dirty="0"/>
            </a:br>
            <a:r>
              <a:rPr lang="tr-TR" dirty="0"/>
              <a:t>Evet, sonlandırılan sözleşmeden kaynaklanan sistemde geçirilen süre kaybedilir. Sisteme giriş tarihi, halen yürürlükte olan en eski sözleşmeye göre değiştirilir.</a:t>
            </a:r>
          </a:p>
          <a:p>
            <a:endParaRPr lang="tr-TR" sz="1400" dirty="0"/>
          </a:p>
        </p:txBody>
      </p:sp>
    </p:spTree>
    <p:extLst>
      <p:ext uri="{BB962C8B-B14F-4D97-AF65-F5344CB8AC3E}">
        <p14:creationId xmlns="" xmlns:p14="http://schemas.microsoft.com/office/powerpoint/2010/main" val="3311210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548680"/>
            <a:ext cx="7344816" cy="1296144"/>
          </a:xfrm>
        </p:spPr>
        <p:txBody>
          <a:bodyPr>
            <a:normAutofit fontScale="90000"/>
          </a:bodyPr>
          <a:lstStyle/>
          <a:p>
            <a:r>
              <a:rPr lang="tr-TR" b="1" dirty="0"/>
              <a:t>Emeklilik sözleşmesi:</a:t>
            </a:r>
            <a:r>
              <a:rPr lang="tr-TR" dirty="0"/>
              <a:t/>
            </a:r>
            <a:br>
              <a:rPr lang="tr-TR" dirty="0"/>
            </a:br>
            <a:endParaRPr lang="tr-TR" dirty="0"/>
          </a:p>
        </p:txBody>
      </p:sp>
      <p:sp>
        <p:nvSpPr>
          <p:cNvPr id="3" name="İçerik Yer Tutucusu 2"/>
          <p:cNvSpPr>
            <a:spLocks noGrp="1"/>
          </p:cNvSpPr>
          <p:nvPr>
            <p:ph idx="1"/>
          </p:nvPr>
        </p:nvSpPr>
        <p:spPr>
          <a:xfrm>
            <a:off x="827584" y="1700808"/>
            <a:ext cx="7560840" cy="4536504"/>
          </a:xfrm>
        </p:spPr>
        <p:txBody>
          <a:bodyPr>
            <a:normAutofit fontScale="92500"/>
          </a:bodyPr>
          <a:lstStyle/>
          <a:p>
            <a:pPr lvl="0"/>
            <a:r>
              <a:rPr lang="tr-TR" dirty="0"/>
              <a:t>Şirket tarafından reddedilmediği takdirde, varsa blokaj süresinin tamamlanmasını müteakip, katkı payı olarak yapılan ilk ödemenin şirket hesaplarına nakden intikal ettiği tarihte yürürlüğe girer. </a:t>
            </a:r>
          </a:p>
          <a:p>
            <a:pPr lvl="0"/>
            <a:r>
              <a:rPr lang="tr-TR" dirty="0"/>
              <a:t>Katılımcı, teklif formunun imzalanmasını veya teklifin onaylanmasını müteakip 60 gün </a:t>
            </a:r>
            <a:r>
              <a:rPr lang="tr-TR" dirty="0" smtClean="0"/>
              <a:t>(2 ay)içinde </a:t>
            </a:r>
            <a:r>
              <a:rPr lang="tr-TR" dirty="0"/>
              <a:t>cayma hakkına sahiptir. </a:t>
            </a:r>
          </a:p>
          <a:p>
            <a:pPr lvl="0"/>
            <a:r>
              <a:rPr lang="tr-TR" dirty="0"/>
              <a:t>Cayma bildiriminin şirkete ulaşmasını müteakip verilen ödeme talimatları iptal ettirilir ve yapılan tüm ödemeler, fon toplam gider kesintisi haricinde hiçbir kesinti yapılmadan, varsa yatırım gelirleriyle birlikte 10 iş günü içinde ödeyene iade edilir.</a:t>
            </a:r>
          </a:p>
          <a:p>
            <a:endParaRPr lang="tr-TR" dirty="0"/>
          </a:p>
        </p:txBody>
      </p:sp>
    </p:spTree>
    <p:extLst>
      <p:ext uri="{BB962C8B-B14F-4D97-AF65-F5344CB8AC3E}">
        <p14:creationId xmlns="" xmlns:p14="http://schemas.microsoft.com/office/powerpoint/2010/main" val="653473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620688"/>
            <a:ext cx="7344816" cy="1152128"/>
          </a:xfrm>
        </p:spPr>
        <p:txBody>
          <a:bodyPr>
            <a:normAutofit fontScale="90000"/>
          </a:bodyPr>
          <a:lstStyle/>
          <a:p>
            <a:r>
              <a:rPr lang="tr-TR" b="1" dirty="0" smtClean="0"/>
              <a:t>ii) GİDER </a:t>
            </a:r>
            <a:r>
              <a:rPr lang="tr-TR" b="1" dirty="0"/>
              <a:t>veya KESİNTİLER</a:t>
            </a:r>
            <a:r>
              <a:rPr lang="tr-TR" dirty="0"/>
              <a:t/>
            </a:r>
            <a:br>
              <a:rPr lang="tr-TR" dirty="0"/>
            </a:br>
            <a:endParaRPr lang="tr-TR" dirty="0"/>
          </a:p>
        </p:txBody>
      </p:sp>
      <p:sp>
        <p:nvSpPr>
          <p:cNvPr id="3" name="İçerik Yer Tutucusu 2"/>
          <p:cNvSpPr>
            <a:spLocks noGrp="1"/>
          </p:cNvSpPr>
          <p:nvPr>
            <p:ph idx="1"/>
          </p:nvPr>
        </p:nvSpPr>
        <p:spPr>
          <a:xfrm>
            <a:off x="755576" y="2492896"/>
            <a:ext cx="7344816" cy="3672408"/>
          </a:xfrm>
        </p:spPr>
        <p:txBody>
          <a:bodyPr/>
          <a:lstStyle/>
          <a:p>
            <a:pPr lvl="0"/>
            <a:r>
              <a:rPr lang="tr-TR" sz="2800" dirty="0"/>
              <a:t>Giriş Aidatı</a:t>
            </a:r>
          </a:p>
          <a:p>
            <a:pPr lvl="0"/>
            <a:r>
              <a:rPr lang="tr-TR" sz="2800" dirty="0"/>
              <a:t>Yönetim Gideri</a:t>
            </a:r>
          </a:p>
          <a:p>
            <a:pPr lvl="0"/>
            <a:r>
              <a:rPr lang="tr-TR" sz="2800" dirty="0" smtClean="0"/>
              <a:t>Ara </a:t>
            </a:r>
            <a:r>
              <a:rPr lang="tr-TR" sz="2800" dirty="0"/>
              <a:t>Verme Kesintisi</a:t>
            </a:r>
          </a:p>
          <a:p>
            <a:pPr lvl="0"/>
            <a:r>
              <a:rPr lang="tr-TR" sz="2800" dirty="0"/>
              <a:t>Fon İşletim Gideri</a:t>
            </a:r>
          </a:p>
          <a:p>
            <a:endParaRPr lang="tr-TR" dirty="0"/>
          </a:p>
        </p:txBody>
      </p:sp>
    </p:spTree>
    <p:extLst>
      <p:ext uri="{BB962C8B-B14F-4D97-AF65-F5344CB8AC3E}">
        <p14:creationId xmlns="" xmlns:p14="http://schemas.microsoft.com/office/powerpoint/2010/main" val="18901520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177</TotalTime>
  <Words>1354</Words>
  <Application>Microsoft Office PowerPoint</Application>
  <PresentationFormat>Ekran Gösterisi (4:3)</PresentationFormat>
  <Paragraphs>138</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Austin</vt:lpstr>
      <vt:lpstr>  Bireysel Emeklilik Sistemi  </vt:lpstr>
      <vt:lpstr>SORU : Bireysel Emeklilik Sistemi nasıl işlemektedir? </vt:lpstr>
      <vt:lpstr>BİREYSEL EMEKLİLİK SİSTEMİNİN İŞLEYİŞİ </vt:lpstr>
      <vt:lpstr>İ) BİREYSEL veya GRUP KATILIMI </vt:lpstr>
      <vt:lpstr>İ) BİREYSEL veya GRUP KATILIMI</vt:lpstr>
      <vt:lpstr>Hangi ödemeler işveren grup emeklilik sözleşmesi kapsamına girer?  Sponsor kuruluş tarafından bir işveren grup emeklilik sözleşmesine dayalı olarak çalışanının ad ve hesabına ödenen katkı payları ile dernek, vakıf, sandık veya tüzel kişiliği haiz bir meslek kuruluşu tarafından üyeleri hesabına ödenen katkı payları işveren grup emeklilik sözleşmeleri kapsamında değerlendirilir.  Gruba bağlı bireysel emeklilik sözleşmesindeki haklar kim tarafından kullanılabilir?  Sözleşmeden kaynaklanan haklar kural olarak katılımcı tarafından kullanılır. Sistemden ayrılma ve emeklilik hakkı hariç diğer hakların katılımcı ad ve hesabına katkı payı ödeyen kişiler tarafından kullanılması kararlaştırılabilir. </vt:lpstr>
      <vt:lpstr>İşverenin adıma ödediği katkı paylarını hemen alabilir miyim? İşveren bu tutarı hak edebilmem için koşul koyabilir mi?  Sponsor kuruluş, ödediği katkı paylarına ilişkin birikimlerin çalışan ya da üye tarafından hak edilmesi için hak kazanma süresi belirleyebilir. Bu süre, katılımcının grup emeklilik sözleşmesine giriş tarihinden itibaren bir yıldan az yedi yıldan fazla olamaz.  </vt:lpstr>
      <vt:lpstr>Emeklilik sözleşmesi: </vt:lpstr>
      <vt:lpstr>ii) GİDER veya KESİNTİLER </vt:lpstr>
      <vt:lpstr> iii) Katkıların Yatırıma Yönlendirilmesi </vt:lpstr>
      <vt:lpstr>           Giriş Aidatı ve Kesintiler </vt:lpstr>
      <vt:lpstr>  Giriş Aidatı ve Kesintiler</vt:lpstr>
      <vt:lpstr>YATIRIM ARAÇLARI: </vt:lpstr>
      <vt:lpstr>Katkı paylarımın fon dağılım oranlarını değiştirebilir miyim?  Bireysel emeklilik hesabındaki birikimin ve ödenen katkı paylarının fonlar arasındaki dağılım oranları veya tutarları, bir yılda azami altı kez değiştirilebilir. </vt:lpstr>
      <vt:lpstr>iv) Emeklilik ve Emekliliğe Hak Kazanmadan Ayrılma  </vt:lpstr>
      <vt:lpstr>  v) Denetim ne Gözetim  </vt:lpstr>
      <vt:lpstr>v) Denetim ne Gözetim </vt:lpstr>
      <vt:lpstr>Vergi ve Devlet Katkısı </vt:lpstr>
      <vt:lpstr>Emekliliğe hak kazanmadan sistemden ayrılabilir miyim?  </vt:lpstr>
      <vt:lpstr>DEVLET KATKISINI NE ZAMAN ALABİLİRİ?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BİREYSEL EMEKLİLİK SİSTEMİ</dc:title>
  <dc:creator>murat</dc:creator>
  <cp:lastModifiedBy>mmm</cp:lastModifiedBy>
  <cp:revision>36</cp:revision>
  <dcterms:created xsi:type="dcterms:W3CDTF">2013-05-02T05:59:51Z</dcterms:created>
  <dcterms:modified xsi:type="dcterms:W3CDTF">2018-04-17T07:52:44Z</dcterms:modified>
</cp:coreProperties>
</file>