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6"/>
  </p:notesMasterIdLst>
  <p:sldIdLst>
    <p:sldId id="256" r:id="rId2"/>
    <p:sldId id="257" r:id="rId3"/>
    <p:sldId id="260"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18"/>
  </p:normalViewPr>
  <p:slideViewPr>
    <p:cSldViewPr>
      <p:cViewPr varScale="1">
        <p:scale>
          <a:sx n="92" d="100"/>
          <a:sy n="92" d="100"/>
        </p:scale>
        <p:origin x="166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E18ECF-A241-4F45-87BF-599EF683647E}" type="datetimeFigureOut">
              <a:rPr lang="tr-TR" smtClean="0"/>
              <a:t>20.01.2017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060148-2999-4221-BBD7-D287B8D83052}" type="slidenum">
              <a:rPr lang="tr-TR" smtClean="0"/>
              <a:t>‹#›</a:t>
            </a:fld>
            <a:endParaRPr lang="tr-TR"/>
          </a:p>
        </p:txBody>
      </p:sp>
    </p:spTree>
    <p:extLst>
      <p:ext uri="{BB962C8B-B14F-4D97-AF65-F5344CB8AC3E}">
        <p14:creationId xmlns:p14="http://schemas.microsoft.com/office/powerpoint/2010/main" val="3638093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060148-2999-4221-BBD7-D287B8D83052}" type="slidenum">
              <a:rPr lang="tr-TR" smtClean="0"/>
              <a:t>1</a:t>
            </a:fld>
            <a:endParaRPr lang="tr-TR"/>
          </a:p>
        </p:txBody>
      </p:sp>
    </p:spTree>
    <p:extLst>
      <p:ext uri="{BB962C8B-B14F-4D97-AF65-F5344CB8AC3E}">
        <p14:creationId xmlns:p14="http://schemas.microsoft.com/office/powerpoint/2010/main" val="287234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060148-2999-4221-BBD7-D287B8D83052}" type="slidenum">
              <a:rPr lang="tr-TR" smtClean="0"/>
              <a:t>2</a:t>
            </a:fld>
            <a:endParaRPr lang="tr-TR"/>
          </a:p>
        </p:txBody>
      </p:sp>
    </p:spTree>
    <p:extLst>
      <p:ext uri="{BB962C8B-B14F-4D97-AF65-F5344CB8AC3E}">
        <p14:creationId xmlns:p14="http://schemas.microsoft.com/office/powerpoint/2010/main" val="621119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060148-2999-4221-BBD7-D287B8D83052}" type="slidenum">
              <a:rPr lang="tr-TR" smtClean="0"/>
              <a:t>3</a:t>
            </a:fld>
            <a:endParaRPr lang="tr-TR"/>
          </a:p>
        </p:txBody>
      </p:sp>
    </p:spTree>
    <p:extLst>
      <p:ext uri="{BB962C8B-B14F-4D97-AF65-F5344CB8AC3E}">
        <p14:creationId xmlns:p14="http://schemas.microsoft.com/office/powerpoint/2010/main" val="28548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060148-2999-4221-BBD7-D287B8D83052}" type="slidenum">
              <a:rPr lang="tr-TR" smtClean="0"/>
              <a:t>4</a:t>
            </a:fld>
            <a:endParaRPr lang="tr-TR"/>
          </a:p>
        </p:txBody>
      </p:sp>
    </p:spTree>
    <p:extLst>
      <p:ext uri="{BB962C8B-B14F-4D97-AF65-F5344CB8AC3E}">
        <p14:creationId xmlns:p14="http://schemas.microsoft.com/office/powerpoint/2010/main" val="2097899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Doç. Dr. Hatice BAKKALOĞLU</a:t>
            </a:r>
            <a:endParaRPr lang="tr-TR"/>
          </a:p>
        </p:txBody>
      </p:sp>
      <p:sp>
        <p:nvSpPr>
          <p:cNvPr id="6" name="Slide Number Placeholder 5"/>
          <p:cNvSpPr>
            <a:spLocks noGrp="1"/>
          </p:cNvSpPr>
          <p:nvPr>
            <p:ph type="sldNum" sz="quarter" idx="12"/>
          </p:nvPr>
        </p:nvSpPr>
        <p:spPr/>
        <p:txBody>
          <a:bodyPr/>
          <a:lstStyle/>
          <a:p>
            <a:fld id="{F1F23ABE-ED6A-4F7D-9C96-911E54362DD0}"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7307900"/>
      </p:ext>
    </p:extLst>
  </p:cSld>
  <p:clrMapOvr>
    <a:masterClrMapping/>
  </p:clrMapOvr>
  <p:transition spd="med">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Doç. Dr. Hatice BAKKALOĞLU</a:t>
            </a:r>
            <a:endParaRPr lang="tr-TR"/>
          </a:p>
        </p:txBody>
      </p:sp>
      <p:sp>
        <p:nvSpPr>
          <p:cNvPr id="6" name="Slide Number Placeholder 5"/>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599316635"/>
      </p:ext>
    </p:extLst>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Doç. Dr. Hatice BAKKALOĞLU</a:t>
            </a:r>
            <a:endParaRPr lang="tr-TR"/>
          </a:p>
        </p:txBody>
      </p:sp>
      <p:sp>
        <p:nvSpPr>
          <p:cNvPr id="6" name="Slide Number Placeholder 5"/>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1035964970"/>
      </p:ext>
    </p:extLst>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Doç. Dr. Hatice BAKKALOĞLU</a:t>
            </a:r>
            <a:endParaRPr lang="tr-TR"/>
          </a:p>
        </p:txBody>
      </p:sp>
      <p:sp>
        <p:nvSpPr>
          <p:cNvPr id="6" name="Slide Number Placeholder 5"/>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721618657"/>
      </p:ext>
    </p:extLst>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Doç. Dr. Hatice BAKKALOĞLU</a:t>
            </a:r>
            <a:endParaRPr lang="tr-TR"/>
          </a:p>
        </p:txBody>
      </p:sp>
      <p:sp>
        <p:nvSpPr>
          <p:cNvPr id="6" name="Slide Number Placeholder 5"/>
          <p:cNvSpPr>
            <a:spLocks noGrp="1"/>
          </p:cNvSpPr>
          <p:nvPr>
            <p:ph type="sldNum" sz="quarter" idx="12"/>
          </p:nvPr>
        </p:nvSpPr>
        <p:spPr/>
        <p:txBody>
          <a:bodyPr/>
          <a:lstStyle/>
          <a:p>
            <a:fld id="{F1F23ABE-ED6A-4F7D-9C96-911E54362DD0}"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115038"/>
      </p:ext>
    </p:extLst>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Doç. Dr. Hatice BAKKALOĞLU</a:t>
            </a:r>
            <a:endParaRPr lang="tr-TR"/>
          </a:p>
        </p:txBody>
      </p:sp>
      <p:sp>
        <p:nvSpPr>
          <p:cNvPr id="7" name="Slide Number Placeholder 6"/>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2733371804"/>
      </p:ext>
    </p:extLst>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r>
              <a:rPr lang="tr-TR" smtClean="0"/>
              <a:t>Doç. Dr. Hatice BAKKALOĞLU</a:t>
            </a:r>
            <a:endParaRPr lang="tr-TR"/>
          </a:p>
        </p:txBody>
      </p:sp>
      <p:sp>
        <p:nvSpPr>
          <p:cNvPr id="9" name="Slide Number Placeholder 8"/>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3389009149"/>
      </p:ext>
    </p:extLst>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endParaRPr lang="tr-TR"/>
          </a:p>
        </p:txBody>
      </p:sp>
      <p:sp>
        <p:nvSpPr>
          <p:cNvPr id="4" name="Footer Placeholder 3"/>
          <p:cNvSpPr>
            <a:spLocks noGrp="1"/>
          </p:cNvSpPr>
          <p:nvPr>
            <p:ph type="ftr" sz="quarter" idx="11"/>
          </p:nvPr>
        </p:nvSpPr>
        <p:spPr/>
        <p:txBody>
          <a:bodyPr/>
          <a:lstStyle/>
          <a:p>
            <a:r>
              <a:rPr lang="tr-TR" smtClean="0"/>
              <a:t>Doç. Dr. Hatice BAKKALOĞLU</a:t>
            </a:r>
            <a:endParaRPr lang="tr-TR"/>
          </a:p>
        </p:txBody>
      </p:sp>
      <p:sp>
        <p:nvSpPr>
          <p:cNvPr id="5" name="Slide Number Placeholder 4"/>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80062461"/>
      </p:ext>
    </p:extLst>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Doç. Dr. Hatice BAKKALOĞLU</a:t>
            </a:r>
            <a:endParaRPr lang="tr-TR"/>
          </a:p>
        </p:txBody>
      </p:sp>
      <p:sp>
        <p:nvSpPr>
          <p:cNvPr id="9" name="Slide Number Placeholder 8"/>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780182259"/>
      </p:ext>
    </p:extLst>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tr-TR" smtClean="0"/>
              <a:t>Doç. Dr. Hatice BAKKALOĞLU</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1F23ABE-ED6A-4F7D-9C96-911E54362DD0}" type="slidenum">
              <a:rPr lang="tr-TR" smtClean="0"/>
              <a:t>‹#›</a:t>
            </a:fld>
            <a:endParaRPr lang="tr-TR"/>
          </a:p>
        </p:txBody>
      </p:sp>
    </p:spTree>
    <p:extLst>
      <p:ext uri="{BB962C8B-B14F-4D97-AF65-F5344CB8AC3E}">
        <p14:creationId xmlns:p14="http://schemas.microsoft.com/office/powerpoint/2010/main" val="2053243256"/>
      </p:ext>
    </p:extLst>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Doç. Dr. Hatice BAKKALOĞLU</a:t>
            </a:r>
            <a:endParaRPr lang="tr-TR"/>
          </a:p>
        </p:txBody>
      </p:sp>
      <p:sp>
        <p:nvSpPr>
          <p:cNvPr id="7" name="Slide Number Placeholder 6"/>
          <p:cNvSpPr>
            <a:spLocks noGrp="1"/>
          </p:cNvSpPr>
          <p:nvPr>
            <p:ph type="sldNum" sz="quarter" idx="12"/>
          </p:nvPr>
        </p:nvSpPr>
        <p:spPr/>
        <p:txBody>
          <a:bodyPr/>
          <a:lstStyle/>
          <a:p>
            <a:fld id="{F1F23ABE-ED6A-4F7D-9C96-911E54362DD0}" type="slidenum">
              <a:rPr lang="tr-TR" smtClean="0"/>
              <a:t>‹#›</a:t>
            </a:fld>
            <a:endParaRPr lang="tr-TR"/>
          </a:p>
        </p:txBody>
      </p:sp>
    </p:spTree>
    <p:extLst>
      <p:ext uri="{BB962C8B-B14F-4D97-AF65-F5344CB8AC3E}">
        <p14:creationId xmlns:p14="http://schemas.microsoft.com/office/powerpoint/2010/main" val="1553973596"/>
      </p:ext>
    </p:extLst>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Doç. Dr. Hatice BAKKALOĞLU</a:t>
            </a:r>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1F23ABE-ED6A-4F7D-9C96-911E54362DD0}"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40200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randomBar dir="vert"/>
  </p:transition>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07904" y="2060848"/>
            <a:ext cx="4608511" cy="2349788"/>
          </a:xfrm>
        </p:spPr>
        <p:txBody>
          <a:bodyPr>
            <a:noAutofit/>
          </a:bodyPr>
          <a:lstStyle/>
          <a:p>
            <a:pPr algn="ctr"/>
            <a:r>
              <a:rPr lang="tr-TR" sz="4000" b="1" smtClean="0">
                <a:solidFill>
                  <a:schemeClr val="accent6"/>
                </a:solidFill>
                <a:effectLst>
                  <a:outerShdw blurRad="38100" dist="38100" dir="2700000" algn="tl">
                    <a:srgbClr val="000000">
                      <a:alpha val="43137"/>
                    </a:srgbClr>
                  </a:outerShdw>
                </a:effectLst>
              </a:rPr>
              <a:t>AOÖ406</a:t>
            </a:r>
            <a:r>
              <a:rPr lang="tr-TR" sz="4000" b="1" dirty="0" smtClean="0">
                <a:solidFill>
                  <a:schemeClr val="accent6"/>
                </a:solidFill>
                <a:effectLst>
                  <a:outerShdw blurRad="38100" dist="38100" dir="2700000" algn="tl">
                    <a:srgbClr val="000000">
                      <a:alpha val="43137"/>
                    </a:srgbClr>
                  </a:outerShdw>
                </a:effectLst>
              </a:rPr>
              <a:t/>
            </a:r>
            <a:br>
              <a:rPr lang="tr-TR" sz="4000" b="1" dirty="0" smtClean="0">
                <a:solidFill>
                  <a:schemeClr val="accent6"/>
                </a:solidFill>
                <a:effectLst>
                  <a:outerShdw blurRad="38100" dist="38100" dir="2700000" algn="tl">
                    <a:srgbClr val="000000">
                      <a:alpha val="43137"/>
                    </a:srgbClr>
                  </a:outerShdw>
                </a:effectLst>
              </a:rPr>
            </a:br>
            <a:r>
              <a:rPr lang="tr-TR" sz="4000" b="1" dirty="0" smtClean="0">
                <a:solidFill>
                  <a:schemeClr val="accent6"/>
                </a:solidFill>
                <a:effectLst>
                  <a:outerShdw blurRad="38100" dist="38100" dir="2700000" algn="tl">
                    <a:srgbClr val="000000">
                      <a:alpha val="43137"/>
                    </a:srgbClr>
                  </a:outerShdw>
                </a:effectLst>
              </a:rPr>
              <a:t>OKUL </a:t>
            </a:r>
            <a:r>
              <a:rPr lang="tr-TR" sz="4000" b="1" dirty="0" smtClean="0">
                <a:solidFill>
                  <a:schemeClr val="accent6"/>
                </a:solidFill>
                <a:effectLst>
                  <a:outerShdw blurRad="38100" dist="38100" dir="2700000" algn="tl">
                    <a:srgbClr val="000000">
                      <a:alpha val="43137"/>
                    </a:srgbClr>
                  </a:outerShdw>
                </a:effectLst>
              </a:rPr>
              <a:t>ÖNCESİNDE KAYNAŞTIRMA PROGRAMLARI</a:t>
            </a:r>
            <a:endParaRPr lang="tr-TR" sz="4000" b="1" dirty="0">
              <a:solidFill>
                <a:schemeClr val="accent6"/>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716016" y="4941168"/>
            <a:ext cx="3309803" cy="1116613"/>
          </a:xfrm>
        </p:spPr>
        <p:txBody>
          <a:bodyPr>
            <a:normAutofit/>
          </a:bodyPr>
          <a:lstStyle/>
          <a:p>
            <a:pPr algn="ctr"/>
            <a:r>
              <a:rPr lang="tr-TR" sz="2800" b="1" dirty="0" smtClean="0">
                <a:solidFill>
                  <a:srgbClr val="FF0000"/>
                </a:solidFill>
                <a:effectLst>
                  <a:outerShdw blurRad="38100" dist="38100" dir="2700000" algn="tl">
                    <a:srgbClr val="000000">
                      <a:alpha val="43137"/>
                    </a:srgbClr>
                  </a:outerShdw>
                </a:effectLst>
              </a:rPr>
              <a:t>Doç. Dr. Hatice </a:t>
            </a:r>
            <a:r>
              <a:rPr lang="tr-TR" sz="2800" b="1" cap="none" dirty="0" smtClean="0">
                <a:solidFill>
                  <a:srgbClr val="FF0000"/>
                </a:solidFill>
                <a:effectLst>
                  <a:outerShdw blurRad="38100" dist="38100" dir="2700000" algn="tl">
                    <a:srgbClr val="000000">
                      <a:alpha val="43137"/>
                    </a:srgbClr>
                  </a:outerShdw>
                </a:effectLst>
              </a:rPr>
              <a:t>BAKKALOĞLU</a:t>
            </a:r>
            <a:endParaRPr lang="tr-TR" sz="2800" b="1" cap="none" dirty="0">
              <a:solidFill>
                <a:srgbClr val="FF0000"/>
              </a:solidFill>
              <a:effectLst>
                <a:outerShdw blurRad="38100" dist="38100" dir="2700000" algn="tl">
                  <a:srgbClr val="000000">
                    <a:alpha val="43137"/>
                  </a:srgbClr>
                </a:outerShdw>
              </a:effectLst>
            </a:endParaRPr>
          </a:p>
        </p:txBody>
      </p:sp>
      <p:grpSp>
        <p:nvGrpSpPr>
          <p:cNvPr id="6" name="Group 7"/>
          <p:cNvGrpSpPr>
            <a:grpSpLocks/>
          </p:cNvGrpSpPr>
          <p:nvPr/>
        </p:nvGrpSpPr>
        <p:grpSpPr bwMode="auto">
          <a:xfrm>
            <a:off x="182247" y="6120453"/>
            <a:ext cx="8694902" cy="700938"/>
            <a:chOff x="-104426" y="960005"/>
            <a:chExt cx="8579246" cy="700606"/>
          </a:xfrm>
        </p:grpSpPr>
        <p:pic>
          <p:nvPicPr>
            <p:cNvPr id="7"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79445" y="963368"/>
              <a:ext cx="695375" cy="697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4426" y="960005"/>
              <a:ext cx="695375" cy="6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554837957"/>
      </p:ext>
    </p:extLst>
  </p:cSld>
  <p:clrMapOvr>
    <a:masterClrMapping/>
  </p:clrMapOvr>
  <p:transition spd="med">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82077" y="548680"/>
            <a:ext cx="7024744" cy="610935"/>
          </a:xfrm>
        </p:spPr>
        <p:txBody>
          <a:bodyPr>
            <a:normAutofit/>
          </a:bodyPr>
          <a:lstStyle/>
          <a:p>
            <a:r>
              <a:rPr lang="tr-TR" sz="3600" b="1" dirty="0">
                <a:solidFill>
                  <a:srgbClr val="FF0000"/>
                </a:solidFill>
              </a:rPr>
              <a:t>DERSİN GEREKLİLİKLERİ</a:t>
            </a:r>
          </a:p>
        </p:txBody>
      </p:sp>
      <p:sp>
        <p:nvSpPr>
          <p:cNvPr id="3" name="İçerik Yer Tutucusu 2"/>
          <p:cNvSpPr>
            <a:spLocks noGrp="1"/>
          </p:cNvSpPr>
          <p:nvPr>
            <p:ph idx="1"/>
          </p:nvPr>
        </p:nvSpPr>
        <p:spPr>
          <a:xfrm>
            <a:off x="482077" y="1772816"/>
            <a:ext cx="8208912" cy="4536504"/>
          </a:xfrm>
        </p:spPr>
        <p:txBody>
          <a:bodyPr>
            <a:normAutofit/>
          </a:bodyPr>
          <a:lstStyle/>
          <a:p>
            <a:pPr>
              <a:buFont typeface="Wingdings" panose="05000000000000000000" pitchFamily="2" charset="2"/>
              <a:buChar char="q"/>
            </a:pPr>
            <a:r>
              <a:rPr lang="tr-TR" dirty="0"/>
              <a:t>Derse </a:t>
            </a:r>
            <a:r>
              <a:rPr lang="tr-TR" b="1" dirty="0">
                <a:solidFill>
                  <a:srgbClr val="008000"/>
                </a:solidFill>
              </a:rPr>
              <a:t>devam</a:t>
            </a:r>
            <a:r>
              <a:rPr lang="tr-TR" dirty="0"/>
              <a:t> </a:t>
            </a:r>
            <a:r>
              <a:rPr lang="tr-TR" dirty="0" smtClean="0"/>
              <a:t>zorunludur.</a:t>
            </a:r>
          </a:p>
          <a:p>
            <a:pPr>
              <a:buFont typeface="Wingdings" panose="05000000000000000000" pitchFamily="2" charset="2"/>
              <a:buChar char="q"/>
            </a:pPr>
            <a:r>
              <a:rPr lang="tr-TR" dirty="0" smtClean="0"/>
              <a:t>Her </a:t>
            </a:r>
            <a:r>
              <a:rPr lang="tr-TR" dirty="0"/>
              <a:t>öğrenci okuma listesinde verilen </a:t>
            </a:r>
            <a:r>
              <a:rPr lang="tr-TR" b="1" dirty="0">
                <a:solidFill>
                  <a:srgbClr val="008000"/>
                </a:solidFill>
              </a:rPr>
              <a:t>makaleleri ve kitapları </a:t>
            </a:r>
            <a:r>
              <a:rPr lang="tr-TR" dirty="0"/>
              <a:t>okumak ve sınıfta makalelerle ilgili tartışmalara katılmakla yükümlüdür.</a:t>
            </a:r>
          </a:p>
          <a:p>
            <a:pPr>
              <a:buFont typeface="Wingdings" panose="05000000000000000000" pitchFamily="2" charset="2"/>
              <a:buChar char="q"/>
            </a:pPr>
            <a:r>
              <a:rPr lang="tr-TR" dirty="0"/>
              <a:t>Her öğrenci, </a:t>
            </a:r>
            <a:r>
              <a:rPr lang="tr-TR" b="1" dirty="0" smtClean="0">
                <a:solidFill>
                  <a:srgbClr val="008000"/>
                </a:solidFill>
              </a:rPr>
              <a:t>OKUL </a:t>
            </a:r>
            <a:r>
              <a:rPr lang="tr-TR" b="1" dirty="0">
                <a:solidFill>
                  <a:srgbClr val="008000"/>
                </a:solidFill>
              </a:rPr>
              <a:t>ÖNCESİNDE KAYNAŞTIRMA PROGRAMLARI DERSİ DÖNEM SONU </a:t>
            </a:r>
            <a:r>
              <a:rPr lang="tr-TR" b="1" dirty="0" err="1" smtClean="0">
                <a:solidFill>
                  <a:srgbClr val="008000"/>
                </a:solidFill>
              </a:rPr>
              <a:t>ÖDEVİ</a:t>
            </a:r>
            <a:r>
              <a:rPr lang="tr-TR" dirty="0" err="1" smtClean="0"/>
              <a:t>’ni</a:t>
            </a:r>
            <a:r>
              <a:rPr lang="tr-TR" dirty="0" smtClean="0"/>
              <a:t> </a:t>
            </a:r>
            <a:r>
              <a:rPr lang="tr-TR" dirty="0"/>
              <a:t>yapmakla </a:t>
            </a:r>
            <a:r>
              <a:rPr lang="tr-TR" dirty="0" smtClean="0"/>
              <a:t>yükümlüdür. Bu </a:t>
            </a:r>
            <a:r>
              <a:rPr lang="tr-TR" dirty="0"/>
              <a:t>ödevi yaparken staja gittiğiniz sınıftaki farklı özellikleri olan bir çocuğu okul öncesi ortamda gözleyecek ve bu çocuk  hakkında ayrıntılı bilgi toplayacaksınız. Topladığınız bilgiler ve gözlemleriniz doğrultusunda  size verilen dönem sonu ödevini tamamlamanız ve final tarihinden önceki son derste </a:t>
            </a:r>
            <a:r>
              <a:rPr lang="tr-TR" dirty="0" smtClean="0"/>
              <a:t>ya da final sınavında sorumlu </a:t>
            </a:r>
            <a:r>
              <a:rPr lang="tr-TR" dirty="0"/>
              <a:t>öğretim elemanına vermeniz gerekmektedir</a:t>
            </a:r>
            <a:r>
              <a:rPr lang="tr-TR" dirty="0" smtClean="0"/>
              <a:t>. </a:t>
            </a:r>
            <a:r>
              <a:rPr lang="tr-TR" dirty="0" smtClean="0">
                <a:latin typeface="Calibri" charset="0"/>
                <a:ea typeface="MS PGothic" charset="0"/>
                <a:cs typeface="Arial" charset="0"/>
              </a:rPr>
              <a:t>Hazırlayacağınız </a:t>
            </a:r>
            <a:r>
              <a:rPr lang="tr-TR" dirty="0">
                <a:latin typeface="Calibri" charset="0"/>
                <a:ea typeface="MS PGothic" charset="0"/>
                <a:cs typeface="Arial" charset="0"/>
              </a:rPr>
              <a:t>ödevin formatı size daha sonra verilecektir</a:t>
            </a:r>
            <a:r>
              <a:rPr lang="tr-TR" dirty="0" smtClean="0">
                <a:latin typeface="Calibri" charset="0"/>
                <a:ea typeface="MS PGothic" charset="0"/>
                <a:cs typeface="Arial" charset="0"/>
              </a:rPr>
              <a:t>.</a:t>
            </a:r>
            <a:endParaRPr lang="tr-TR" dirty="0"/>
          </a:p>
          <a:p>
            <a:pPr>
              <a:buFont typeface="Wingdings" panose="05000000000000000000" pitchFamily="2" charset="2"/>
              <a:buChar char="q"/>
            </a:pPr>
            <a:r>
              <a:rPr lang="tr-TR" dirty="0" smtClean="0"/>
              <a:t>Her </a:t>
            </a:r>
            <a:r>
              <a:rPr lang="tr-TR" dirty="0"/>
              <a:t>hangi bir </a:t>
            </a:r>
            <a:r>
              <a:rPr lang="tr-TR" b="1" dirty="0">
                <a:solidFill>
                  <a:srgbClr val="008000"/>
                </a:solidFill>
              </a:rPr>
              <a:t>engeli ya da yetersizliği olan öğrenciler, </a:t>
            </a:r>
            <a:r>
              <a:rPr lang="tr-TR" dirty="0"/>
              <a:t>dersten sorumlu öğretim üyesi ile daha sonra görüşebilir. Bu öğrenciler için derse ilişkin  gerekli uyarlamalar yapılacaktır</a:t>
            </a:r>
            <a:r>
              <a:rPr lang="tr-TR" dirty="0" smtClean="0"/>
              <a:t>.</a:t>
            </a:r>
            <a:endParaRPr lang="tr-TR" dirty="0"/>
          </a:p>
        </p:txBody>
      </p:sp>
      <p:sp>
        <p:nvSpPr>
          <p:cNvPr id="7" name="Altbilgi Yer Tutucusu 6"/>
          <p:cNvSpPr>
            <a:spLocks noGrp="1"/>
          </p:cNvSpPr>
          <p:nvPr>
            <p:ph type="ftr" sz="quarter" idx="11"/>
          </p:nvPr>
        </p:nvSpPr>
        <p:spPr/>
        <p:txBody>
          <a:bodyPr/>
          <a:lstStyle/>
          <a:p>
            <a:r>
              <a:rPr lang="tr-TR" dirty="0" smtClean="0"/>
              <a:t>Doç. Dr. Hatice BAKKALOĞLU</a:t>
            </a:r>
            <a:endParaRPr lang="tr-TR" dirty="0"/>
          </a:p>
        </p:txBody>
      </p:sp>
      <p:sp>
        <p:nvSpPr>
          <p:cNvPr id="8" name="Slayt Numarası Yer Tutucusu 7"/>
          <p:cNvSpPr>
            <a:spLocks noGrp="1"/>
          </p:cNvSpPr>
          <p:nvPr>
            <p:ph type="sldNum" sz="quarter" idx="12"/>
          </p:nvPr>
        </p:nvSpPr>
        <p:spPr/>
        <p:txBody>
          <a:bodyPr/>
          <a:lstStyle/>
          <a:p>
            <a:fld id="{F1F23ABE-ED6A-4F7D-9C96-911E54362DD0}" type="slidenum">
              <a:rPr lang="tr-TR" smtClean="0"/>
              <a:t>2</a:t>
            </a:fld>
            <a:endParaRPr lang="tr-TR"/>
          </a:p>
        </p:txBody>
      </p:sp>
      <p:grpSp>
        <p:nvGrpSpPr>
          <p:cNvPr id="10" name="Group 7"/>
          <p:cNvGrpSpPr>
            <a:grpSpLocks/>
          </p:cNvGrpSpPr>
          <p:nvPr/>
        </p:nvGrpSpPr>
        <p:grpSpPr bwMode="auto">
          <a:xfrm>
            <a:off x="182247" y="6120453"/>
            <a:ext cx="8694902" cy="700938"/>
            <a:chOff x="-104426" y="960005"/>
            <a:chExt cx="8579246" cy="700606"/>
          </a:xfrm>
        </p:grpSpPr>
        <p:pic>
          <p:nvPicPr>
            <p:cNvPr id="11"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79445" y="963368"/>
              <a:ext cx="695375" cy="697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4426" y="960005"/>
              <a:ext cx="695375" cy="6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685588613"/>
      </p:ext>
    </p:extLst>
  </p:cSld>
  <p:clrMapOvr>
    <a:masterClrMapping/>
  </p:clrMapOvr>
  <p:transition spd="med">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1726" y="404664"/>
            <a:ext cx="7024744" cy="595087"/>
          </a:xfrm>
        </p:spPr>
        <p:txBody>
          <a:bodyPr>
            <a:noAutofit/>
          </a:bodyPr>
          <a:lstStyle/>
          <a:p>
            <a:r>
              <a:rPr lang="tr-TR" sz="3600" b="1" dirty="0" smtClean="0">
                <a:solidFill>
                  <a:srgbClr val="FF0000"/>
                </a:solidFill>
              </a:rPr>
              <a:t>KAYNAKLAR</a:t>
            </a:r>
            <a:endParaRPr lang="tr-TR" sz="3600" b="1" dirty="0">
              <a:solidFill>
                <a:srgbClr val="FF0000"/>
              </a:solidFill>
            </a:endParaRPr>
          </a:p>
        </p:txBody>
      </p:sp>
      <p:sp>
        <p:nvSpPr>
          <p:cNvPr id="3" name="İçerik Yer Tutucusu 2"/>
          <p:cNvSpPr>
            <a:spLocks noGrp="1"/>
          </p:cNvSpPr>
          <p:nvPr>
            <p:ph idx="1"/>
          </p:nvPr>
        </p:nvSpPr>
        <p:spPr>
          <a:xfrm>
            <a:off x="323528" y="980728"/>
            <a:ext cx="8568952" cy="5112568"/>
          </a:xfrm>
        </p:spPr>
        <p:txBody>
          <a:bodyPr>
            <a:noAutofit/>
          </a:bodyPr>
          <a:lstStyle/>
          <a:p>
            <a:pPr>
              <a:lnSpc>
                <a:spcPct val="100000"/>
              </a:lnSpc>
              <a:spcBef>
                <a:spcPts val="200"/>
              </a:spcBef>
              <a:buFont typeface="Wingdings" panose="05000000000000000000" pitchFamily="2" charset="2"/>
              <a:buChar char="q"/>
            </a:pPr>
            <a:r>
              <a:rPr lang="en-US" sz="1200" dirty="0" err="1" smtClean="0">
                <a:solidFill>
                  <a:schemeClr val="tx1"/>
                </a:solidFill>
              </a:rPr>
              <a:t>Altun</a:t>
            </a:r>
            <a:r>
              <a:rPr lang="en-US" sz="1200" dirty="0" smtClean="0">
                <a:solidFill>
                  <a:schemeClr val="tx1"/>
                </a:solidFill>
              </a:rPr>
              <a:t>, T., &amp; </a:t>
            </a:r>
            <a:r>
              <a:rPr lang="en-US" sz="1200" dirty="0" err="1" smtClean="0">
                <a:solidFill>
                  <a:schemeClr val="tx1"/>
                </a:solidFill>
              </a:rPr>
              <a:t>Gülben</a:t>
            </a:r>
            <a:r>
              <a:rPr lang="en-US" sz="1200" dirty="0" smtClean="0">
                <a:solidFill>
                  <a:schemeClr val="tx1"/>
                </a:solidFill>
              </a:rPr>
              <a:t>, A. (2009). Okul öncesinde özel </a:t>
            </a:r>
            <a:r>
              <a:rPr lang="en-US" sz="1200" dirty="0" err="1" smtClean="0">
                <a:solidFill>
                  <a:schemeClr val="tx1"/>
                </a:solidFill>
              </a:rPr>
              <a:t>gereksinim</a:t>
            </a:r>
            <a:r>
              <a:rPr lang="en-US" sz="1200" dirty="0" smtClean="0">
                <a:solidFill>
                  <a:schemeClr val="tx1"/>
                </a:solidFill>
              </a:rPr>
              <a:t> </a:t>
            </a:r>
            <a:r>
              <a:rPr lang="en-US" sz="1200" dirty="0" err="1" smtClean="0">
                <a:solidFill>
                  <a:schemeClr val="tx1"/>
                </a:solidFill>
              </a:rPr>
              <a:t>duyan</a:t>
            </a:r>
            <a:r>
              <a:rPr lang="en-US" sz="1200" dirty="0" smtClean="0">
                <a:solidFill>
                  <a:schemeClr val="tx1"/>
                </a:solidFill>
              </a:rPr>
              <a:t> çocukların </a:t>
            </a:r>
            <a:r>
              <a:rPr lang="en-US" sz="1200" dirty="0" err="1" smtClean="0">
                <a:solidFill>
                  <a:schemeClr val="tx1"/>
                </a:solidFill>
              </a:rPr>
              <a:t>eğitimindeki</a:t>
            </a:r>
            <a:r>
              <a:rPr lang="en-US" sz="1200" dirty="0" smtClean="0">
                <a:solidFill>
                  <a:schemeClr val="tx1"/>
                </a:solidFill>
              </a:rPr>
              <a:t> </a:t>
            </a:r>
            <a:r>
              <a:rPr lang="en-US" sz="1200" dirty="0" err="1" smtClean="0">
                <a:solidFill>
                  <a:schemeClr val="tx1"/>
                </a:solidFill>
              </a:rPr>
              <a:t>uygulamalar</a:t>
            </a:r>
            <a:r>
              <a:rPr lang="en-US" sz="1200" dirty="0" smtClean="0">
                <a:solidFill>
                  <a:schemeClr val="tx1"/>
                </a:solidFill>
              </a:rPr>
              <a:t> ve </a:t>
            </a:r>
            <a:r>
              <a:rPr lang="en-US" sz="1200" dirty="0" err="1" smtClean="0">
                <a:solidFill>
                  <a:schemeClr val="tx1"/>
                </a:solidFill>
              </a:rPr>
              <a:t>karşılaşılan</a:t>
            </a:r>
            <a:r>
              <a:rPr lang="en-US" sz="1200" dirty="0" smtClean="0">
                <a:solidFill>
                  <a:schemeClr val="tx1"/>
                </a:solidFill>
              </a:rPr>
              <a:t> </a:t>
            </a:r>
            <a:r>
              <a:rPr lang="en-US" sz="1200" dirty="0" err="1" smtClean="0">
                <a:solidFill>
                  <a:schemeClr val="tx1"/>
                </a:solidFill>
              </a:rPr>
              <a:t>sorunların</a:t>
            </a:r>
            <a:r>
              <a:rPr lang="en-US" sz="1200" dirty="0" smtClean="0">
                <a:solidFill>
                  <a:schemeClr val="tx1"/>
                </a:solidFill>
              </a:rPr>
              <a:t> öğretmen </a:t>
            </a:r>
            <a:r>
              <a:rPr lang="en-US" sz="1200" dirty="0" err="1" smtClean="0">
                <a:solidFill>
                  <a:schemeClr val="tx1"/>
                </a:solidFill>
              </a:rPr>
              <a:t>görüşleri</a:t>
            </a:r>
            <a:r>
              <a:rPr lang="en-US" sz="1200" dirty="0" smtClean="0">
                <a:solidFill>
                  <a:schemeClr val="tx1"/>
                </a:solidFill>
              </a:rPr>
              <a:t> </a:t>
            </a:r>
            <a:r>
              <a:rPr lang="en-US" sz="1200" dirty="0" err="1" smtClean="0">
                <a:solidFill>
                  <a:schemeClr val="tx1"/>
                </a:solidFill>
              </a:rPr>
              <a:t>açısından</a:t>
            </a:r>
            <a:r>
              <a:rPr lang="en-US" sz="1200" dirty="0" smtClean="0">
                <a:solidFill>
                  <a:schemeClr val="tx1"/>
                </a:solidFill>
              </a:rPr>
              <a:t> </a:t>
            </a:r>
            <a:r>
              <a:rPr lang="en-US" sz="1200" dirty="0" err="1" smtClean="0">
                <a:solidFill>
                  <a:schemeClr val="tx1"/>
                </a:solidFill>
              </a:rPr>
              <a:t>değerlendirilmesi</a:t>
            </a:r>
            <a:r>
              <a:rPr lang="en-US" sz="1200" dirty="0" smtClean="0">
                <a:solidFill>
                  <a:schemeClr val="tx1"/>
                </a:solidFill>
              </a:rPr>
              <a:t>. </a:t>
            </a:r>
            <a:r>
              <a:rPr lang="en-US" sz="1200" i="1" dirty="0" smtClean="0">
                <a:solidFill>
                  <a:schemeClr val="tx1"/>
                </a:solidFill>
              </a:rPr>
              <a:t>Ahmet </a:t>
            </a:r>
            <a:r>
              <a:rPr lang="en-US" sz="1200" i="1" dirty="0" err="1" smtClean="0">
                <a:solidFill>
                  <a:schemeClr val="tx1"/>
                </a:solidFill>
              </a:rPr>
              <a:t>Keleşoğlu</a:t>
            </a:r>
            <a:r>
              <a:rPr lang="en-US" sz="1200" i="1" dirty="0" smtClean="0">
                <a:solidFill>
                  <a:schemeClr val="tx1"/>
                </a:solidFill>
              </a:rPr>
              <a:t> Eğitim </a:t>
            </a:r>
            <a:r>
              <a:rPr lang="en-US" sz="1200" i="1" dirty="0" err="1" smtClean="0">
                <a:solidFill>
                  <a:schemeClr val="tx1"/>
                </a:solidFill>
              </a:rPr>
              <a:t>Fakültesi</a:t>
            </a:r>
            <a:r>
              <a:rPr lang="en-US" sz="1200" i="1" dirty="0" smtClean="0">
                <a:solidFill>
                  <a:schemeClr val="tx1"/>
                </a:solidFill>
              </a:rPr>
              <a:t> </a:t>
            </a:r>
            <a:r>
              <a:rPr lang="en-US" sz="1200" i="1" dirty="0" err="1" smtClean="0">
                <a:solidFill>
                  <a:schemeClr val="tx1"/>
                </a:solidFill>
              </a:rPr>
              <a:t>Dergisi</a:t>
            </a:r>
            <a:r>
              <a:rPr lang="en-US" sz="1200" i="1" dirty="0" smtClean="0">
                <a:solidFill>
                  <a:schemeClr val="tx1"/>
                </a:solidFill>
              </a:rPr>
              <a:t>, 28,</a:t>
            </a:r>
            <a:r>
              <a:rPr lang="en-US" sz="1200" dirty="0" smtClean="0">
                <a:solidFill>
                  <a:schemeClr val="tx1"/>
                </a:solidFill>
              </a:rPr>
              <a:t> 253-272. </a:t>
            </a:r>
          </a:p>
          <a:p>
            <a:pPr>
              <a:lnSpc>
                <a:spcPct val="100000"/>
              </a:lnSpc>
              <a:spcBef>
                <a:spcPts val="200"/>
              </a:spcBef>
              <a:buFont typeface="Wingdings" panose="05000000000000000000" pitchFamily="2" charset="2"/>
              <a:buChar char="q"/>
            </a:pPr>
            <a:r>
              <a:rPr lang="tr-TR" sz="1200" dirty="0" smtClean="0">
                <a:solidFill>
                  <a:schemeClr val="tx1"/>
                </a:solidFill>
              </a:rPr>
              <a:t>Bakkaloğlu, H. (Çev. </a:t>
            </a:r>
            <a:r>
              <a:rPr lang="tr-TR" sz="1200" dirty="0" err="1" smtClean="0">
                <a:solidFill>
                  <a:schemeClr val="tx1"/>
                </a:solidFill>
              </a:rPr>
              <a:t>Eds</a:t>
            </a:r>
            <a:r>
              <a:rPr lang="tr-TR" sz="1200" dirty="0" smtClean="0">
                <a:solidFill>
                  <a:schemeClr val="tx1"/>
                </a:solidFill>
              </a:rPr>
              <a:t>.). (2014). Özel gereksinimli küçük çocukların öğretiminde temel yapı taşları. Ankara: </a:t>
            </a:r>
            <a:r>
              <a:rPr lang="tr-TR" sz="1200" dirty="0" err="1" smtClean="0">
                <a:solidFill>
                  <a:schemeClr val="tx1"/>
                </a:solidFill>
              </a:rPr>
              <a:t>Pegem</a:t>
            </a:r>
            <a:r>
              <a:rPr lang="tr-TR" sz="1200" dirty="0" smtClean="0">
                <a:solidFill>
                  <a:schemeClr val="tx1"/>
                </a:solidFill>
              </a:rPr>
              <a:t> Akademi. </a:t>
            </a:r>
          </a:p>
          <a:p>
            <a:pPr>
              <a:lnSpc>
                <a:spcPct val="100000"/>
              </a:lnSpc>
              <a:spcBef>
                <a:spcPts val="200"/>
              </a:spcBef>
              <a:buFont typeface="Wingdings" panose="05000000000000000000" pitchFamily="2" charset="2"/>
              <a:buChar char="q"/>
            </a:pPr>
            <a:r>
              <a:rPr lang="tr-TR" sz="1200" dirty="0" smtClean="0">
                <a:solidFill>
                  <a:schemeClr val="tx1"/>
                </a:solidFill>
              </a:rPr>
              <a:t>Bakkaloğlu</a:t>
            </a:r>
            <a:r>
              <a:rPr lang="tr-TR" sz="1200" dirty="0">
                <a:solidFill>
                  <a:schemeClr val="tx1"/>
                </a:solidFill>
              </a:rPr>
              <a:t>, H. (2013). Ebeveynlerin gözüyle özel </a:t>
            </a:r>
            <a:r>
              <a:rPr lang="tr-TR" sz="1200" dirty="0" err="1">
                <a:solidFill>
                  <a:schemeClr val="tx1"/>
                </a:solidFill>
              </a:rPr>
              <a:t>gereksinimli</a:t>
            </a:r>
            <a:r>
              <a:rPr lang="tr-TR" sz="1200" dirty="0">
                <a:solidFill>
                  <a:schemeClr val="tx1"/>
                </a:solidFill>
              </a:rPr>
              <a:t> çocukların erken müdahaleden okul öncesi programlara geçiş süreci. </a:t>
            </a:r>
            <a:r>
              <a:rPr lang="tr-TR" sz="1200" i="1" dirty="0">
                <a:solidFill>
                  <a:schemeClr val="tx1"/>
                </a:solidFill>
              </a:rPr>
              <a:t>Eğitim ve Bilim, 38 </a:t>
            </a:r>
            <a:r>
              <a:rPr lang="tr-TR" sz="1200" dirty="0">
                <a:solidFill>
                  <a:schemeClr val="tx1"/>
                </a:solidFill>
              </a:rPr>
              <a:t>(169), 311-327</a:t>
            </a:r>
            <a:r>
              <a:rPr lang="tr-TR" sz="1200" dirty="0" smtClean="0">
                <a:solidFill>
                  <a:schemeClr val="tx1"/>
                </a:solidFill>
              </a:rPr>
              <a:t>.</a:t>
            </a:r>
          </a:p>
          <a:p>
            <a:pPr>
              <a:lnSpc>
                <a:spcPct val="100000"/>
              </a:lnSpc>
              <a:spcBef>
                <a:spcPts val="200"/>
              </a:spcBef>
              <a:buFont typeface="Wingdings" panose="05000000000000000000" pitchFamily="2" charset="2"/>
              <a:buChar char="q"/>
            </a:pPr>
            <a:r>
              <a:rPr lang="en-US" sz="1200" dirty="0" err="1" smtClean="0">
                <a:solidFill>
                  <a:schemeClr val="tx1"/>
                </a:solidFill>
              </a:rPr>
              <a:t>Bozarslan</a:t>
            </a:r>
            <a:r>
              <a:rPr lang="en-US" sz="1200" dirty="0">
                <a:solidFill>
                  <a:schemeClr val="tx1"/>
                </a:solidFill>
              </a:rPr>
              <a:t>, B</a:t>
            </a:r>
            <a:r>
              <a:rPr lang="en-US" sz="1200" dirty="0" smtClean="0">
                <a:solidFill>
                  <a:schemeClr val="tx1"/>
                </a:solidFill>
              </a:rPr>
              <a:t>., &amp;  </a:t>
            </a:r>
            <a:r>
              <a:rPr lang="en-US" sz="1200" dirty="0" err="1">
                <a:solidFill>
                  <a:schemeClr val="tx1"/>
                </a:solidFill>
              </a:rPr>
              <a:t>Batu</a:t>
            </a:r>
            <a:r>
              <a:rPr lang="en-US" sz="1200" dirty="0">
                <a:solidFill>
                  <a:schemeClr val="tx1"/>
                </a:solidFill>
              </a:rPr>
              <a:t>, E. S. (2014). </a:t>
            </a:r>
            <a:r>
              <a:rPr lang="en-US" sz="1200" dirty="0" err="1">
                <a:solidFill>
                  <a:schemeClr val="tx1"/>
                </a:solidFill>
              </a:rPr>
              <a:t>Özel</a:t>
            </a:r>
            <a:r>
              <a:rPr lang="en-US" sz="1200" dirty="0">
                <a:solidFill>
                  <a:schemeClr val="tx1"/>
                </a:solidFill>
              </a:rPr>
              <a:t> </a:t>
            </a:r>
            <a:r>
              <a:rPr lang="en-US" sz="1200" dirty="0" err="1">
                <a:solidFill>
                  <a:schemeClr val="tx1"/>
                </a:solidFill>
              </a:rPr>
              <a:t>anaokullarında</a:t>
            </a:r>
            <a:r>
              <a:rPr lang="en-US" sz="1200" dirty="0">
                <a:solidFill>
                  <a:schemeClr val="tx1"/>
                </a:solidFill>
              </a:rPr>
              <a:t> </a:t>
            </a:r>
            <a:r>
              <a:rPr lang="en-US" sz="1200" dirty="0" err="1">
                <a:solidFill>
                  <a:schemeClr val="tx1"/>
                </a:solidFill>
              </a:rPr>
              <a:t>çalışan</a:t>
            </a:r>
            <a:r>
              <a:rPr lang="en-US" sz="1200" dirty="0">
                <a:solidFill>
                  <a:schemeClr val="tx1"/>
                </a:solidFill>
              </a:rPr>
              <a:t> </a:t>
            </a:r>
            <a:r>
              <a:rPr lang="en-US" sz="1200" dirty="0" err="1">
                <a:solidFill>
                  <a:schemeClr val="tx1"/>
                </a:solidFill>
              </a:rPr>
              <a:t>eğiticilerin</a:t>
            </a:r>
            <a:r>
              <a:rPr lang="en-US" sz="1200" dirty="0">
                <a:solidFill>
                  <a:schemeClr val="tx1"/>
                </a:solidFill>
              </a:rPr>
              <a:t> </a:t>
            </a:r>
            <a:r>
              <a:rPr lang="en-US" sz="1200" dirty="0" err="1">
                <a:solidFill>
                  <a:schemeClr val="tx1"/>
                </a:solidFill>
              </a:rPr>
              <a:t>okulöncesi</a:t>
            </a:r>
            <a:r>
              <a:rPr lang="en-US" sz="1200" dirty="0">
                <a:solidFill>
                  <a:schemeClr val="tx1"/>
                </a:solidFill>
              </a:rPr>
              <a:t> </a:t>
            </a:r>
            <a:r>
              <a:rPr lang="en-US" sz="1200" dirty="0" err="1" smtClean="0">
                <a:solidFill>
                  <a:schemeClr val="tx1"/>
                </a:solidFill>
              </a:rPr>
              <a:t>dönemde</a:t>
            </a:r>
            <a:r>
              <a:rPr lang="en-US" sz="1200" dirty="0">
                <a:solidFill>
                  <a:schemeClr val="tx1"/>
                </a:solidFill>
              </a:rPr>
              <a:t> </a:t>
            </a:r>
            <a:r>
              <a:rPr lang="en-US" sz="1200" dirty="0" err="1" smtClean="0">
                <a:solidFill>
                  <a:schemeClr val="tx1"/>
                </a:solidFill>
              </a:rPr>
              <a:t>kaynaştırma</a:t>
            </a:r>
            <a:r>
              <a:rPr lang="en-US" sz="1200" dirty="0" smtClean="0">
                <a:solidFill>
                  <a:schemeClr val="tx1"/>
                </a:solidFill>
              </a:rPr>
              <a:t> </a:t>
            </a:r>
            <a:r>
              <a:rPr lang="en-US" sz="1200" dirty="0" err="1">
                <a:solidFill>
                  <a:schemeClr val="tx1"/>
                </a:solidFill>
              </a:rPr>
              <a:t>ile</a:t>
            </a:r>
            <a:r>
              <a:rPr lang="en-US" sz="1200" dirty="0">
                <a:solidFill>
                  <a:schemeClr val="tx1"/>
                </a:solidFill>
              </a:rPr>
              <a:t> </a:t>
            </a:r>
            <a:r>
              <a:rPr lang="en-US" sz="1200" dirty="0" err="1">
                <a:solidFill>
                  <a:schemeClr val="tx1"/>
                </a:solidFill>
              </a:rPr>
              <a:t>ilgili</a:t>
            </a:r>
            <a:r>
              <a:rPr lang="en-US" sz="1200" dirty="0">
                <a:solidFill>
                  <a:schemeClr val="tx1"/>
                </a:solidFill>
              </a:rPr>
              <a:t> </a:t>
            </a:r>
            <a:r>
              <a:rPr lang="en-US" sz="1200" dirty="0" err="1">
                <a:solidFill>
                  <a:schemeClr val="tx1"/>
                </a:solidFill>
              </a:rPr>
              <a:t>görüş</a:t>
            </a:r>
            <a:r>
              <a:rPr lang="en-US" sz="1200" dirty="0">
                <a:solidFill>
                  <a:schemeClr val="tx1"/>
                </a:solidFill>
              </a:rPr>
              <a:t> ve </a:t>
            </a:r>
            <a:r>
              <a:rPr lang="en-US" sz="1200" dirty="0" err="1">
                <a:solidFill>
                  <a:schemeClr val="tx1"/>
                </a:solidFill>
              </a:rPr>
              <a:t>önerileri</a:t>
            </a:r>
            <a:r>
              <a:rPr lang="en-US" sz="1200" dirty="0">
                <a:solidFill>
                  <a:schemeClr val="tx1"/>
                </a:solidFill>
              </a:rPr>
              <a:t>. </a:t>
            </a:r>
            <a:r>
              <a:rPr lang="en-US" sz="1200" i="1" dirty="0" err="1">
                <a:solidFill>
                  <a:schemeClr val="tx1"/>
                </a:solidFill>
              </a:rPr>
              <a:t>Abant</a:t>
            </a:r>
            <a:r>
              <a:rPr lang="en-US" sz="1200" i="1" dirty="0">
                <a:solidFill>
                  <a:schemeClr val="tx1"/>
                </a:solidFill>
              </a:rPr>
              <a:t> </a:t>
            </a:r>
            <a:r>
              <a:rPr lang="en-US" sz="1200" i="1" dirty="0" err="1">
                <a:solidFill>
                  <a:schemeClr val="tx1"/>
                </a:solidFill>
              </a:rPr>
              <a:t>İzzet</a:t>
            </a:r>
            <a:r>
              <a:rPr lang="en-US" sz="1200" i="1" dirty="0">
                <a:solidFill>
                  <a:schemeClr val="tx1"/>
                </a:solidFill>
              </a:rPr>
              <a:t> </a:t>
            </a:r>
            <a:r>
              <a:rPr lang="en-US" sz="1200" i="1" dirty="0" err="1">
                <a:solidFill>
                  <a:schemeClr val="tx1"/>
                </a:solidFill>
              </a:rPr>
              <a:t>Baysal</a:t>
            </a:r>
            <a:r>
              <a:rPr lang="en-US" sz="1200" i="1" dirty="0">
                <a:solidFill>
                  <a:schemeClr val="tx1"/>
                </a:solidFill>
              </a:rPr>
              <a:t> </a:t>
            </a:r>
            <a:r>
              <a:rPr lang="en-US" sz="1200" i="1" dirty="0" err="1">
                <a:solidFill>
                  <a:schemeClr val="tx1"/>
                </a:solidFill>
              </a:rPr>
              <a:t>Üniversitesi</a:t>
            </a:r>
            <a:r>
              <a:rPr lang="en-US" sz="1200" i="1" dirty="0">
                <a:solidFill>
                  <a:schemeClr val="tx1"/>
                </a:solidFill>
              </a:rPr>
              <a:t> </a:t>
            </a:r>
            <a:r>
              <a:rPr lang="en-US" sz="1200" i="1" dirty="0" err="1">
                <a:solidFill>
                  <a:schemeClr val="tx1"/>
                </a:solidFill>
              </a:rPr>
              <a:t>Eğitim</a:t>
            </a:r>
            <a:r>
              <a:rPr lang="en-US" sz="1200" i="1" dirty="0">
                <a:solidFill>
                  <a:schemeClr val="tx1"/>
                </a:solidFill>
              </a:rPr>
              <a:t> </a:t>
            </a:r>
            <a:r>
              <a:rPr lang="en-US" sz="1200" i="1" dirty="0" err="1" smtClean="0">
                <a:solidFill>
                  <a:schemeClr val="tx1"/>
                </a:solidFill>
              </a:rPr>
              <a:t>Fakültesi</a:t>
            </a:r>
            <a:r>
              <a:rPr lang="en-US" sz="1200" i="1" dirty="0">
                <a:solidFill>
                  <a:schemeClr val="tx1"/>
                </a:solidFill>
              </a:rPr>
              <a:t> </a:t>
            </a:r>
            <a:r>
              <a:rPr lang="tr-TR" sz="1200" i="1" dirty="0" smtClean="0">
                <a:solidFill>
                  <a:schemeClr val="tx1"/>
                </a:solidFill>
              </a:rPr>
              <a:t>Dergisi</a:t>
            </a:r>
            <a:r>
              <a:rPr lang="tr-TR" sz="1200" i="1" dirty="0">
                <a:solidFill>
                  <a:schemeClr val="tx1"/>
                </a:solidFill>
              </a:rPr>
              <a:t>, </a:t>
            </a:r>
            <a:r>
              <a:rPr lang="tr-TR" sz="1200" i="1" dirty="0" smtClean="0">
                <a:solidFill>
                  <a:schemeClr val="tx1"/>
                </a:solidFill>
              </a:rPr>
              <a:t>14 </a:t>
            </a:r>
            <a:r>
              <a:rPr lang="tr-TR" sz="1200" dirty="0" smtClean="0">
                <a:solidFill>
                  <a:schemeClr val="tx1"/>
                </a:solidFill>
              </a:rPr>
              <a:t>(</a:t>
            </a:r>
            <a:r>
              <a:rPr lang="tr-TR" sz="1200" dirty="0">
                <a:solidFill>
                  <a:schemeClr val="tx1"/>
                </a:solidFill>
              </a:rPr>
              <a:t>2), 86-108.</a:t>
            </a:r>
            <a:endParaRPr lang="tr-TR" sz="1200" dirty="0" smtClean="0">
              <a:solidFill>
                <a:schemeClr val="tx1"/>
              </a:solidFill>
            </a:endParaRPr>
          </a:p>
          <a:p>
            <a:pPr>
              <a:lnSpc>
                <a:spcPct val="100000"/>
              </a:lnSpc>
              <a:spcBef>
                <a:spcPts val="200"/>
              </a:spcBef>
              <a:buFont typeface="Wingdings" panose="05000000000000000000" pitchFamily="2" charset="2"/>
              <a:buChar char="q"/>
            </a:pPr>
            <a:r>
              <a:rPr lang="en-US" sz="1200" dirty="0" err="1">
                <a:solidFill>
                  <a:schemeClr val="tx1"/>
                </a:solidFill>
              </a:rPr>
              <a:t>Dikici-Sığırtmaç</a:t>
            </a:r>
            <a:r>
              <a:rPr lang="en-US" sz="1200" dirty="0">
                <a:solidFill>
                  <a:schemeClr val="tx1"/>
                </a:solidFill>
              </a:rPr>
              <a:t>, A., </a:t>
            </a:r>
            <a:r>
              <a:rPr lang="en-US" sz="1200" dirty="0" err="1">
                <a:solidFill>
                  <a:schemeClr val="tx1"/>
                </a:solidFill>
              </a:rPr>
              <a:t>Hoş</a:t>
            </a:r>
            <a:r>
              <a:rPr lang="en-US" sz="1200" dirty="0">
                <a:solidFill>
                  <a:schemeClr val="tx1"/>
                </a:solidFill>
              </a:rPr>
              <a:t>, G., </a:t>
            </a:r>
            <a:r>
              <a:rPr lang="en-US" sz="1200" dirty="0" err="1">
                <a:solidFill>
                  <a:schemeClr val="tx1"/>
                </a:solidFill>
              </a:rPr>
              <a:t>Abbak</a:t>
            </a:r>
            <a:r>
              <a:rPr lang="en-US" sz="1200" dirty="0">
                <a:solidFill>
                  <a:schemeClr val="tx1"/>
                </a:solidFill>
              </a:rPr>
              <a:t>, B. S. (2011). </a:t>
            </a:r>
            <a:r>
              <a:rPr lang="en-US" sz="1200" dirty="0" err="1">
                <a:solidFill>
                  <a:schemeClr val="tx1"/>
                </a:solidFill>
              </a:rPr>
              <a:t>Okul</a:t>
            </a:r>
            <a:r>
              <a:rPr lang="en-US" sz="1200" dirty="0">
                <a:solidFill>
                  <a:schemeClr val="tx1"/>
                </a:solidFill>
              </a:rPr>
              <a:t> </a:t>
            </a:r>
            <a:r>
              <a:rPr lang="en-US" sz="1200" dirty="0" err="1">
                <a:solidFill>
                  <a:schemeClr val="tx1"/>
                </a:solidFill>
              </a:rPr>
              <a:t>öncesi</a:t>
            </a:r>
            <a:r>
              <a:rPr lang="en-US" sz="1200" dirty="0">
                <a:solidFill>
                  <a:schemeClr val="tx1"/>
                </a:solidFill>
              </a:rPr>
              <a:t> </a:t>
            </a:r>
            <a:r>
              <a:rPr lang="en-US" sz="1200" dirty="0" err="1">
                <a:solidFill>
                  <a:schemeClr val="tx1"/>
                </a:solidFill>
              </a:rPr>
              <a:t>öğretmenlerinin</a:t>
            </a:r>
            <a:r>
              <a:rPr lang="en-US" sz="1200" dirty="0">
                <a:solidFill>
                  <a:schemeClr val="tx1"/>
                </a:solidFill>
              </a:rPr>
              <a:t> </a:t>
            </a:r>
            <a:r>
              <a:rPr lang="en-US" sz="1200" dirty="0" err="1">
                <a:solidFill>
                  <a:schemeClr val="tx1"/>
                </a:solidFill>
              </a:rPr>
              <a:t>kaynaştırma</a:t>
            </a:r>
            <a:r>
              <a:rPr lang="en-US" sz="1200" dirty="0">
                <a:solidFill>
                  <a:schemeClr val="tx1"/>
                </a:solidFill>
              </a:rPr>
              <a:t> </a:t>
            </a:r>
            <a:r>
              <a:rPr lang="en-US" sz="1200" dirty="0" err="1">
                <a:solidFill>
                  <a:schemeClr val="tx1"/>
                </a:solidFill>
              </a:rPr>
              <a:t>eğitiminde</a:t>
            </a:r>
            <a:r>
              <a:rPr lang="en-US" sz="1200" dirty="0">
                <a:solidFill>
                  <a:schemeClr val="tx1"/>
                </a:solidFill>
              </a:rPr>
              <a:t> </a:t>
            </a:r>
            <a:r>
              <a:rPr lang="en-US" sz="1200" dirty="0" err="1">
                <a:solidFill>
                  <a:schemeClr val="tx1"/>
                </a:solidFill>
              </a:rPr>
              <a:t>yaşanan</a:t>
            </a:r>
            <a:r>
              <a:rPr lang="en-US" sz="1200" dirty="0">
                <a:solidFill>
                  <a:schemeClr val="tx1"/>
                </a:solidFill>
              </a:rPr>
              <a:t> </a:t>
            </a:r>
            <a:r>
              <a:rPr lang="en-US" sz="1200" dirty="0" err="1">
                <a:solidFill>
                  <a:schemeClr val="tx1"/>
                </a:solidFill>
              </a:rPr>
              <a:t>sorunlara</a:t>
            </a:r>
            <a:r>
              <a:rPr lang="en-US" sz="1200" dirty="0">
                <a:solidFill>
                  <a:schemeClr val="tx1"/>
                </a:solidFill>
              </a:rPr>
              <a:t> </a:t>
            </a:r>
            <a:r>
              <a:rPr lang="en-US" sz="1200" dirty="0" err="1">
                <a:solidFill>
                  <a:schemeClr val="tx1"/>
                </a:solidFill>
              </a:rPr>
              <a:t>yönelik</a:t>
            </a:r>
            <a:r>
              <a:rPr lang="en-US" sz="1200" dirty="0">
                <a:solidFill>
                  <a:schemeClr val="tx1"/>
                </a:solidFill>
              </a:rPr>
              <a:t> </a:t>
            </a:r>
            <a:r>
              <a:rPr lang="en-US" sz="1200" dirty="0" err="1">
                <a:solidFill>
                  <a:schemeClr val="tx1"/>
                </a:solidFill>
              </a:rPr>
              <a:t>çözüm</a:t>
            </a:r>
            <a:r>
              <a:rPr lang="en-US" sz="1200" dirty="0">
                <a:solidFill>
                  <a:schemeClr val="tx1"/>
                </a:solidFill>
              </a:rPr>
              <a:t> </a:t>
            </a:r>
            <a:r>
              <a:rPr lang="en-US" sz="1200" dirty="0" err="1">
                <a:solidFill>
                  <a:schemeClr val="tx1"/>
                </a:solidFill>
              </a:rPr>
              <a:t>yolları</a:t>
            </a:r>
            <a:r>
              <a:rPr lang="en-US" sz="1200" dirty="0">
                <a:solidFill>
                  <a:schemeClr val="tx1"/>
                </a:solidFill>
              </a:rPr>
              <a:t> ve </a:t>
            </a:r>
            <a:r>
              <a:rPr lang="en-US" sz="1200" dirty="0" err="1">
                <a:solidFill>
                  <a:schemeClr val="tx1"/>
                </a:solidFill>
              </a:rPr>
              <a:t>önerileri</a:t>
            </a:r>
            <a:r>
              <a:rPr lang="en-US" sz="1200" dirty="0">
                <a:solidFill>
                  <a:schemeClr val="tx1"/>
                </a:solidFill>
              </a:rPr>
              <a:t>. </a:t>
            </a:r>
            <a:r>
              <a:rPr lang="en-US" sz="1200" i="1" dirty="0" err="1">
                <a:solidFill>
                  <a:schemeClr val="tx1"/>
                </a:solidFill>
              </a:rPr>
              <a:t>Kırşehir</a:t>
            </a:r>
            <a:r>
              <a:rPr lang="en-US" sz="1200" i="1" dirty="0">
                <a:solidFill>
                  <a:schemeClr val="tx1"/>
                </a:solidFill>
              </a:rPr>
              <a:t> </a:t>
            </a:r>
            <a:r>
              <a:rPr lang="en-US" sz="1200" i="1" dirty="0" err="1">
                <a:solidFill>
                  <a:schemeClr val="tx1"/>
                </a:solidFill>
              </a:rPr>
              <a:t>Eğitim</a:t>
            </a:r>
            <a:r>
              <a:rPr lang="en-US" sz="1200" i="1" dirty="0">
                <a:solidFill>
                  <a:schemeClr val="tx1"/>
                </a:solidFill>
              </a:rPr>
              <a:t> </a:t>
            </a:r>
            <a:r>
              <a:rPr lang="en-US" sz="1200" i="1" dirty="0" err="1">
                <a:solidFill>
                  <a:schemeClr val="tx1"/>
                </a:solidFill>
              </a:rPr>
              <a:t>Fakültesi</a:t>
            </a:r>
            <a:r>
              <a:rPr lang="en-US" sz="1200" i="1" dirty="0">
                <a:solidFill>
                  <a:schemeClr val="tx1"/>
                </a:solidFill>
              </a:rPr>
              <a:t> </a:t>
            </a:r>
            <a:r>
              <a:rPr lang="en-US" sz="1200" i="1" dirty="0" err="1">
                <a:solidFill>
                  <a:schemeClr val="tx1"/>
                </a:solidFill>
              </a:rPr>
              <a:t>Dergisi</a:t>
            </a:r>
            <a:r>
              <a:rPr lang="en-US" sz="1200" i="1" dirty="0">
                <a:solidFill>
                  <a:schemeClr val="tx1"/>
                </a:solidFill>
              </a:rPr>
              <a:t>, 12 </a:t>
            </a:r>
            <a:r>
              <a:rPr lang="en-US" sz="1200" dirty="0">
                <a:solidFill>
                  <a:schemeClr val="tx1"/>
                </a:solidFill>
              </a:rPr>
              <a:t>(4), 205-223</a:t>
            </a:r>
            <a:r>
              <a:rPr lang="en-US" sz="1200" dirty="0" smtClean="0">
                <a:solidFill>
                  <a:schemeClr val="tx1"/>
                </a:solidFill>
              </a:rPr>
              <a:t>.</a:t>
            </a:r>
            <a:endParaRPr lang="tr-TR" sz="1200" dirty="0" smtClean="0">
              <a:solidFill>
                <a:schemeClr val="tx1"/>
              </a:solidFill>
            </a:endParaRPr>
          </a:p>
          <a:p>
            <a:pPr>
              <a:lnSpc>
                <a:spcPct val="100000"/>
              </a:lnSpc>
              <a:spcBef>
                <a:spcPts val="200"/>
              </a:spcBef>
              <a:buFont typeface="Wingdings" panose="05000000000000000000" pitchFamily="2" charset="2"/>
              <a:buChar char="q"/>
            </a:pPr>
            <a:r>
              <a:rPr lang="tr-TR" sz="1200" dirty="0" smtClean="0">
                <a:solidFill>
                  <a:schemeClr val="tx1"/>
                </a:solidFill>
              </a:rPr>
              <a:t>Ergin</a:t>
            </a:r>
            <a:r>
              <a:rPr lang="tr-TR" sz="1200" dirty="0">
                <a:solidFill>
                  <a:schemeClr val="tx1"/>
                </a:solidFill>
              </a:rPr>
              <a:t>, E., &amp; Bakkaloğlu, H. (2015). Kaynaştırma uygulamaları yürütülen okul öncesi sınıflarda sınıf içi geçişlerin kolaylaştırılması. </a:t>
            </a:r>
            <a:r>
              <a:rPr lang="tr-TR" sz="1200" i="1" dirty="0">
                <a:solidFill>
                  <a:schemeClr val="tx1"/>
                </a:solidFill>
              </a:rPr>
              <a:t>Ankara Üniversitesi Eğitim Bilimleri Fakültesi Özel Eğitim Dergisi, 16 </a:t>
            </a:r>
            <a:r>
              <a:rPr lang="tr-TR" sz="1200" dirty="0">
                <a:solidFill>
                  <a:schemeClr val="tx1"/>
                </a:solidFill>
              </a:rPr>
              <a:t>(2), 173-191.</a:t>
            </a:r>
          </a:p>
          <a:p>
            <a:pPr>
              <a:lnSpc>
                <a:spcPct val="100000"/>
              </a:lnSpc>
              <a:spcBef>
                <a:spcPts val="200"/>
              </a:spcBef>
              <a:buFont typeface="Wingdings" panose="05000000000000000000" pitchFamily="2" charset="2"/>
              <a:buChar char="q"/>
            </a:pPr>
            <a:r>
              <a:rPr lang="tr-TR" sz="1200" dirty="0" smtClean="0">
                <a:solidFill>
                  <a:schemeClr val="tx1"/>
                </a:solidFill>
              </a:rPr>
              <a:t>Gök</a:t>
            </a:r>
            <a:r>
              <a:rPr lang="tr-TR" sz="1200" dirty="0">
                <a:solidFill>
                  <a:schemeClr val="tx1"/>
                </a:solidFill>
              </a:rPr>
              <a:t>, G. &amp; Erbaş, D. (2011). Okulöncesi eğitimi öğretmenlerinin kaynaştırma eğitimine ilişkin görüşleri ve önerileri. International </a:t>
            </a:r>
            <a:r>
              <a:rPr lang="tr-TR" sz="1200" i="1" dirty="0" err="1">
                <a:solidFill>
                  <a:schemeClr val="tx1"/>
                </a:solidFill>
              </a:rPr>
              <a:t>Journal</a:t>
            </a:r>
            <a:r>
              <a:rPr lang="tr-TR" sz="1200" i="1" dirty="0">
                <a:solidFill>
                  <a:schemeClr val="tx1"/>
                </a:solidFill>
              </a:rPr>
              <a:t> of Early </a:t>
            </a:r>
            <a:r>
              <a:rPr lang="tr-TR" sz="1200" i="1" dirty="0" err="1">
                <a:solidFill>
                  <a:schemeClr val="tx1"/>
                </a:solidFill>
              </a:rPr>
              <a:t>Childhood</a:t>
            </a:r>
            <a:r>
              <a:rPr lang="tr-TR" sz="1200" i="1" dirty="0">
                <a:solidFill>
                  <a:schemeClr val="tx1"/>
                </a:solidFill>
              </a:rPr>
              <a:t> Special </a:t>
            </a:r>
            <a:r>
              <a:rPr lang="tr-TR" sz="1200" i="1" dirty="0" err="1">
                <a:solidFill>
                  <a:schemeClr val="tx1"/>
                </a:solidFill>
              </a:rPr>
              <a:t>Education</a:t>
            </a:r>
            <a:r>
              <a:rPr lang="tr-TR" sz="1200" i="1" dirty="0">
                <a:solidFill>
                  <a:schemeClr val="tx1"/>
                </a:solidFill>
              </a:rPr>
              <a:t>, 3</a:t>
            </a:r>
            <a:r>
              <a:rPr lang="tr-TR" sz="1200" dirty="0">
                <a:solidFill>
                  <a:schemeClr val="tx1"/>
                </a:solidFill>
              </a:rPr>
              <a:t> (1), 66-87</a:t>
            </a:r>
            <a:r>
              <a:rPr lang="tr-TR" sz="1200" dirty="0" smtClean="0">
                <a:solidFill>
                  <a:schemeClr val="tx1"/>
                </a:solidFill>
              </a:rPr>
              <a:t>.</a:t>
            </a:r>
          </a:p>
          <a:p>
            <a:pPr>
              <a:lnSpc>
                <a:spcPct val="100000"/>
              </a:lnSpc>
              <a:spcBef>
                <a:spcPts val="200"/>
              </a:spcBef>
              <a:buFont typeface="Wingdings" panose="05000000000000000000" pitchFamily="2" charset="2"/>
              <a:buChar char="q"/>
            </a:pPr>
            <a:r>
              <a:rPr lang="en-US" sz="1200" dirty="0" err="1">
                <a:solidFill>
                  <a:schemeClr val="tx1"/>
                </a:solidFill>
              </a:rPr>
              <a:t>Özaydın</a:t>
            </a:r>
            <a:r>
              <a:rPr lang="en-US" sz="1200" dirty="0">
                <a:solidFill>
                  <a:schemeClr val="tx1"/>
                </a:solidFill>
              </a:rPr>
              <a:t>, L., &amp; </a:t>
            </a:r>
            <a:r>
              <a:rPr lang="en-US" sz="1200" dirty="0" err="1">
                <a:solidFill>
                  <a:schemeClr val="tx1"/>
                </a:solidFill>
              </a:rPr>
              <a:t>Çolak</a:t>
            </a:r>
            <a:r>
              <a:rPr lang="en-US" sz="1200" dirty="0">
                <a:solidFill>
                  <a:schemeClr val="tx1"/>
                </a:solidFill>
              </a:rPr>
              <a:t>, A. (2011). </a:t>
            </a:r>
            <a:r>
              <a:rPr lang="en-US" sz="1200" dirty="0" err="1">
                <a:solidFill>
                  <a:schemeClr val="tx1"/>
                </a:solidFill>
              </a:rPr>
              <a:t>Okul</a:t>
            </a:r>
            <a:r>
              <a:rPr lang="en-US" sz="1200" dirty="0">
                <a:solidFill>
                  <a:schemeClr val="tx1"/>
                </a:solidFill>
              </a:rPr>
              <a:t> </a:t>
            </a:r>
            <a:r>
              <a:rPr lang="en-US" sz="1200" dirty="0" err="1">
                <a:solidFill>
                  <a:schemeClr val="tx1"/>
                </a:solidFill>
              </a:rPr>
              <a:t>öncesi</a:t>
            </a:r>
            <a:r>
              <a:rPr lang="en-US" sz="1200" dirty="0">
                <a:solidFill>
                  <a:schemeClr val="tx1"/>
                </a:solidFill>
              </a:rPr>
              <a:t> </a:t>
            </a:r>
            <a:r>
              <a:rPr lang="en-US" sz="1200" dirty="0" err="1">
                <a:solidFill>
                  <a:schemeClr val="tx1"/>
                </a:solidFill>
              </a:rPr>
              <a:t>öğretmenlerinin</a:t>
            </a:r>
            <a:r>
              <a:rPr lang="en-US" sz="1200" dirty="0">
                <a:solidFill>
                  <a:schemeClr val="tx1"/>
                </a:solidFill>
              </a:rPr>
              <a:t> </a:t>
            </a:r>
            <a:r>
              <a:rPr lang="en-US" sz="1200" dirty="0" err="1">
                <a:solidFill>
                  <a:schemeClr val="tx1"/>
                </a:solidFill>
              </a:rPr>
              <a:t>kaynaştırma</a:t>
            </a:r>
            <a:r>
              <a:rPr lang="en-US" sz="1200" dirty="0">
                <a:solidFill>
                  <a:schemeClr val="tx1"/>
                </a:solidFill>
              </a:rPr>
              <a:t> </a:t>
            </a:r>
            <a:r>
              <a:rPr lang="en-US" sz="1200" dirty="0" err="1">
                <a:solidFill>
                  <a:schemeClr val="tx1"/>
                </a:solidFill>
              </a:rPr>
              <a:t>eğitimine</a:t>
            </a:r>
            <a:r>
              <a:rPr lang="en-US" sz="1200" dirty="0">
                <a:solidFill>
                  <a:schemeClr val="tx1"/>
                </a:solidFill>
              </a:rPr>
              <a:t> ve </a:t>
            </a:r>
            <a:r>
              <a:rPr lang="en-US" sz="1200" dirty="0" err="1">
                <a:solidFill>
                  <a:schemeClr val="tx1"/>
                </a:solidFill>
              </a:rPr>
              <a:t>okul</a:t>
            </a:r>
            <a:r>
              <a:rPr lang="en-US" sz="1200" dirty="0">
                <a:solidFill>
                  <a:schemeClr val="tx1"/>
                </a:solidFill>
              </a:rPr>
              <a:t> </a:t>
            </a:r>
            <a:r>
              <a:rPr lang="en-US" sz="1200" dirty="0" err="1">
                <a:solidFill>
                  <a:schemeClr val="tx1"/>
                </a:solidFill>
              </a:rPr>
              <a:t>öncesi</a:t>
            </a:r>
            <a:r>
              <a:rPr lang="en-US" sz="1200" dirty="0">
                <a:solidFill>
                  <a:schemeClr val="tx1"/>
                </a:solidFill>
              </a:rPr>
              <a:t> </a:t>
            </a:r>
            <a:r>
              <a:rPr lang="en-US" sz="1200" dirty="0" err="1">
                <a:solidFill>
                  <a:schemeClr val="tx1"/>
                </a:solidFill>
              </a:rPr>
              <a:t>eğitimde</a:t>
            </a:r>
            <a:r>
              <a:rPr lang="en-US" sz="1200" dirty="0">
                <a:solidFill>
                  <a:schemeClr val="tx1"/>
                </a:solidFill>
              </a:rPr>
              <a:t> </a:t>
            </a:r>
            <a:r>
              <a:rPr lang="en-US" sz="1200" dirty="0" err="1">
                <a:solidFill>
                  <a:schemeClr val="tx1"/>
                </a:solidFill>
              </a:rPr>
              <a:t>kaynaştırma</a:t>
            </a:r>
            <a:r>
              <a:rPr lang="en-US" sz="1200" dirty="0">
                <a:solidFill>
                  <a:schemeClr val="tx1"/>
                </a:solidFill>
              </a:rPr>
              <a:t> </a:t>
            </a:r>
            <a:r>
              <a:rPr lang="en-US" sz="1200" dirty="0" err="1">
                <a:solidFill>
                  <a:schemeClr val="tx1"/>
                </a:solidFill>
              </a:rPr>
              <a:t>eğitimi</a:t>
            </a:r>
            <a:r>
              <a:rPr lang="en-US" sz="1200" dirty="0">
                <a:solidFill>
                  <a:schemeClr val="tx1"/>
                </a:solidFill>
              </a:rPr>
              <a:t> </a:t>
            </a:r>
            <a:r>
              <a:rPr lang="en-US" sz="1200" dirty="0" err="1">
                <a:solidFill>
                  <a:schemeClr val="tx1"/>
                </a:solidFill>
              </a:rPr>
              <a:t>hizmetiçi</a:t>
            </a:r>
            <a:r>
              <a:rPr lang="en-US" sz="1200" dirty="0">
                <a:solidFill>
                  <a:schemeClr val="tx1"/>
                </a:solidFill>
              </a:rPr>
              <a:t> </a:t>
            </a:r>
            <a:r>
              <a:rPr lang="en-US" sz="1200" dirty="0" err="1">
                <a:solidFill>
                  <a:schemeClr val="tx1"/>
                </a:solidFill>
              </a:rPr>
              <a:t>eğitim</a:t>
            </a:r>
            <a:r>
              <a:rPr lang="en-US" sz="1200" dirty="0">
                <a:solidFill>
                  <a:schemeClr val="tx1"/>
                </a:solidFill>
              </a:rPr>
              <a:t> </a:t>
            </a:r>
            <a:r>
              <a:rPr lang="en-US" sz="1200" dirty="0" err="1">
                <a:solidFill>
                  <a:schemeClr val="tx1"/>
                </a:solidFill>
              </a:rPr>
              <a:t>programına</a:t>
            </a:r>
            <a:r>
              <a:rPr lang="en-US" sz="1200" dirty="0">
                <a:solidFill>
                  <a:schemeClr val="tx1"/>
                </a:solidFill>
              </a:rPr>
              <a:t> </a:t>
            </a:r>
            <a:r>
              <a:rPr lang="en-US" sz="1200" dirty="0" err="1">
                <a:solidFill>
                  <a:schemeClr val="tx1"/>
                </a:solidFill>
              </a:rPr>
              <a:t>ilişkin</a:t>
            </a:r>
            <a:r>
              <a:rPr lang="en-US" sz="1200" dirty="0">
                <a:solidFill>
                  <a:schemeClr val="tx1"/>
                </a:solidFill>
              </a:rPr>
              <a:t> </a:t>
            </a:r>
            <a:r>
              <a:rPr lang="en-US" sz="1200" dirty="0" err="1">
                <a:solidFill>
                  <a:schemeClr val="tx1"/>
                </a:solidFill>
              </a:rPr>
              <a:t>görüşleri</a:t>
            </a:r>
            <a:r>
              <a:rPr lang="en-US" sz="1200" dirty="0">
                <a:solidFill>
                  <a:schemeClr val="tx1"/>
                </a:solidFill>
              </a:rPr>
              <a:t>. </a:t>
            </a:r>
            <a:r>
              <a:rPr lang="en-US" sz="1200" i="1" dirty="0" err="1">
                <a:solidFill>
                  <a:schemeClr val="tx1"/>
                </a:solidFill>
              </a:rPr>
              <a:t>Kalem</a:t>
            </a:r>
            <a:r>
              <a:rPr lang="en-US" sz="1200" i="1" dirty="0">
                <a:solidFill>
                  <a:schemeClr val="tx1"/>
                </a:solidFill>
              </a:rPr>
              <a:t> </a:t>
            </a:r>
            <a:r>
              <a:rPr lang="en-US" sz="1200" i="1" dirty="0" err="1">
                <a:solidFill>
                  <a:schemeClr val="tx1"/>
                </a:solidFill>
              </a:rPr>
              <a:t>Eğitim</a:t>
            </a:r>
            <a:r>
              <a:rPr lang="en-US" sz="1200" i="1" dirty="0">
                <a:solidFill>
                  <a:schemeClr val="tx1"/>
                </a:solidFill>
              </a:rPr>
              <a:t> ve </a:t>
            </a:r>
            <a:r>
              <a:rPr lang="en-US" sz="1200" i="1" dirty="0" err="1">
                <a:solidFill>
                  <a:schemeClr val="tx1"/>
                </a:solidFill>
              </a:rPr>
              <a:t>İnsan</a:t>
            </a:r>
            <a:r>
              <a:rPr lang="en-US" sz="1200" i="1" dirty="0">
                <a:solidFill>
                  <a:schemeClr val="tx1"/>
                </a:solidFill>
              </a:rPr>
              <a:t> </a:t>
            </a:r>
            <a:r>
              <a:rPr lang="en-US" sz="1200" i="1" dirty="0" err="1">
                <a:solidFill>
                  <a:schemeClr val="tx1"/>
                </a:solidFill>
              </a:rPr>
              <a:t>Bilimleri</a:t>
            </a:r>
            <a:r>
              <a:rPr lang="en-US" sz="1200" i="1" dirty="0">
                <a:solidFill>
                  <a:schemeClr val="tx1"/>
                </a:solidFill>
              </a:rPr>
              <a:t> </a:t>
            </a:r>
            <a:r>
              <a:rPr lang="en-US" sz="1200" i="1" dirty="0" err="1">
                <a:solidFill>
                  <a:schemeClr val="tx1"/>
                </a:solidFill>
              </a:rPr>
              <a:t>Dergisi</a:t>
            </a:r>
            <a:r>
              <a:rPr lang="en-US" sz="1200" i="1" dirty="0">
                <a:solidFill>
                  <a:schemeClr val="tx1"/>
                </a:solidFill>
              </a:rPr>
              <a:t>, 1</a:t>
            </a:r>
            <a:r>
              <a:rPr lang="en-US" sz="1200" dirty="0">
                <a:solidFill>
                  <a:schemeClr val="tx1"/>
                </a:solidFill>
              </a:rPr>
              <a:t> (1), 189-226</a:t>
            </a:r>
            <a:r>
              <a:rPr lang="en-US" sz="1200" dirty="0" smtClean="0">
                <a:solidFill>
                  <a:schemeClr val="tx1"/>
                </a:solidFill>
              </a:rPr>
              <a:t>.</a:t>
            </a:r>
          </a:p>
          <a:p>
            <a:pPr>
              <a:lnSpc>
                <a:spcPct val="100000"/>
              </a:lnSpc>
              <a:spcBef>
                <a:spcPts val="200"/>
              </a:spcBef>
              <a:buFont typeface="Wingdings" panose="05000000000000000000" pitchFamily="2" charset="2"/>
              <a:buChar char="q"/>
            </a:pPr>
            <a:r>
              <a:rPr lang="tr-TR" sz="1200" dirty="0">
                <a:solidFill>
                  <a:schemeClr val="tx1"/>
                </a:solidFill>
              </a:rPr>
              <a:t>Özen, A, Ergenekon, Y., </a:t>
            </a:r>
            <a:r>
              <a:rPr lang="tr-TR" sz="1200" dirty="0" smtClean="0">
                <a:solidFill>
                  <a:schemeClr val="tx1"/>
                </a:solidFill>
              </a:rPr>
              <a:t>Kürkçüoğlu</a:t>
            </a:r>
            <a:r>
              <a:rPr lang="tr-TR" sz="1200" dirty="0">
                <a:solidFill>
                  <a:schemeClr val="tx1"/>
                </a:solidFill>
              </a:rPr>
              <a:t>, B., &amp; Genç, D. (2013). Kaynaştırma öğrencisi olan okulöncesi öğretmenlerinin sınıflarında yaptıkları öğretim uygulamalarının belirlenmesi. </a:t>
            </a:r>
            <a:r>
              <a:rPr lang="tr-TR" sz="1200" i="1" dirty="0">
                <a:solidFill>
                  <a:schemeClr val="tx1"/>
                </a:solidFill>
              </a:rPr>
              <a:t>Anadolu Üniversitesi Sosyal Bilimler Dergisi, 13</a:t>
            </a:r>
            <a:r>
              <a:rPr lang="tr-TR" sz="1200" dirty="0">
                <a:solidFill>
                  <a:schemeClr val="tx1"/>
                </a:solidFill>
              </a:rPr>
              <a:t> (2), 153.166</a:t>
            </a:r>
            <a:r>
              <a:rPr lang="tr-TR" sz="1200" dirty="0" smtClean="0">
                <a:solidFill>
                  <a:schemeClr val="tx1"/>
                </a:solidFill>
              </a:rPr>
              <a:t>.</a:t>
            </a:r>
            <a:endParaRPr lang="tr-TR" sz="1200" dirty="0">
              <a:solidFill>
                <a:schemeClr val="tx1"/>
              </a:solidFill>
            </a:endParaRPr>
          </a:p>
          <a:p>
            <a:pPr>
              <a:lnSpc>
                <a:spcPct val="100000"/>
              </a:lnSpc>
              <a:spcBef>
                <a:spcPts val="200"/>
              </a:spcBef>
              <a:buFont typeface="Wingdings" panose="05000000000000000000" pitchFamily="2" charset="2"/>
              <a:buChar char="q"/>
            </a:pPr>
            <a:r>
              <a:rPr lang="tr-TR" sz="1200" dirty="0">
                <a:solidFill>
                  <a:schemeClr val="tx1"/>
                </a:solidFill>
              </a:rPr>
              <a:t>Sucuoğlu, B., &amp; Bakkaloğlu, H. (2013). Okul öncesinde kaynaştırma. Ankara: Kök Yayıncılık.</a:t>
            </a:r>
          </a:p>
          <a:p>
            <a:pPr>
              <a:lnSpc>
                <a:spcPct val="100000"/>
              </a:lnSpc>
              <a:spcBef>
                <a:spcPts val="200"/>
              </a:spcBef>
              <a:buFont typeface="Wingdings" panose="05000000000000000000" pitchFamily="2" charset="2"/>
              <a:buChar char="q"/>
            </a:pPr>
            <a:r>
              <a:rPr lang="tr-TR" sz="1200" dirty="0" smtClean="0">
                <a:solidFill>
                  <a:schemeClr val="tx1"/>
                </a:solidFill>
              </a:rPr>
              <a:t>Sucuoğlu</a:t>
            </a:r>
            <a:r>
              <a:rPr lang="tr-TR" sz="1200" dirty="0">
                <a:solidFill>
                  <a:schemeClr val="tx1"/>
                </a:solidFill>
              </a:rPr>
              <a:t>, B., Bakkaloğlu, H., </a:t>
            </a:r>
            <a:r>
              <a:rPr lang="tr-TR" sz="1200" dirty="0" err="1">
                <a:solidFill>
                  <a:schemeClr val="tx1"/>
                </a:solidFill>
              </a:rPr>
              <a:t>İşcen</a:t>
            </a:r>
            <a:r>
              <a:rPr lang="tr-TR" sz="1200" dirty="0">
                <a:solidFill>
                  <a:schemeClr val="tx1"/>
                </a:solidFill>
              </a:rPr>
              <a:t>, F., Demir, Ş., &amp; Akalın, S. (2014). Okul öncesi öğretmenlerinin kaynaştırmaya ilişkin bilgi düzeyleri. </a:t>
            </a:r>
            <a:r>
              <a:rPr lang="tr-TR" sz="1200" i="1" dirty="0">
                <a:solidFill>
                  <a:schemeClr val="tx1"/>
                </a:solidFill>
              </a:rPr>
              <a:t>Kuram ve Uygulamada Eğitim Bilimleri, 14 </a:t>
            </a:r>
            <a:r>
              <a:rPr lang="tr-TR" sz="1200" dirty="0">
                <a:solidFill>
                  <a:schemeClr val="tx1"/>
                </a:solidFill>
              </a:rPr>
              <a:t>(4), 1467-1495</a:t>
            </a:r>
            <a:r>
              <a:rPr lang="tr-TR" sz="1200" dirty="0" smtClean="0">
                <a:solidFill>
                  <a:schemeClr val="tx1"/>
                </a:solidFill>
              </a:rPr>
              <a:t>.</a:t>
            </a:r>
          </a:p>
          <a:p>
            <a:pPr>
              <a:lnSpc>
                <a:spcPct val="100000"/>
              </a:lnSpc>
              <a:spcBef>
                <a:spcPts val="200"/>
              </a:spcBef>
              <a:buFont typeface="Wingdings" panose="05000000000000000000" pitchFamily="2" charset="2"/>
              <a:buChar char="q"/>
            </a:pPr>
            <a:r>
              <a:rPr lang="tr-TR" sz="1200" dirty="0">
                <a:solidFill>
                  <a:schemeClr val="tx1"/>
                </a:solidFill>
              </a:rPr>
              <a:t>Şen, S. (2003). Okul öncesi eğitim kurumlarında görev yapan öğretmenlerin eğitim gereksinimlerinin saptanması ve hizmet-içi eğitimle yetiştirilmesi. </a:t>
            </a:r>
            <a:r>
              <a:rPr lang="tr-TR" sz="1200" i="1" dirty="0">
                <a:solidFill>
                  <a:schemeClr val="tx1"/>
                </a:solidFill>
              </a:rPr>
              <a:t>Eğitim Araştırmaları Dergisi, 13,</a:t>
            </a:r>
            <a:r>
              <a:rPr lang="tr-TR" sz="1200" dirty="0">
                <a:solidFill>
                  <a:schemeClr val="tx1"/>
                </a:solidFill>
              </a:rPr>
              <a:t> 111-121.</a:t>
            </a:r>
            <a:r>
              <a:rPr lang="en-US" sz="1200" dirty="0">
                <a:solidFill>
                  <a:schemeClr val="tx1"/>
                </a:solidFill>
              </a:rPr>
              <a:t> </a:t>
            </a:r>
            <a:endParaRPr lang="tr-TR" sz="1200" dirty="0" smtClean="0">
              <a:solidFill>
                <a:schemeClr val="tx1"/>
              </a:solidFill>
            </a:endParaRPr>
          </a:p>
          <a:p>
            <a:pPr>
              <a:lnSpc>
                <a:spcPct val="100000"/>
              </a:lnSpc>
              <a:spcBef>
                <a:spcPts val="200"/>
              </a:spcBef>
              <a:buFont typeface="Wingdings" panose="05000000000000000000" pitchFamily="2" charset="2"/>
              <a:buChar char="q"/>
            </a:pPr>
            <a:r>
              <a:rPr lang="tr-TR" sz="1200" dirty="0" smtClean="0">
                <a:solidFill>
                  <a:schemeClr val="tx1"/>
                </a:solidFill>
              </a:rPr>
              <a:t>Varlıer</a:t>
            </a:r>
            <a:r>
              <a:rPr lang="tr-TR" sz="1200" dirty="0">
                <a:solidFill>
                  <a:schemeClr val="tx1"/>
                </a:solidFill>
              </a:rPr>
              <a:t>, G. &amp; Vuran, S. (2006). Okul öncesi eğitimi öğretmenlerinin kaynaştırmaya ilişkin görüşleri. </a:t>
            </a:r>
            <a:r>
              <a:rPr lang="tr-TR" sz="1200" i="1" dirty="0">
                <a:solidFill>
                  <a:schemeClr val="tx1"/>
                </a:solidFill>
              </a:rPr>
              <a:t>Kuram ve Uygulamada Eğitim Bilimleri, 6 </a:t>
            </a:r>
            <a:r>
              <a:rPr lang="tr-TR" sz="1200" dirty="0">
                <a:solidFill>
                  <a:schemeClr val="tx1"/>
                </a:solidFill>
              </a:rPr>
              <a:t>(2), 533-585</a:t>
            </a:r>
            <a:r>
              <a:rPr lang="tr-TR" sz="1200" dirty="0" smtClean="0">
                <a:solidFill>
                  <a:schemeClr val="tx1"/>
                </a:solidFill>
              </a:rPr>
              <a:t>.</a:t>
            </a:r>
            <a:endParaRPr lang="tr-TR" sz="1200" dirty="0">
              <a:solidFill>
                <a:schemeClr val="tx1"/>
              </a:solidFill>
            </a:endParaRPr>
          </a:p>
        </p:txBody>
      </p:sp>
      <p:sp>
        <p:nvSpPr>
          <p:cNvPr id="7" name="Altbilgi Yer Tutucusu 6"/>
          <p:cNvSpPr>
            <a:spLocks noGrp="1"/>
          </p:cNvSpPr>
          <p:nvPr>
            <p:ph type="ftr" sz="quarter" idx="11"/>
          </p:nvPr>
        </p:nvSpPr>
        <p:spPr/>
        <p:txBody>
          <a:bodyPr/>
          <a:lstStyle/>
          <a:p>
            <a:r>
              <a:rPr lang="tr-TR" smtClean="0"/>
              <a:t>Doç. Dr. Hatice BAKKALOĞLU</a:t>
            </a:r>
            <a:endParaRPr lang="tr-TR"/>
          </a:p>
        </p:txBody>
      </p:sp>
      <p:sp>
        <p:nvSpPr>
          <p:cNvPr id="8" name="Slayt Numarası Yer Tutucusu 7"/>
          <p:cNvSpPr>
            <a:spLocks noGrp="1"/>
          </p:cNvSpPr>
          <p:nvPr>
            <p:ph type="sldNum" sz="quarter" idx="12"/>
          </p:nvPr>
        </p:nvSpPr>
        <p:spPr/>
        <p:txBody>
          <a:bodyPr/>
          <a:lstStyle/>
          <a:p>
            <a:fld id="{F1F23ABE-ED6A-4F7D-9C96-911E54362DD0}" type="slidenum">
              <a:rPr lang="tr-TR" smtClean="0"/>
              <a:t>3</a:t>
            </a:fld>
            <a:endParaRPr lang="tr-TR"/>
          </a:p>
        </p:txBody>
      </p:sp>
      <p:grpSp>
        <p:nvGrpSpPr>
          <p:cNvPr id="6" name="Group 7"/>
          <p:cNvGrpSpPr>
            <a:grpSpLocks/>
          </p:cNvGrpSpPr>
          <p:nvPr/>
        </p:nvGrpSpPr>
        <p:grpSpPr bwMode="auto">
          <a:xfrm>
            <a:off x="182247" y="6120453"/>
            <a:ext cx="8694902" cy="700938"/>
            <a:chOff x="-104426" y="960005"/>
            <a:chExt cx="8579246" cy="700606"/>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79445" y="963368"/>
              <a:ext cx="695375" cy="697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4426" y="960005"/>
              <a:ext cx="695375" cy="6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24998108"/>
      </p:ext>
    </p:extLst>
  </p:cSld>
  <p:clrMapOvr>
    <a:masterClrMapping/>
  </p:clrMapOvr>
  <p:transition spd="med">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313633"/>
            <a:ext cx="7024744" cy="667095"/>
          </a:xfrm>
        </p:spPr>
        <p:txBody>
          <a:bodyPr>
            <a:normAutofit/>
          </a:bodyPr>
          <a:lstStyle/>
          <a:p>
            <a:r>
              <a:rPr lang="tr-TR" sz="3600" b="1" dirty="0" smtClean="0">
                <a:solidFill>
                  <a:srgbClr val="FF0000"/>
                </a:solidFill>
              </a:rPr>
              <a:t>DERS İÇERİĞİ</a:t>
            </a:r>
            <a:endParaRPr lang="tr-TR" sz="3600" b="1" dirty="0">
              <a:solidFill>
                <a:srgbClr val="FF0000"/>
              </a:solidFill>
            </a:endParaRPr>
          </a:p>
        </p:txBody>
      </p:sp>
      <p:sp>
        <p:nvSpPr>
          <p:cNvPr id="3" name="İçerik Yer Tutucusu 2"/>
          <p:cNvSpPr>
            <a:spLocks noGrp="1"/>
          </p:cNvSpPr>
          <p:nvPr>
            <p:ph idx="1"/>
          </p:nvPr>
        </p:nvSpPr>
        <p:spPr>
          <a:xfrm>
            <a:off x="395536" y="1772816"/>
            <a:ext cx="8208912" cy="4464496"/>
          </a:xfrm>
        </p:spPr>
        <p:txBody>
          <a:bodyPr>
            <a:normAutofit lnSpcReduction="10000"/>
          </a:bodyPr>
          <a:lstStyle/>
          <a:p>
            <a:r>
              <a:rPr lang="tr-TR" b="1" dirty="0" smtClean="0">
                <a:solidFill>
                  <a:srgbClr val="6F9500"/>
                </a:solidFill>
              </a:rPr>
              <a:t>ÜNİTE </a:t>
            </a:r>
            <a:r>
              <a:rPr lang="tr-TR" b="1" dirty="0">
                <a:solidFill>
                  <a:srgbClr val="6F9500"/>
                </a:solidFill>
              </a:rPr>
              <a:t>I</a:t>
            </a:r>
            <a:r>
              <a:rPr lang="tr-TR" b="1" dirty="0" smtClean="0">
                <a:solidFill>
                  <a:srgbClr val="6F9500"/>
                </a:solidFill>
              </a:rPr>
              <a:t>.</a:t>
            </a:r>
            <a:r>
              <a:rPr lang="tr-TR" dirty="0" smtClean="0">
                <a:solidFill>
                  <a:srgbClr val="FF0000"/>
                </a:solidFill>
              </a:rPr>
              <a:t> </a:t>
            </a:r>
            <a:r>
              <a:rPr lang="tr-TR" dirty="0" smtClean="0"/>
              <a:t>KAYNAŞTIRMA MODELİ VE ÖZEL GEREKSİNİMLİ ÇOCUKLARIN ÖZELLİKLERİ</a:t>
            </a:r>
          </a:p>
          <a:p>
            <a:r>
              <a:rPr lang="tr-TR" b="1" dirty="0" smtClean="0">
                <a:solidFill>
                  <a:srgbClr val="6F9500"/>
                </a:solidFill>
              </a:rPr>
              <a:t>ÜNİTE II.</a:t>
            </a:r>
            <a:r>
              <a:rPr lang="tr-TR" dirty="0" smtClean="0">
                <a:solidFill>
                  <a:srgbClr val="6F9500"/>
                </a:solidFill>
              </a:rPr>
              <a:t> </a:t>
            </a:r>
            <a:r>
              <a:rPr lang="tr-TR" dirty="0" smtClean="0"/>
              <a:t>OKUL ÖNCESİNDE PERFORMANS DEĞERLENDİRME VE BİREYSELLEŞTİRİLMİŞ EĞİTİM PLANLARININ HAZIRLANMASI</a:t>
            </a:r>
          </a:p>
          <a:p>
            <a:r>
              <a:rPr lang="tr-TR" b="1" dirty="0" smtClean="0">
                <a:solidFill>
                  <a:srgbClr val="6F9500"/>
                </a:solidFill>
              </a:rPr>
              <a:t>ÜNİTE III.</a:t>
            </a:r>
            <a:r>
              <a:rPr lang="tr-TR" dirty="0" smtClean="0"/>
              <a:t> OKUL ÖNCESİNDE ÖĞRETİMİN BİREYSELLEŞTİRİLMESİ VE ÖĞRETİMSEL UYARLAMALAR</a:t>
            </a:r>
          </a:p>
          <a:p>
            <a:r>
              <a:rPr lang="tr-TR" b="1" dirty="0" smtClean="0">
                <a:solidFill>
                  <a:srgbClr val="6F9500"/>
                </a:solidFill>
              </a:rPr>
              <a:t>ÜNİTE IV.</a:t>
            </a:r>
            <a:r>
              <a:rPr lang="tr-TR" dirty="0" smtClean="0"/>
              <a:t> OKUL ÖNCESİ SINIFLARDA SINIF YÖNETİMİ VE PROBLEM DAVRANIŞLARIN KONTROLÜ</a:t>
            </a:r>
          </a:p>
          <a:p>
            <a:r>
              <a:rPr lang="tr-TR" b="1" dirty="0" smtClean="0">
                <a:solidFill>
                  <a:srgbClr val="6F9500"/>
                </a:solidFill>
              </a:rPr>
              <a:t>ÜNİTE V.</a:t>
            </a:r>
            <a:r>
              <a:rPr lang="tr-TR" dirty="0" smtClean="0"/>
              <a:t> OKUL ÖNCESİ KAYNAŞTIRMA ORTAMLARINDA DOĞAL ÖĞRETİM</a:t>
            </a:r>
          </a:p>
          <a:p>
            <a:r>
              <a:rPr lang="tr-TR" b="1" dirty="0" smtClean="0">
                <a:solidFill>
                  <a:srgbClr val="6F9500"/>
                </a:solidFill>
              </a:rPr>
              <a:t>ÜNİTE VI.</a:t>
            </a:r>
            <a:r>
              <a:rPr lang="tr-TR" dirty="0" smtClean="0">
                <a:solidFill>
                  <a:srgbClr val="6F9500"/>
                </a:solidFill>
              </a:rPr>
              <a:t> </a:t>
            </a:r>
            <a:r>
              <a:rPr lang="tr-TR" dirty="0" smtClean="0"/>
              <a:t>OKUL ÖNCESİ KAYNAŞTIRMA ORTAMLARINDA DİL VE KONUŞMANIN DESTEKLENMESİ</a:t>
            </a:r>
          </a:p>
          <a:p>
            <a:r>
              <a:rPr lang="tr-TR" b="1" dirty="0" smtClean="0">
                <a:solidFill>
                  <a:srgbClr val="6F9500"/>
                </a:solidFill>
              </a:rPr>
              <a:t>ÜNİTE VII.</a:t>
            </a:r>
            <a:r>
              <a:rPr lang="tr-TR" dirty="0" smtClean="0"/>
              <a:t> OKUL ÖNCESİ KAYNAŞTIRMA UYGULAMALARINDA AİLELERLE İLETİŞİM VE İŞBİRLİĞİ</a:t>
            </a:r>
          </a:p>
        </p:txBody>
      </p:sp>
      <p:sp>
        <p:nvSpPr>
          <p:cNvPr id="7" name="Altbilgi Yer Tutucusu 6"/>
          <p:cNvSpPr>
            <a:spLocks noGrp="1"/>
          </p:cNvSpPr>
          <p:nvPr>
            <p:ph type="ftr" sz="quarter" idx="11"/>
          </p:nvPr>
        </p:nvSpPr>
        <p:spPr/>
        <p:txBody>
          <a:bodyPr/>
          <a:lstStyle/>
          <a:p>
            <a:r>
              <a:rPr lang="tr-TR" smtClean="0"/>
              <a:t>Doç. Dr. Hatice BAKKALOĞLU</a:t>
            </a:r>
            <a:endParaRPr lang="tr-TR"/>
          </a:p>
        </p:txBody>
      </p:sp>
      <p:sp>
        <p:nvSpPr>
          <p:cNvPr id="8" name="Slayt Numarası Yer Tutucusu 7"/>
          <p:cNvSpPr>
            <a:spLocks noGrp="1"/>
          </p:cNvSpPr>
          <p:nvPr>
            <p:ph type="sldNum" sz="quarter" idx="12"/>
          </p:nvPr>
        </p:nvSpPr>
        <p:spPr/>
        <p:txBody>
          <a:bodyPr/>
          <a:lstStyle/>
          <a:p>
            <a:fld id="{F1F23ABE-ED6A-4F7D-9C96-911E54362DD0}" type="slidenum">
              <a:rPr lang="tr-TR" smtClean="0"/>
              <a:t>4</a:t>
            </a:fld>
            <a:endParaRPr lang="tr-TR"/>
          </a:p>
        </p:txBody>
      </p:sp>
      <p:grpSp>
        <p:nvGrpSpPr>
          <p:cNvPr id="6" name="Group 7"/>
          <p:cNvGrpSpPr>
            <a:grpSpLocks/>
          </p:cNvGrpSpPr>
          <p:nvPr/>
        </p:nvGrpSpPr>
        <p:grpSpPr bwMode="auto">
          <a:xfrm>
            <a:off x="182247" y="6120453"/>
            <a:ext cx="8694902" cy="700938"/>
            <a:chOff x="-104426" y="960005"/>
            <a:chExt cx="8579246" cy="700606"/>
          </a:xfrm>
        </p:grpSpPr>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79445" y="963368"/>
              <a:ext cx="695375" cy="697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4426" y="960005"/>
              <a:ext cx="695375" cy="6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23986068"/>
      </p:ext>
    </p:extLst>
  </p:cSld>
  <p:clrMapOvr>
    <a:masterClrMapping/>
  </p:clrMapOvr>
  <p:transition spd="med">
    <p:randomBar dir="vert"/>
  </p:transition>
  <p:timing>
    <p:tnLst>
      <p:par>
        <p:cTn id="1" dur="indefinite" restart="never" nodeType="tmRoot"/>
      </p:par>
    </p:tnLst>
  </p:timing>
</p:sld>
</file>

<file path=ppt/theme/theme1.xml><?xml version="1.0" encoding="utf-8"?>
<a:theme xmlns:a="http://schemas.openxmlformats.org/drawingml/2006/main" name="Geçmişe bakış">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TM02900769[[fn=Geçmişe bakış]]</Template>
  <TotalTime>322</TotalTime>
  <Words>405</Words>
  <Application>Microsoft Macintosh PowerPoint</Application>
  <PresentationFormat>On-screen Show (4:3)</PresentationFormat>
  <Paragraphs>39</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Calibri</vt:lpstr>
      <vt:lpstr>Calibri Light</vt:lpstr>
      <vt:lpstr>MS PGothic</vt:lpstr>
      <vt:lpstr>Wingdings</vt:lpstr>
      <vt:lpstr>Arial</vt:lpstr>
      <vt:lpstr>Geçmişe bakış</vt:lpstr>
      <vt:lpstr>AOÖ406 OKUL ÖNCESİNDE KAYNAŞTIRMA PROGRAMLARI</vt:lpstr>
      <vt:lpstr>DERSİN GEREKLİLİKLERİ</vt:lpstr>
      <vt:lpstr>KAYNAKLAR</vt:lpstr>
      <vt:lpstr>DERS İÇERİĞİ</vt:lpstr>
    </vt:vector>
  </TitlesOfParts>
  <Company>HP</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Kaynaştırma Modeli ve Özel Gereksinimli Çocukların Özellikleri</dc:title>
  <dc:creator>bulbin sucuoglu</dc:creator>
  <cp:lastModifiedBy>Ahmet Turan Acungil</cp:lastModifiedBy>
  <cp:revision>73</cp:revision>
  <dcterms:created xsi:type="dcterms:W3CDTF">2012-11-20T07:49:03Z</dcterms:created>
  <dcterms:modified xsi:type="dcterms:W3CDTF">2017-01-20T13:42:26Z</dcterms:modified>
</cp:coreProperties>
</file>