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A4B8D-54D1-4876-BB24-FF4538A82862}" type="datetimeFigureOut">
              <a:rPr lang="tr-TR" smtClean="0"/>
              <a:t>4.4.2018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2C37E-AF3E-4E37-9DA5-0605635CBFC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471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686A04-DE73-4800-8BC4-C6AF093AFB9A}" type="slidenum">
              <a:rPr lang="tr-TR" altLang="en-US" smtClean="0"/>
              <a:pPr/>
              <a:t>7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63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A34928-FC31-48FD-A890-39CD4D733799}" type="slidenum">
              <a:rPr lang="tr-TR" altLang="en-US" smtClean="0"/>
              <a:pPr/>
              <a:t>16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73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48597E-9643-4EB5-909A-0F00DEAE7567}" type="slidenum">
              <a:rPr lang="tr-TR" altLang="en-US" smtClean="0"/>
              <a:pPr/>
              <a:t>17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83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F0FD79-FF63-429E-A599-3022ED5D27C5}" type="slidenum">
              <a:rPr lang="tr-TR" altLang="en-US" smtClean="0"/>
              <a:pPr/>
              <a:t>18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93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596321-EC06-4458-987F-90B7E978776D}" type="slidenum">
              <a:rPr lang="tr-TR" altLang="en-US" smtClean="0"/>
              <a:pPr/>
              <a:t>19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604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8A840D-4BF1-46D7-8284-D99E29D211C9}" type="slidenum">
              <a:rPr lang="tr-TR" altLang="en-US" smtClean="0"/>
              <a:pPr/>
              <a:t>20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614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540424-1D06-42CD-B87B-3A1386F548BC}" type="slidenum">
              <a:rPr lang="tr-TR" altLang="en-US" smtClean="0"/>
              <a:pPr/>
              <a:t>21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4813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8C9F06-05CF-4AE6-8709-F661788A3552}" type="slidenum">
              <a:rPr lang="tr-TR" altLang="en-US" smtClean="0"/>
              <a:pPr/>
              <a:t>8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4915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1D76B7-D25D-440F-8DAB-57EFCFB28CE9}" type="slidenum">
              <a:rPr lang="tr-TR" altLang="en-US" smtClean="0"/>
              <a:pPr/>
              <a:t>9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01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1787AA-08D3-447A-84BB-697B7C020788}" type="slidenum">
              <a:rPr lang="tr-TR" altLang="en-US" smtClean="0"/>
              <a:pPr/>
              <a:t>10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12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12D2F2-B0D7-4F34-8C2D-5A9EF22F9FC0}" type="slidenum">
              <a:rPr lang="tr-TR" altLang="en-US" smtClean="0"/>
              <a:pPr/>
              <a:t>11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222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2FDFBE-F4F6-4B1C-A615-8C0E9F7C6BAF}" type="slidenum">
              <a:rPr lang="tr-TR" altLang="en-US" smtClean="0"/>
              <a:pPr/>
              <a:t>12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32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A5D20F-30C0-4435-9390-B5CE712B0A79}" type="slidenum">
              <a:rPr lang="tr-TR" altLang="en-US" smtClean="0"/>
              <a:pPr/>
              <a:t>13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427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84CDDE-DFC5-49ED-9778-0F92649F48D5}" type="slidenum">
              <a:rPr lang="tr-TR" altLang="en-US" smtClean="0"/>
              <a:pPr/>
              <a:t>14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553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19E114-37C7-4A05-9ED3-25AF002BB48D}" type="slidenum">
              <a:rPr lang="tr-TR" altLang="en-US" smtClean="0"/>
              <a:pPr/>
              <a:t>15</a:t>
            </a:fld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Aile İçi Şiddet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-9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/>
          <a:lstStyle/>
          <a:p>
            <a:pPr eaLnBrk="1" hangingPunct="1"/>
            <a:r>
              <a:rPr lang="en-GB" sz="3600" smtClean="0"/>
              <a:t>Böylece mahremiyet, korku ve </a:t>
            </a:r>
            <a:r>
              <a:rPr lang="tr-TR" sz="3600" smtClean="0"/>
              <a:t>ş</a:t>
            </a:r>
            <a:r>
              <a:rPr lang="en-GB" sz="3600" smtClean="0"/>
              <a:t>iddetin kayna</a:t>
            </a:r>
            <a:r>
              <a:rPr lang="tr-TR" sz="3600" smtClean="0"/>
              <a:t>ğı </a:t>
            </a:r>
            <a:r>
              <a:rPr lang="en-GB" sz="3600" smtClean="0"/>
              <a:t>olmaktad</a:t>
            </a:r>
            <a:r>
              <a:rPr lang="tr-TR" sz="3600" smtClean="0"/>
              <a:t>ı</a:t>
            </a:r>
            <a:r>
              <a:rPr lang="en-GB" sz="3600" smtClean="0"/>
              <a:t>r </a:t>
            </a:r>
            <a:endParaRPr lang="tr-TR" sz="3600" smtClean="0"/>
          </a:p>
          <a:p>
            <a:pPr eaLnBrk="1" hangingPunct="1"/>
            <a:r>
              <a:rPr lang="en-GB" sz="3600" smtClean="0"/>
              <a:t>Ailenin “özel” ve “mahrem” olarak</a:t>
            </a:r>
            <a:r>
              <a:rPr lang="tr-TR" sz="3600" smtClean="0"/>
              <a:t> </a:t>
            </a:r>
            <a:r>
              <a:rPr lang="en-GB" sz="3600" smtClean="0"/>
              <a:t>korunmas</a:t>
            </a:r>
            <a:r>
              <a:rPr lang="tr-TR" sz="3600" smtClean="0"/>
              <a:t>ı</a:t>
            </a:r>
            <a:r>
              <a:rPr lang="en-GB" sz="3600" smtClean="0"/>
              <a:t>, aile içi </a:t>
            </a:r>
            <a:r>
              <a:rPr lang="tr-TR" sz="3600" smtClean="0"/>
              <a:t>şi</a:t>
            </a:r>
            <a:r>
              <a:rPr lang="en-GB" sz="3600" smtClean="0"/>
              <a:t>ddetin aç</a:t>
            </a:r>
            <a:r>
              <a:rPr lang="tr-TR" sz="3600" smtClean="0"/>
              <a:t>ığ</a:t>
            </a:r>
            <a:r>
              <a:rPr lang="en-GB" sz="3600" smtClean="0"/>
              <a:t>a ç</a:t>
            </a:r>
            <a:r>
              <a:rPr lang="tr-TR" sz="3600" smtClean="0"/>
              <a:t>ı</a:t>
            </a:r>
            <a:r>
              <a:rPr lang="en-GB" sz="3600" smtClean="0"/>
              <a:t>kmas</a:t>
            </a:r>
            <a:r>
              <a:rPr lang="tr-TR" sz="3600" smtClean="0"/>
              <a:t>ı</a:t>
            </a:r>
            <a:r>
              <a:rPr lang="en-GB" sz="3600" smtClean="0"/>
              <a:t>n</a:t>
            </a:r>
            <a:r>
              <a:rPr lang="tr-TR" sz="3600" smtClean="0"/>
              <a:t>ı</a:t>
            </a:r>
            <a:r>
              <a:rPr lang="en-GB" sz="3600" smtClean="0"/>
              <a:t> ve görünür k</a:t>
            </a:r>
            <a:r>
              <a:rPr lang="tr-TR" sz="3600" smtClean="0"/>
              <a:t>ı</a:t>
            </a:r>
            <a:r>
              <a:rPr lang="en-GB" sz="3600" smtClean="0"/>
              <a:t>l</a:t>
            </a:r>
            <a:r>
              <a:rPr lang="tr-TR" sz="3600" smtClean="0"/>
              <a:t>ı</a:t>
            </a:r>
            <a:r>
              <a:rPr lang="en-GB" sz="3600" smtClean="0"/>
              <a:t>nmas</a:t>
            </a:r>
            <a:r>
              <a:rPr lang="tr-TR" sz="3600" smtClean="0"/>
              <a:t>ı</a:t>
            </a:r>
            <a:r>
              <a:rPr lang="en-GB" sz="3600" smtClean="0"/>
              <a:t>n</a:t>
            </a:r>
            <a:r>
              <a:rPr lang="tr-TR" sz="3600" smtClean="0"/>
              <a:t>ı</a:t>
            </a:r>
            <a:r>
              <a:rPr lang="en-GB" sz="3600" smtClean="0"/>
              <a:t> engellemektedir.</a:t>
            </a:r>
            <a:endParaRPr lang="en-GB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-10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içi</a:t>
            </a:r>
            <a:r>
              <a:rPr lang="en-GB" sz="3600" dirty="0"/>
              <a:t> </a:t>
            </a:r>
            <a:r>
              <a:rPr lang="tr-TR" sz="3600" dirty="0" smtClean="0"/>
              <a:t>ş</a:t>
            </a:r>
            <a:r>
              <a:rPr lang="en-GB" sz="3600" dirty="0" err="1" smtClean="0"/>
              <a:t>iddet</a:t>
            </a:r>
            <a:r>
              <a:rPr lang="en-GB" sz="3600" dirty="0"/>
              <a:t>,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üyeleri</a:t>
            </a:r>
            <a:r>
              <a:rPr lang="en-GB" sz="3600" dirty="0"/>
              <a:t> </a:t>
            </a:r>
            <a:r>
              <a:rPr lang="en-GB" sz="3600" dirty="0" err="1" smtClean="0"/>
              <a:t>aras</a:t>
            </a:r>
            <a:r>
              <a:rPr lang="tr-TR" sz="3600" dirty="0" smtClean="0"/>
              <a:t>ı</a:t>
            </a:r>
            <a:r>
              <a:rPr lang="en-GB" sz="3600" dirty="0" err="1" smtClean="0"/>
              <a:t>nda</a:t>
            </a:r>
            <a:r>
              <a:rPr lang="en-GB" sz="3600" dirty="0" smtClean="0"/>
              <a:t> </a:t>
            </a:r>
            <a:r>
              <a:rPr lang="en-GB" sz="3600" dirty="0" err="1"/>
              <a:t>var</a:t>
            </a:r>
            <a:r>
              <a:rPr lang="en-GB" sz="3600" dirty="0"/>
              <a:t> </a:t>
            </a:r>
            <a:r>
              <a:rPr lang="en-GB" sz="3600" dirty="0" err="1"/>
              <a:t>olan</a:t>
            </a:r>
            <a:r>
              <a:rPr lang="en-GB" sz="3600" dirty="0"/>
              <a:t> </a:t>
            </a:r>
            <a:r>
              <a:rPr lang="en-GB" sz="3600" dirty="0" err="1"/>
              <a:t>güç</a:t>
            </a:r>
            <a:r>
              <a:rPr lang="en-GB" sz="3600" dirty="0"/>
              <a:t> </a:t>
            </a:r>
            <a:r>
              <a:rPr lang="en-GB" sz="3600" dirty="0" err="1" smtClean="0"/>
              <a:t>ili</a:t>
            </a:r>
            <a:r>
              <a:rPr lang="tr-TR" sz="3600" dirty="0" smtClean="0"/>
              <a:t>ş</a:t>
            </a:r>
            <a:r>
              <a:rPr lang="en-GB" sz="3600" dirty="0" err="1" smtClean="0"/>
              <a:t>kilerinin</a:t>
            </a:r>
            <a:r>
              <a:rPr lang="en-GB" sz="3600" dirty="0" smtClean="0"/>
              <a:t> </a:t>
            </a:r>
            <a:r>
              <a:rPr lang="en-GB" sz="3600" dirty="0" err="1"/>
              <a:t>önemli</a:t>
            </a:r>
            <a:r>
              <a:rPr lang="en-GB" sz="3600" dirty="0"/>
              <a:t> </a:t>
            </a:r>
            <a:r>
              <a:rPr lang="en-GB" sz="3600" dirty="0" err="1"/>
              <a:t>bir</a:t>
            </a:r>
            <a:r>
              <a:rPr lang="en-GB" sz="3600" dirty="0"/>
              <a:t> </a:t>
            </a:r>
            <a:r>
              <a:rPr lang="en-GB" sz="3600" dirty="0" err="1"/>
              <a:t>göstergesidir</a:t>
            </a:r>
            <a:r>
              <a:rPr lang="en-GB" sz="3600" dirty="0"/>
              <a:t>.</a:t>
            </a:r>
          </a:p>
          <a:p>
            <a:pPr eaLnBrk="1" hangingPunct="1">
              <a:defRPr/>
            </a:pPr>
            <a:r>
              <a:rPr lang="tr-TR" sz="3600" dirty="0" smtClean="0"/>
              <a:t>K</a:t>
            </a:r>
            <a:r>
              <a:rPr lang="en-GB" sz="3600" dirty="0" smtClean="0"/>
              <a:t>ad</a:t>
            </a:r>
            <a:r>
              <a:rPr lang="tr-TR" sz="3600" dirty="0" smtClean="0"/>
              <a:t>ı</a:t>
            </a:r>
            <a:r>
              <a:rPr lang="en-GB" sz="3600" dirty="0" smtClean="0"/>
              <a:t>n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üzerine</a:t>
            </a:r>
            <a:r>
              <a:rPr lang="en-GB" sz="3600" dirty="0"/>
              <a:t> </a:t>
            </a:r>
            <a:r>
              <a:rPr lang="en-GB" sz="3600" dirty="0" smtClean="0"/>
              <a:t>yap</a:t>
            </a:r>
            <a:r>
              <a:rPr lang="tr-TR" sz="3600" dirty="0" smtClean="0"/>
              <a:t>ı</a:t>
            </a:r>
            <a:r>
              <a:rPr lang="en-GB" sz="3600" dirty="0" err="1" smtClean="0"/>
              <a:t>lan</a:t>
            </a:r>
            <a:r>
              <a:rPr lang="en-GB" sz="3600" dirty="0" smtClean="0"/>
              <a:t> </a:t>
            </a:r>
            <a:r>
              <a:rPr lang="en-GB" sz="3600" dirty="0" err="1" smtClean="0"/>
              <a:t>ara</a:t>
            </a:r>
            <a:r>
              <a:rPr lang="tr-TR" sz="3600" dirty="0" smtClean="0"/>
              <a:t>ş</a:t>
            </a:r>
            <a:r>
              <a:rPr lang="en-GB" sz="3600" dirty="0" smtClean="0"/>
              <a:t>t</a:t>
            </a:r>
            <a:r>
              <a:rPr lang="tr-TR" sz="3600" dirty="0" smtClean="0"/>
              <a:t>ı</a:t>
            </a:r>
            <a:r>
              <a:rPr lang="en-GB" sz="3600" dirty="0" err="1" smtClean="0"/>
              <a:t>rmalar</a:t>
            </a:r>
            <a:r>
              <a:rPr lang="en-GB" sz="3600" dirty="0"/>
              <a:t>, </a:t>
            </a:r>
            <a:r>
              <a:rPr lang="en-GB" sz="3600" dirty="0" err="1" smtClean="0"/>
              <a:t>farkl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 smtClean="0"/>
              <a:t>bak</a:t>
            </a:r>
            <a:r>
              <a:rPr lang="tr-TR" sz="3600" dirty="0" err="1" smtClean="0"/>
              <a:t>ış</a:t>
            </a:r>
            <a:r>
              <a:rPr lang="en-GB" sz="3600" dirty="0" smtClean="0"/>
              <a:t> </a:t>
            </a:r>
            <a:r>
              <a:rPr lang="en-GB" sz="3600" dirty="0" err="1" smtClean="0"/>
              <a:t>aç</a:t>
            </a:r>
            <a:r>
              <a:rPr lang="tr-TR" sz="3600" dirty="0" smtClean="0"/>
              <a:t>ı</a:t>
            </a:r>
            <a:r>
              <a:rPr lang="en-GB" sz="3600" dirty="0" smtClean="0"/>
              <a:t>lar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 smtClean="0"/>
              <a:t>geli</a:t>
            </a:r>
            <a:r>
              <a:rPr lang="tr-TR" sz="3600" dirty="0" smtClean="0"/>
              <a:t>ş</a:t>
            </a:r>
            <a:r>
              <a:rPr lang="en-GB" sz="3600" dirty="0" err="1" smtClean="0"/>
              <a:t>tirerek</a:t>
            </a:r>
            <a:r>
              <a:rPr lang="tr-TR" sz="3600" dirty="0"/>
              <a:t> </a:t>
            </a:r>
            <a:r>
              <a:rPr lang="en-GB" sz="3600" dirty="0" err="1" smtClean="0"/>
              <a:t>aile</a:t>
            </a:r>
            <a:r>
              <a:rPr lang="en-GB" sz="3600" dirty="0" smtClean="0"/>
              <a:t> </a:t>
            </a:r>
            <a:r>
              <a:rPr lang="en-GB" sz="3600" dirty="0" err="1"/>
              <a:t>içi</a:t>
            </a:r>
            <a:r>
              <a:rPr lang="en-GB" sz="3600" dirty="0"/>
              <a:t> </a:t>
            </a:r>
            <a:r>
              <a:rPr lang="en-GB" sz="3600" dirty="0" err="1" smtClean="0"/>
              <a:t>ili</a:t>
            </a:r>
            <a:r>
              <a:rPr lang="tr-TR" sz="3600" dirty="0" smtClean="0"/>
              <a:t>ş</a:t>
            </a:r>
            <a:r>
              <a:rPr lang="en-GB" sz="3600" dirty="0" err="1" smtClean="0"/>
              <a:t>kilerin</a:t>
            </a:r>
            <a:r>
              <a:rPr lang="en-GB" sz="3600" dirty="0"/>
              <a:t>, her zaman </a:t>
            </a:r>
            <a:r>
              <a:rPr lang="en-GB" sz="3600" dirty="0" err="1"/>
              <a:t>dengeli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destekleyici</a:t>
            </a:r>
            <a:r>
              <a:rPr lang="en-GB" sz="3600" dirty="0"/>
              <a:t> </a:t>
            </a:r>
            <a:r>
              <a:rPr lang="en-GB" sz="3600" dirty="0" err="1" smtClean="0"/>
              <a:t>ili</a:t>
            </a:r>
            <a:r>
              <a:rPr lang="tr-TR" sz="3600" dirty="0" smtClean="0"/>
              <a:t>ş</a:t>
            </a:r>
            <a:r>
              <a:rPr lang="en-GB" sz="3600" dirty="0" err="1" smtClean="0"/>
              <a:t>kiler</a:t>
            </a:r>
            <a:r>
              <a:rPr lang="en-GB" sz="3600" dirty="0" smtClean="0"/>
              <a:t> </a:t>
            </a:r>
            <a:r>
              <a:rPr lang="en-GB" sz="3600" dirty="0" err="1" smtClean="0"/>
              <a:t>olmad</a:t>
            </a:r>
            <a:r>
              <a:rPr lang="tr-TR" sz="3600" dirty="0" err="1" smtClean="0"/>
              <a:t>ığını</a:t>
            </a:r>
            <a:r>
              <a:rPr lang="tr-TR" sz="3600" dirty="0"/>
              <a:t> </a:t>
            </a:r>
            <a:r>
              <a:rPr lang="en-GB" sz="3600" dirty="0" err="1" smtClean="0"/>
              <a:t>göstermi</a:t>
            </a:r>
            <a:r>
              <a:rPr lang="tr-TR" sz="3600" dirty="0" smtClean="0"/>
              <a:t>ş</a:t>
            </a:r>
            <a:r>
              <a:rPr lang="en-GB" sz="3600" dirty="0" smtClean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kontrol</a:t>
            </a:r>
            <a:r>
              <a:rPr lang="en-GB" sz="3600" dirty="0"/>
              <a:t>, </a:t>
            </a:r>
            <a:r>
              <a:rPr lang="en-GB" sz="3600" dirty="0" err="1" smtClean="0"/>
              <a:t>çat</a:t>
            </a:r>
            <a:r>
              <a:rPr lang="tr-TR" sz="3600" dirty="0" err="1" smtClean="0"/>
              <a:t>ış</a:t>
            </a:r>
            <a:r>
              <a:rPr lang="en-GB" sz="3600" dirty="0" smtClean="0"/>
              <a:t>ma</a:t>
            </a:r>
            <a:r>
              <a:rPr lang="en-GB" sz="3600" dirty="0"/>
              <a:t>, </a:t>
            </a:r>
            <a:r>
              <a:rPr lang="tr-TR" sz="3600" dirty="0" smtClean="0"/>
              <a:t>ş</a:t>
            </a:r>
            <a:r>
              <a:rPr lang="en-GB" sz="3600" dirty="0" err="1" smtClean="0"/>
              <a:t>iddet</a:t>
            </a:r>
            <a:r>
              <a:rPr lang="en-GB" sz="3600" dirty="0" smtClean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smtClean="0"/>
              <a:t>e</a:t>
            </a:r>
            <a:r>
              <a:rPr lang="tr-TR" sz="3600" dirty="0" smtClean="0"/>
              <a:t>ş</a:t>
            </a:r>
            <a:r>
              <a:rPr lang="en-GB" sz="3600" dirty="0" err="1" smtClean="0"/>
              <a:t>itsizlik</a:t>
            </a:r>
            <a:r>
              <a:rPr lang="en-GB" sz="3600" dirty="0" smtClean="0"/>
              <a:t> </a:t>
            </a:r>
            <a:r>
              <a:rPr lang="en-GB" sz="3600" dirty="0" err="1" smtClean="0"/>
              <a:t>kavramlar</a:t>
            </a:r>
            <a:r>
              <a:rPr lang="tr-TR" sz="3600" dirty="0" smtClean="0"/>
              <a:t>ı</a:t>
            </a:r>
            <a:r>
              <a:rPr lang="en-GB" sz="3600" dirty="0" smtClean="0"/>
              <a:t>n</a:t>
            </a:r>
            <a:r>
              <a:rPr lang="tr-TR" sz="3600" dirty="0" smtClean="0"/>
              <a:t>ı</a:t>
            </a:r>
            <a:r>
              <a:rPr lang="en-GB" sz="3600" dirty="0" smtClean="0"/>
              <a:t>n </a:t>
            </a:r>
            <a:r>
              <a:rPr lang="en-GB" sz="3600" dirty="0"/>
              <a:t>da </a:t>
            </a:r>
            <a:r>
              <a:rPr lang="en-GB" sz="3600" dirty="0" err="1"/>
              <a:t>aileyi</a:t>
            </a:r>
            <a:r>
              <a:rPr lang="en-GB" sz="3600" dirty="0"/>
              <a:t> </a:t>
            </a:r>
            <a:r>
              <a:rPr lang="en-GB" sz="3600" dirty="0" smtClean="0"/>
              <a:t>tan</a:t>
            </a:r>
            <a:r>
              <a:rPr lang="tr-TR" sz="3600" dirty="0" smtClean="0"/>
              <a:t>ı</a:t>
            </a:r>
            <a:r>
              <a:rPr lang="en-GB" sz="3600" dirty="0" err="1" smtClean="0"/>
              <a:t>mlamada</a:t>
            </a:r>
            <a:r>
              <a:rPr lang="tr-TR" sz="3600" dirty="0"/>
              <a:t> </a:t>
            </a:r>
            <a:r>
              <a:rPr lang="en-GB" sz="3600" dirty="0" err="1" smtClean="0"/>
              <a:t>belirleyici</a:t>
            </a:r>
            <a:r>
              <a:rPr lang="en-GB" sz="3600" dirty="0" smtClean="0"/>
              <a:t> </a:t>
            </a:r>
            <a:r>
              <a:rPr lang="en-GB" sz="3600" dirty="0" err="1" smtClean="0"/>
              <a:t>oldu</a:t>
            </a:r>
            <a:r>
              <a:rPr lang="tr-TR" sz="3600" dirty="0" smtClean="0"/>
              <a:t>ğ</a:t>
            </a:r>
            <a:r>
              <a:rPr lang="en-GB" sz="3600" dirty="0" err="1" smtClean="0"/>
              <a:t>unu</a:t>
            </a:r>
            <a:r>
              <a:rPr lang="en-GB" sz="3600" dirty="0" smtClean="0"/>
              <a:t> </a:t>
            </a:r>
            <a:r>
              <a:rPr lang="en-GB" sz="3600" dirty="0" err="1"/>
              <a:t>ortaya</a:t>
            </a:r>
            <a:r>
              <a:rPr lang="en-GB" sz="3600" dirty="0"/>
              <a:t> </a:t>
            </a:r>
            <a:r>
              <a:rPr lang="en-GB" sz="3600" dirty="0" smtClean="0"/>
              <a:t>ç</a:t>
            </a:r>
            <a:r>
              <a:rPr lang="tr-TR" sz="3600" dirty="0" smtClean="0"/>
              <a:t>ı</a:t>
            </a:r>
            <a:r>
              <a:rPr lang="en-GB" sz="3600" dirty="0" err="1" smtClean="0"/>
              <a:t>karm</a:t>
            </a:r>
            <a:r>
              <a:rPr lang="tr-TR" sz="3600" dirty="0" err="1" smtClean="0"/>
              <a:t>ış</a:t>
            </a:r>
            <a:r>
              <a:rPr lang="en-GB" sz="3600" dirty="0" smtClean="0"/>
              <a:t>t</a:t>
            </a:r>
            <a:r>
              <a:rPr lang="tr-TR" sz="3600" dirty="0" smtClean="0"/>
              <a:t>ı</a:t>
            </a:r>
            <a:r>
              <a:rPr lang="en-GB" sz="3600" dirty="0" smtClean="0"/>
              <a:t>r</a:t>
            </a:r>
            <a:r>
              <a:rPr lang="en-GB" sz="3600" dirty="0"/>
              <a:t>: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-11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/>
          <a:lstStyle/>
          <a:p>
            <a:pPr eaLnBrk="1" hangingPunct="1"/>
            <a:r>
              <a:rPr lang="da-DK" sz="3200" smtClean="0"/>
              <a:t>“Aile, kaynaklar</a:t>
            </a:r>
            <a:r>
              <a:rPr lang="tr-TR" sz="3200" smtClean="0"/>
              <a:t>ı</a:t>
            </a:r>
            <a:r>
              <a:rPr lang="da-DK" sz="3200" smtClean="0"/>
              <a:t>n adil payla</a:t>
            </a:r>
            <a:r>
              <a:rPr lang="tr-TR" sz="3200" smtClean="0"/>
              <a:t>şı</a:t>
            </a:r>
            <a:r>
              <a:rPr lang="da-DK" sz="3200" smtClean="0"/>
              <a:t>lmad</a:t>
            </a:r>
            <a:r>
              <a:rPr lang="tr-TR" sz="3200" smtClean="0"/>
              <a:t>ığı</a:t>
            </a:r>
            <a:r>
              <a:rPr lang="da-DK" sz="3200" smtClean="0"/>
              <a:t>, güç</a:t>
            </a:r>
            <a:r>
              <a:rPr lang="tr-TR" sz="3200" smtClean="0"/>
              <a:t> </a:t>
            </a:r>
            <a:r>
              <a:rPr lang="en-GB" sz="3200" smtClean="0"/>
              <a:t>dengesinin kad</a:t>
            </a:r>
            <a:r>
              <a:rPr lang="tr-TR" sz="3200" smtClean="0"/>
              <a:t>ı</a:t>
            </a:r>
            <a:r>
              <a:rPr lang="en-GB" sz="3200" smtClean="0"/>
              <a:t>n aleyhine bozuldu</a:t>
            </a:r>
            <a:r>
              <a:rPr lang="tr-TR" sz="3200" smtClean="0"/>
              <a:t>ğ</a:t>
            </a:r>
            <a:r>
              <a:rPr lang="en-GB" sz="3200" smtClean="0"/>
              <a:t>u, kocalar</a:t>
            </a:r>
            <a:r>
              <a:rPr lang="tr-TR" sz="3200" smtClean="0"/>
              <a:t>ı</a:t>
            </a:r>
            <a:r>
              <a:rPr lang="en-GB" sz="3200" smtClean="0"/>
              <a:t>n, kar</a:t>
            </a:r>
            <a:r>
              <a:rPr lang="tr-TR" sz="3200" smtClean="0"/>
              <a:t>ı</a:t>
            </a:r>
            <a:r>
              <a:rPr lang="en-GB" sz="3200" smtClean="0"/>
              <a:t>lar</a:t>
            </a:r>
            <a:r>
              <a:rPr lang="tr-TR" sz="3200" smtClean="0"/>
              <a:t>ı</a:t>
            </a:r>
            <a:r>
              <a:rPr lang="en-GB" sz="3200" smtClean="0"/>
              <a:t> üzerinde otorite kulland</a:t>
            </a:r>
            <a:r>
              <a:rPr lang="tr-TR" sz="3200" smtClean="0"/>
              <a:t>ığı </a:t>
            </a:r>
            <a:r>
              <a:rPr lang="en-GB" sz="3200" smtClean="0"/>
              <a:t>ve kontrol sa</a:t>
            </a:r>
            <a:r>
              <a:rPr lang="tr-TR" sz="3200" smtClean="0"/>
              <a:t>ğ</a:t>
            </a:r>
            <a:r>
              <a:rPr lang="en-GB" sz="3200" smtClean="0"/>
              <a:t>lad</a:t>
            </a:r>
            <a:r>
              <a:rPr lang="tr-TR" sz="3200" smtClean="0"/>
              <a:t>ığı</a:t>
            </a:r>
            <a:r>
              <a:rPr lang="en-GB" sz="3200" smtClean="0"/>
              <a:t> bir kurum da olabilmektedir”</a:t>
            </a:r>
            <a:endParaRPr lang="en-GB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-12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nn-NO" sz="3200" b="1" dirty="0"/>
              <a:t>Aile içi </a:t>
            </a:r>
            <a:r>
              <a:rPr lang="tr-TR" sz="3200" b="1" dirty="0" smtClean="0"/>
              <a:t>ş</a:t>
            </a:r>
            <a:r>
              <a:rPr lang="nn-NO" sz="3200" b="1" dirty="0" smtClean="0"/>
              <a:t>iddet</a:t>
            </a:r>
            <a:r>
              <a:rPr lang="nn-NO" sz="3200" b="1" dirty="0"/>
              <a:t>, </a:t>
            </a:r>
            <a:r>
              <a:rPr lang="nn-NO" sz="3200" dirty="0"/>
              <a:t>“</a:t>
            </a:r>
            <a:r>
              <a:rPr lang="nn-NO" sz="3200" dirty="0" smtClean="0"/>
              <a:t>ayn</a:t>
            </a:r>
            <a:r>
              <a:rPr lang="tr-TR" sz="3200" dirty="0" smtClean="0"/>
              <a:t>ı</a:t>
            </a:r>
            <a:r>
              <a:rPr lang="nn-NO" sz="3200" dirty="0" smtClean="0"/>
              <a:t> çat</a:t>
            </a:r>
            <a:r>
              <a:rPr lang="tr-TR" sz="3200" dirty="0" smtClean="0"/>
              <a:t>ı</a:t>
            </a:r>
            <a:r>
              <a:rPr lang="nn-NO" sz="3200" dirty="0" smtClean="0"/>
              <a:t> alt</a:t>
            </a:r>
            <a:r>
              <a:rPr lang="tr-TR" sz="3200" dirty="0" smtClean="0"/>
              <a:t>ı</a:t>
            </a:r>
            <a:r>
              <a:rPr lang="nn-NO" sz="3200" dirty="0" smtClean="0"/>
              <a:t>nda ya</a:t>
            </a:r>
            <a:r>
              <a:rPr lang="tr-TR" sz="3200" dirty="0" smtClean="0"/>
              <a:t>ş</a:t>
            </a:r>
            <a:r>
              <a:rPr lang="nn-NO" sz="3200" dirty="0" smtClean="0"/>
              <a:t>ayan </a:t>
            </a:r>
            <a:r>
              <a:rPr lang="nn-NO" sz="3200" dirty="0"/>
              <a:t>aile bireylerinden birinin, </a:t>
            </a:r>
            <a:r>
              <a:rPr lang="nn-NO" sz="3200" dirty="0" smtClean="0"/>
              <a:t>di</a:t>
            </a:r>
            <a:r>
              <a:rPr lang="tr-TR" sz="3200" dirty="0" smtClean="0"/>
              <a:t>ğ</a:t>
            </a:r>
            <a:r>
              <a:rPr lang="nn-NO" sz="3200" dirty="0" smtClean="0"/>
              <a:t>er aile</a:t>
            </a:r>
            <a:r>
              <a:rPr lang="tr-TR" sz="3200" dirty="0" smtClean="0"/>
              <a:t> </a:t>
            </a:r>
            <a:r>
              <a:rPr lang="en-GB" sz="3200" dirty="0" err="1" smtClean="0"/>
              <a:t>bireyine</a:t>
            </a:r>
            <a:r>
              <a:rPr lang="en-GB" sz="3200" dirty="0" smtClean="0"/>
              <a:t> </a:t>
            </a:r>
            <a:r>
              <a:rPr lang="en-GB" sz="3200" dirty="0" err="1" smtClean="0"/>
              <a:t>kar</a:t>
            </a:r>
            <a:r>
              <a:rPr lang="tr-TR" sz="3200" dirty="0" err="1" smtClean="0"/>
              <a:t>şı</a:t>
            </a:r>
            <a:r>
              <a:rPr lang="en-GB" sz="3200" dirty="0" smtClean="0"/>
              <a:t>, </a:t>
            </a:r>
            <a:r>
              <a:rPr lang="en-GB" sz="3200" dirty="0" err="1"/>
              <a:t>tehdit</a:t>
            </a:r>
            <a:r>
              <a:rPr lang="en-GB" sz="3200" dirty="0"/>
              <a:t>, </a:t>
            </a:r>
            <a:r>
              <a:rPr lang="en-GB" sz="3200" dirty="0" smtClean="0"/>
              <a:t>a</a:t>
            </a:r>
            <a:r>
              <a:rPr lang="tr-TR" sz="3200" dirty="0" smtClean="0"/>
              <a:t>ş</a:t>
            </a:r>
            <a:r>
              <a:rPr lang="en-GB" sz="3200" dirty="0" smtClean="0"/>
              <a:t>a</a:t>
            </a:r>
            <a:r>
              <a:rPr lang="tr-TR" sz="3200" dirty="0" err="1" smtClean="0"/>
              <a:t>ğı</a:t>
            </a:r>
            <a:r>
              <a:rPr lang="en-GB" sz="3200" dirty="0" smtClean="0"/>
              <a:t>lama</a:t>
            </a:r>
            <a:r>
              <a:rPr lang="en-GB" sz="3200" dirty="0"/>
              <a:t>, </a:t>
            </a:r>
            <a:r>
              <a:rPr lang="en-GB" sz="3200" dirty="0" err="1"/>
              <a:t>sözlü</a:t>
            </a:r>
            <a:r>
              <a:rPr lang="en-GB" sz="3200" dirty="0"/>
              <a:t> </a:t>
            </a:r>
            <a:r>
              <a:rPr lang="en-GB" sz="3200" dirty="0" err="1"/>
              <a:t>ya</a:t>
            </a:r>
            <a:r>
              <a:rPr lang="en-GB" sz="3200" dirty="0"/>
              <a:t> da </a:t>
            </a:r>
            <a:r>
              <a:rPr lang="en-GB" sz="3200" dirty="0" err="1"/>
              <a:t>fiziksel</a:t>
            </a:r>
            <a:r>
              <a:rPr lang="en-GB" sz="3200" dirty="0"/>
              <a:t> </a:t>
            </a:r>
            <a:r>
              <a:rPr lang="en-GB" sz="3200" dirty="0" err="1" smtClean="0"/>
              <a:t>sald</a:t>
            </a:r>
            <a:r>
              <a:rPr lang="tr-TR" sz="3200" dirty="0" smtClean="0"/>
              <a:t>ı</a:t>
            </a:r>
            <a:r>
              <a:rPr lang="en-GB" sz="3200" dirty="0" smtClean="0"/>
              <a:t>r</a:t>
            </a:r>
            <a:r>
              <a:rPr lang="tr-TR" sz="3200" dirty="0" smtClean="0"/>
              <a:t>ı</a:t>
            </a:r>
            <a:r>
              <a:rPr lang="en-GB" sz="3200" dirty="0" smtClean="0"/>
              <a:t> </a:t>
            </a:r>
            <a:r>
              <a:rPr lang="en-GB" sz="3200" dirty="0" err="1"/>
              <a:t>yoluyla</a:t>
            </a:r>
            <a:r>
              <a:rPr lang="en-GB" sz="3200" dirty="0"/>
              <a:t> </a:t>
            </a:r>
            <a:r>
              <a:rPr lang="en-GB" sz="3200" dirty="0" err="1"/>
              <a:t>aile</a:t>
            </a:r>
            <a:r>
              <a:rPr lang="en-GB" sz="3200" dirty="0"/>
              <a:t> </a:t>
            </a:r>
            <a:r>
              <a:rPr lang="en-GB" sz="3200" dirty="0" err="1" smtClean="0"/>
              <a:t>bireyinin</a:t>
            </a:r>
            <a:r>
              <a:rPr lang="tr-TR" sz="3200" dirty="0"/>
              <a:t> </a:t>
            </a:r>
            <a:r>
              <a:rPr lang="en-GB" sz="3200" dirty="0" err="1" smtClean="0"/>
              <a:t>fiziksel</a:t>
            </a:r>
            <a:r>
              <a:rPr lang="en-GB" sz="3200" dirty="0"/>
              <a:t>, </a:t>
            </a:r>
            <a:r>
              <a:rPr lang="en-GB" sz="3200" dirty="0" err="1"/>
              <a:t>cinsel</a:t>
            </a:r>
            <a:r>
              <a:rPr lang="en-GB" sz="3200" dirty="0"/>
              <a:t>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psikolojik</a:t>
            </a:r>
            <a:r>
              <a:rPr lang="en-GB" sz="3200" dirty="0"/>
              <a:t> </a:t>
            </a:r>
            <a:r>
              <a:rPr lang="en-GB" sz="3200" dirty="0" err="1" smtClean="0"/>
              <a:t>bütünlü</a:t>
            </a:r>
            <a:r>
              <a:rPr lang="tr-TR" sz="3200" dirty="0" smtClean="0"/>
              <a:t>ğ</a:t>
            </a:r>
            <a:r>
              <a:rPr lang="en-GB" sz="3200" dirty="0" err="1" smtClean="0"/>
              <a:t>üne</a:t>
            </a:r>
            <a:r>
              <a:rPr lang="en-GB" sz="3200" dirty="0" smtClean="0"/>
              <a:t> </a:t>
            </a:r>
            <a:r>
              <a:rPr lang="en-GB" sz="3200" dirty="0" err="1"/>
              <a:t>zarar</a:t>
            </a:r>
            <a:r>
              <a:rPr lang="en-GB" sz="3200" dirty="0"/>
              <a:t> </a:t>
            </a:r>
            <a:r>
              <a:rPr lang="en-GB" sz="3200" dirty="0" err="1"/>
              <a:t>verebilecek</a:t>
            </a:r>
            <a:r>
              <a:rPr lang="en-GB" sz="3200" dirty="0"/>
              <a:t> her </a:t>
            </a:r>
            <a:r>
              <a:rPr lang="en-GB" sz="3200" dirty="0" err="1"/>
              <a:t>türlü</a:t>
            </a:r>
            <a:r>
              <a:rPr lang="en-GB" sz="3200" dirty="0"/>
              <a:t> </a:t>
            </a:r>
            <a:r>
              <a:rPr lang="en-GB" sz="3200" dirty="0" err="1" smtClean="0"/>
              <a:t>davran</a:t>
            </a:r>
            <a:r>
              <a:rPr lang="tr-TR" sz="3200" dirty="0" smtClean="0"/>
              <a:t>ışı</a:t>
            </a:r>
            <a:r>
              <a:rPr lang="en-GB" sz="3200" dirty="0" err="1" smtClean="0"/>
              <a:t>na</a:t>
            </a:r>
            <a:r>
              <a:rPr lang="en-GB" sz="3200" dirty="0" smtClean="0"/>
              <a:t>”</a:t>
            </a:r>
            <a:r>
              <a:rPr lang="tr-TR" sz="3200" dirty="0" smtClean="0"/>
              <a:t> </a:t>
            </a:r>
            <a:r>
              <a:rPr lang="en-GB" sz="3200" dirty="0" err="1" smtClean="0"/>
              <a:t>denmekte</a:t>
            </a:r>
            <a:r>
              <a:rPr lang="en-GB" sz="3200" dirty="0" smtClean="0"/>
              <a:t>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bu</a:t>
            </a:r>
            <a:r>
              <a:rPr lang="en-GB" sz="3200" dirty="0"/>
              <a:t> </a:t>
            </a:r>
            <a:r>
              <a:rPr lang="en-GB" sz="3200" dirty="0" smtClean="0"/>
              <a:t>tan</a:t>
            </a:r>
            <a:r>
              <a:rPr lang="tr-TR" sz="3200" dirty="0" smtClean="0"/>
              <a:t>ı</a:t>
            </a:r>
            <a:r>
              <a:rPr lang="en-GB" sz="3200" dirty="0" smtClean="0"/>
              <a:t>ma </a:t>
            </a:r>
            <a:r>
              <a:rPr lang="en-GB" sz="3200" dirty="0" err="1"/>
              <a:t>göre</a:t>
            </a:r>
            <a:r>
              <a:rPr lang="en-GB" sz="3200" dirty="0"/>
              <a:t> “</a:t>
            </a:r>
            <a:r>
              <a:rPr lang="en-GB" sz="3200" dirty="0" err="1"/>
              <a:t>kanunda</a:t>
            </a:r>
            <a:r>
              <a:rPr lang="en-GB" sz="3200" dirty="0"/>
              <a:t> </a:t>
            </a:r>
            <a:r>
              <a:rPr lang="en-GB" sz="3200" dirty="0" err="1"/>
              <a:t>bahsedilen</a:t>
            </a:r>
            <a:r>
              <a:rPr lang="en-GB" sz="3200" dirty="0"/>
              <a:t> </a:t>
            </a:r>
            <a:r>
              <a:rPr lang="en-GB" sz="3200" dirty="0" err="1"/>
              <a:t>aile</a:t>
            </a:r>
            <a:r>
              <a:rPr lang="en-GB" sz="3200" dirty="0"/>
              <a:t> </a:t>
            </a:r>
            <a:r>
              <a:rPr lang="en-GB" sz="3200" dirty="0" err="1" smtClean="0"/>
              <a:t>kavram</a:t>
            </a:r>
            <a:r>
              <a:rPr lang="tr-TR" sz="3200" dirty="0" smtClean="0"/>
              <a:t>ı</a:t>
            </a:r>
            <a:r>
              <a:rPr lang="en-GB" sz="3200" dirty="0" smtClean="0"/>
              <a:t>, </a:t>
            </a:r>
            <a:r>
              <a:rPr lang="en-GB" sz="3200" dirty="0" err="1" smtClean="0"/>
              <a:t>ayn</a:t>
            </a:r>
            <a:r>
              <a:rPr lang="tr-TR" sz="3200" dirty="0" smtClean="0"/>
              <a:t>ı</a:t>
            </a:r>
            <a:r>
              <a:rPr lang="en-GB" sz="3200" dirty="0" smtClean="0"/>
              <a:t> </a:t>
            </a:r>
            <a:r>
              <a:rPr lang="en-GB" sz="3200" dirty="0" err="1" smtClean="0"/>
              <a:t>çat</a:t>
            </a:r>
            <a:r>
              <a:rPr lang="tr-TR" sz="3200" dirty="0" smtClean="0"/>
              <a:t>ı</a:t>
            </a:r>
            <a:r>
              <a:rPr lang="en-GB" sz="3200" dirty="0" smtClean="0"/>
              <a:t> alt</a:t>
            </a:r>
            <a:r>
              <a:rPr lang="tr-TR" sz="3200" dirty="0" smtClean="0"/>
              <a:t>ı</a:t>
            </a:r>
            <a:r>
              <a:rPr lang="en-GB" sz="3200" dirty="0" err="1" smtClean="0"/>
              <a:t>nda</a:t>
            </a:r>
            <a:r>
              <a:rPr lang="tr-TR" sz="3200" dirty="0"/>
              <a:t> </a:t>
            </a:r>
            <a:r>
              <a:rPr lang="en-GB" sz="3200" dirty="0" err="1" smtClean="0"/>
              <a:t>oturmak</a:t>
            </a:r>
            <a:r>
              <a:rPr lang="en-GB" sz="3200" dirty="0" smtClean="0"/>
              <a:t> </a:t>
            </a:r>
            <a:r>
              <a:rPr lang="en-GB" sz="3200" dirty="0" err="1" smtClean="0"/>
              <a:t>kayd</a:t>
            </a:r>
            <a:r>
              <a:rPr lang="tr-TR" sz="3200" dirty="0" smtClean="0"/>
              <a:t>ı</a:t>
            </a:r>
            <a:r>
              <a:rPr lang="en-GB" sz="3200" dirty="0" smtClean="0"/>
              <a:t> </a:t>
            </a:r>
            <a:r>
              <a:rPr lang="en-GB" sz="3200" dirty="0" err="1"/>
              <a:t>ile</a:t>
            </a:r>
            <a:r>
              <a:rPr lang="en-GB" sz="3200" dirty="0"/>
              <a:t> </a:t>
            </a:r>
            <a:r>
              <a:rPr lang="en-GB" sz="3200" dirty="0" smtClean="0"/>
              <a:t>e</a:t>
            </a:r>
            <a:r>
              <a:rPr lang="tr-TR" sz="3200" dirty="0" smtClean="0"/>
              <a:t>ş</a:t>
            </a:r>
            <a:r>
              <a:rPr lang="en-GB" sz="3200" dirty="0" err="1" smtClean="0"/>
              <a:t>ler</a:t>
            </a:r>
            <a:r>
              <a:rPr lang="en-GB" sz="3200" dirty="0" smtClean="0"/>
              <a:t> </a:t>
            </a:r>
            <a:r>
              <a:rPr lang="en-GB" sz="3200" dirty="0"/>
              <a:t>(</a:t>
            </a:r>
            <a:r>
              <a:rPr lang="en-GB" sz="3200" dirty="0" err="1" smtClean="0"/>
              <a:t>kar</a:t>
            </a:r>
            <a:r>
              <a:rPr lang="tr-TR" sz="3200" dirty="0" smtClean="0"/>
              <a:t>ı</a:t>
            </a:r>
            <a:r>
              <a:rPr lang="en-GB" sz="3200" dirty="0" smtClean="0"/>
              <a:t>-</a:t>
            </a:r>
            <a:r>
              <a:rPr lang="en-GB" sz="3200" dirty="0" err="1" smtClean="0"/>
              <a:t>koca</a:t>
            </a:r>
            <a:r>
              <a:rPr lang="en-GB" sz="3200" dirty="0"/>
              <a:t>), </a:t>
            </a:r>
            <a:r>
              <a:rPr lang="en-GB" sz="3200" dirty="0" err="1"/>
              <a:t>çocuklar</a:t>
            </a:r>
            <a:r>
              <a:rPr lang="en-GB" sz="3200" dirty="0"/>
              <a:t>, </a:t>
            </a:r>
            <a:r>
              <a:rPr lang="en-GB" sz="3200" dirty="0" smtClean="0"/>
              <a:t>kay</a:t>
            </a:r>
            <a:r>
              <a:rPr lang="tr-TR" sz="3200" dirty="0" smtClean="0"/>
              <a:t>ı</a:t>
            </a:r>
            <a:r>
              <a:rPr lang="en-GB" sz="3200" dirty="0" err="1" smtClean="0"/>
              <a:t>nvalide</a:t>
            </a:r>
            <a:r>
              <a:rPr lang="en-GB" sz="3200" dirty="0"/>
              <a:t>, </a:t>
            </a:r>
            <a:r>
              <a:rPr lang="en-GB" sz="3200" dirty="0" smtClean="0"/>
              <a:t>kay</a:t>
            </a:r>
            <a:r>
              <a:rPr lang="tr-TR" sz="3200" dirty="0" smtClean="0"/>
              <a:t>ı</a:t>
            </a:r>
            <a:r>
              <a:rPr lang="en-GB" sz="3200" dirty="0" err="1" smtClean="0"/>
              <a:t>npeder</a:t>
            </a:r>
            <a:r>
              <a:rPr lang="en-GB" sz="3200" dirty="0"/>
              <a:t>, </a:t>
            </a:r>
            <a:r>
              <a:rPr lang="en-GB" sz="3200" dirty="0" err="1" smtClean="0"/>
              <a:t>görümce</a:t>
            </a:r>
            <a:r>
              <a:rPr lang="en-GB" sz="3200" dirty="0" smtClean="0"/>
              <a:t>,</a:t>
            </a:r>
            <a:r>
              <a:rPr lang="tr-TR" sz="3200" dirty="0" smtClean="0"/>
              <a:t> </a:t>
            </a:r>
            <a:r>
              <a:rPr lang="en-GB" sz="3200" dirty="0" err="1" smtClean="0"/>
              <a:t>gelin</a:t>
            </a:r>
            <a:r>
              <a:rPr lang="en-GB" sz="3200" dirty="0"/>
              <a:t>, </a:t>
            </a:r>
            <a:r>
              <a:rPr lang="en-GB" sz="3200" dirty="0" err="1"/>
              <a:t>elti</a:t>
            </a:r>
            <a:r>
              <a:rPr lang="en-GB" sz="3200" dirty="0"/>
              <a:t>, </a:t>
            </a:r>
            <a:r>
              <a:rPr lang="en-GB" sz="3200" dirty="0" err="1"/>
              <a:t>amca</a:t>
            </a:r>
            <a:r>
              <a:rPr lang="en-GB" sz="3200" dirty="0"/>
              <a:t>, </a:t>
            </a:r>
            <a:r>
              <a:rPr lang="en-GB" sz="3200" dirty="0" smtClean="0"/>
              <a:t>day</a:t>
            </a:r>
            <a:r>
              <a:rPr lang="tr-TR" sz="3200" dirty="0" smtClean="0"/>
              <a:t>ı</a:t>
            </a:r>
            <a:r>
              <a:rPr lang="en-GB" sz="3200" dirty="0" smtClean="0"/>
              <a:t>, </a:t>
            </a:r>
            <a:r>
              <a:rPr lang="en-GB" sz="3200" dirty="0" err="1"/>
              <a:t>hala</a:t>
            </a:r>
            <a:r>
              <a:rPr lang="en-GB" sz="3200" dirty="0"/>
              <a:t>, </a:t>
            </a:r>
            <a:r>
              <a:rPr lang="en-GB" sz="3200" dirty="0" err="1"/>
              <a:t>teyze</a:t>
            </a:r>
            <a:r>
              <a:rPr lang="en-GB" sz="3200" dirty="0"/>
              <a:t>, </a:t>
            </a:r>
            <a:r>
              <a:rPr lang="en-GB" sz="3200" dirty="0" err="1" smtClean="0"/>
              <a:t>eni</a:t>
            </a:r>
            <a:r>
              <a:rPr lang="tr-TR" sz="3200" dirty="0" smtClean="0"/>
              <a:t>ş</a:t>
            </a:r>
            <a:r>
              <a:rPr lang="en-GB" sz="3200" dirty="0" err="1" smtClean="0"/>
              <a:t>te</a:t>
            </a:r>
            <a:r>
              <a:rPr lang="en-GB" sz="3200" dirty="0" smtClean="0"/>
              <a:t> </a:t>
            </a:r>
            <a:r>
              <a:rPr lang="en-GB" sz="3200" dirty="0"/>
              <a:t>vs.’</a:t>
            </a:r>
            <a:r>
              <a:rPr lang="en-GB" sz="3200" dirty="0" err="1"/>
              <a:t>yi</a:t>
            </a:r>
            <a:r>
              <a:rPr lang="en-GB" sz="3200" dirty="0"/>
              <a:t>” </a:t>
            </a:r>
            <a:r>
              <a:rPr lang="en-GB" sz="3200" dirty="0" err="1" smtClean="0"/>
              <a:t>kapsamaktad</a:t>
            </a:r>
            <a:r>
              <a:rPr lang="tr-TR" sz="3200" dirty="0" err="1" smtClean="0"/>
              <a:t>ır</a:t>
            </a:r>
            <a:r>
              <a:rPr lang="tr-TR" sz="3200" dirty="0" smtClean="0"/>
              <a:t>.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-13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/>
          <a:lstStyle/>
          <a:p>
            <a:pPr eaLnBrk="1" hangingPunct="1"/>
            <a:r>
              <a:rPr lang="en-GB" smtClean="0"/>
              <a:t>Yap</a:t>
            </a:r>
            <a:r>
              <a:rPr lang="tr-TR" smtClean="0"/>
              <a:t>ı</a:t>
            </a:r>
            <a:r>
              <a:rPr lang="en-GB" smtClean="0"/>
              <a:t>lan feminist çal</a:t>
            </a:r>
            <a:r>
              <a:rPr lang="tr-TR" smtClean="0"/>
              <a:t>ış</a:t>
            </a:r>
            <a:r>
              <a:rPr lang="en-GB" smtClean="0"/>
              <a:t>malar, “</a:t>
            </a:r>
            <a:r>
              <a:rPr lang="tr-TR" smtClean="0"/>
              <a:t>ş</a:t>
            </a:r>
            <a:r>
              <a:rPr lang="en-GB" smtClean="0"/>
              <a:t>iddeti fiziksel gücü çok olanla, zay</a:t>
            </a:r>
            <a:r>
              <a:rPr lang="tr-TR" smtClean="0"/>
              <a:t>ı</a:t>
            </a:r>
            <a:r>
              <a:rPr lang="en-GB" smtClean="0"/>
              <a:t>f olan aras</a:t>
            </a:r>
            <a:r>
              <a:rPr lang="tr-TR" smtClean="0"/>
              <a:t>ı</a:t>
            </a:r>
            <a:r>
              <a:rPr lang="en-GB" smtClean="0"/>
              <a:t>ndaki ili</a:t>
            </a:r>
            <a:r>
              <a:rPr lang="tr-TR" smtClean="0"/>
              <a:t>ş</a:t>
            </a:r>
            <a:r>
              <a:rPr lang="en-GB" smtClean="0"/>
              <a:t>kiyi temel alarak</a:t>
            </a:r>
            <a:r>
              <a:rPr lang="tr-TR" smtClean="0"/>
              <a:t> </a:t>
            </a:r>
            <a:r>
              <a:rPr lang="en-GB" smtClean="0"/>
              <a:t>aç</a:t>
            </a:r>
            <a:r>
              <a:rPr lang="tr-TR" smtClean="0"/>
              <a:t>ı</a:t>
            </a:r>
            <a:r>
              <a:rPr lang="en-GB" smtClean="0"/>
              <a:t>klayan biyolojik determinist yakla</a:t>
            </a:r>
            <a:r>
              <a:rPr lang="tr-TR" smtClean="0"/>
              <a:t>şı</a:t>
            </a:r>
            <a:r>
              <a:rPr lang="en-GB" smtClean="0"/>
              <a:t>mlara kar</a:t>
            </a:r>
            <a:r>
              <a:rPr lang="tr-TR" smtClean="0"/>
              <a:t>şı</a:t>
            </a:r>
            <a:r>
              <a:rPr lang="en-GB" smtClean="0"/>
              <a:t> ç</a:t>
            </a:r>
            <a:r>
              <a:rPr lang="tr-TR" smtClean="0"/>
              <a:t>ı</a:t>
            </a:r>
            <a:r>
              <a:rPr lang="en-GB" smtClean="0"/>
              <a:t>km</a:t>
            </a:r>
            <a:r>
              <a:rPr lang="tr-TR" smtClean="0"/>
              <a:t>şı</a:t>
            </a:r>
            <a:r>
              <a:rPr lang="en-GB" smtClean="0"/>
              <a:t>; </a:t>
            </a:r>
            <a:r>
              <a:rPr lang="tr-TR" smtClean="0"/>
              <a:t>ş</a:t>
            </a:r>
            <a:r>
              <a:rPr lang="en-GB" smtClean="0"/>
              <a:t>iddetin toplumsal ya</a:t>
            </a:r>
            <a:r>
              <a:rPr lang="tr-TR" smtClean="0"/>
              <a:t>pı</a:t>
            </a:r>
            <a:r>
              <a:rPr lang="en-GB" smtClean="0"/>
              <a:t>lanmas</a:t>
            </a:r>
            <a:r>
              <a:rPr lang="tr-TR" smtClean="0"/>
              <a:t>ı</a:t>
            </a:r>
            <a:r>
              <a:rPr lang="en-GB" smtClean="0"/>
              <a:t> ve ideolojik me</a:t>
            </a:r>
            <a:r>
              <a:rPr lang="tr-TR" smtClean="0"/>
              <a:t>ş</a:t>
            </a:r>
            <a:r>
              <a:rPr lang="en-GB" smtClean="0"/>
              <a:t>rula</a:t>
            </a:r>
            <a:r>
              <a:rPr lang="tr-TR" smtClean="0"/>
              <a:t>ş</a:t>
            </a:r>
            <a:r>
              <a:rPr lang="en-GB" smtClean="0"/>
              <a:t>t</a:t>
            </a:r>
            <a:r>
              <a:rPr lang="tr-TR" smtClean="0"/>
              <a:t>ı</a:t>
            </a:r>
            <a:r>
              <a:rPr lang="en-GB" smtClean="0"/>
              <a:t>r</a:t>
            </a:r>
            <a:r>
              <a:rPr lang="tr-TR" smtClean="0"/>
              <a:t>ı</a:t>
            </a:r>
            <a:r>
              <a:rPr lang="en-GB" smtClean="0"/>
              <a:t>lmas</a:t>
            </a:r>
            <a:r>
              <a:rPr lang="tr-TR" smtClean="0"/>
              <a:t>ı</a:t>
            </a:r>
            <a:r>
              <a:rPr lang="en-GB" smtClean="0"/>
              <a:t> boyutlar</a:t>
            </a:r>
            <a:r>
              <a:rPr lang="tr-TR" smtClean="0"/>
              <a:t>ı</a:t>
            </a:r>
            <a:r>
              <a:rPr lang="en-GB" smtClean="0"/>
              <a:t>n</a:t>
            </a:r>
            <a:r>
              <a:rPr lang="tr-TR" smtClean="0"/>
              <a:t>ı</a:t>
            </a:r>
            <a:r>
              <a:rPr lang="en-GB" smtClean="0"/>
              <a:t> vurgulam</a:t>
            </a:r>
            <a:r>
              <a:rPr lang="tr-TR" smtClean="0"/>
              <a:t>ıştı</a:t>
            </a:r>
            <a:r>
              <a:rPr lang="en-GB" smtClean="0"/>
              <a:t>r” ve “bu sorunun ki</a:t>
            </a:r>
            <a:r>
              <a:rPr lang="tr-TR" smtClean="0"/>
              <a:t>ş</a:t>
            </a:r>
            <a:r>
              <a:rPr lang="en-GB" smtClean="0"/>
              <a:t>isel,özel ve gizli bir sorun olmay</a:t>
            </a:r>
            <a:r>
              <a:rPr lang="tr-TR" smtClean="0"/>
              <a:t>ı</a:t>
            </a:r>
            <a:r>
              <a:rPr lang="en-GB" smtClean="0"/>
              <a:t>p, kad</a:t>
            </a:r>
            <a:r>
              <a:rPr lang="tr-TR" smtClean="0"/>
              <a:t>ı</a:t>
            </a:r>
            <a:r>
              <a:rPr lang="en-GB" smtClean="0"/>
              <a:t>nlar</a:t>
            </a:r>
            <a:r>
              <a:rPr lang="tr-TR" smtClean="0"/>
              <a:t>ı</a:t>
            </a:r>
            <a:r>
              <a:rPr lang="en-GB" smtClean="0"/>
              <a:t>n ortak ve çok yayg</a:t>
            </a:r>
            <a:r>
              <a:rPr lang="tr-TR" smtClean="0"/>
              <a:t>ı</a:t>
            </a:r>
            <a:r>
              <a:rPr lang="en-GB" smtClean="0"/>
              <a:t>n bir sorunu oldu</a:t>
            </a:r>
            <a:r>
              <a:rPr lang="tr-TR" smtClean="0"/>
              <a:t>ğ</a:t>
            </a:r>
            <a:r>
              <a:rPr lang="en-GB" smtClean="0"/>
              <a:t>unu göstermi</a:t>
            </a:r>
            <a:r>
              <a:rPr lang="tr-TR" smtClean="0"/>
              <a:t>ş</a:t>
            </a:r>
            <a:r>
              <a:rPr lang="en-GB" smtClean="0"/>
              <a:t>tir”</a:t>
            </a:r>
            <a:endParaRPr lang="en-GB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-14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/>
          <a:lstStyle/>
          <a:p>
            <a:pPr eaLnBrk="1" hangingPunct="1"/>
            <a:r>
              <a:rPr lang="en-GB" smtClean="0"/>
              <a:t>Uluslararas› Af Örgütü (2004) “Türkiye, Aile içi </a:t>
            </a:r>
            <a:r>
              <a:rPr lang="tr-TR" smtClean="0"/>
              <a:t>ş</a:t>
            </a:r>
            <a:r>
              <a:rPr lang="en-GB" smtClean="0"/>
              <a:t>iddete Kar</a:t>
            </a:r>
            <a:r>
              <a:rPr lang="tr-TR" smtClean="0"/>
              <a:t>şı</a:t>
            </a:r>
            <a:r>
              <a:rPr lang="en-GB" smtClean="0"/>
              <a:t> Mücadelede Kad</a:t>
            </a:r>
            <a:r>
              <a:rPr lang="tr-TR" smtClean="0"/>
              <a:t>ı</a:t>
            </a:r>
            <a:r>
              <a:rPr lang="en-GB" smtClean="0"/>
              <a:t>nlar” ba</a:t>
            </a:r>
            <a:r>
              <a:rPr lang="tr-TR" smtClean="0"/>
              <a:t>şlı</a:t>
            </a:r>
            <a:r>
              <a:rPr lang="en-GB" smtClean="0"/>
              <a:t>kl</a:t>
            </a:r>
            <a:r>
              <a:rPr lang="tr-TR" smtClean="0"/>
              <a:t>ı</a:t>
            </a:r>
            <a:r>
              <a:rPr lang="en-GB" smtClean="0"/>
              <a:t> raporunda Türkiye’deki kad</a:t>
            </a:r>
            <a:r>
              <a:rPr lang="tr-TR" smtClean="0"/>
              <a:t>ı</a:t>
            </a:r>
            <a:r>
              <a:rPr lang="en-GB" smtClean="0"/>
              <a:t>nlar</a:t>
            </a:r>
            <a:r>
              <a:rPr lang="tr-TR" smtClean="0"/>
              <a:t>ı</a:t>
            </a:r>
            <a:r>
              <a:rPr lang="en-GB" smtClean="0"/>
              <a:t>n en az üçte biri ile yar</a:t>
            </a:r>
            <a:r>
              <a:rPr lang="tr-TR" smtClean="0"/>
              <a:t>ı</a:t>
            </a:r>
            <a:r>
              <a:rPr lang="en-GB" smtClean="0"/>
              <a:t>s</a:t>
            </a:r>
            <a:r>
              <a:rPr lang="tr-TR" smtClean="0"/>
              <a:t>ı</a:t>
            </a:r>
            <a:r>
              <a:rPr lang="en-GB" smtClean="0"/>
              <a:t> kadar</a:t>
            </a:r>
            <a:r>
              <a:rPr lang="tr-TR" smtClean="0"/>
              <a:t>ı</a:t>
            </a:r>
            <a:r>
              <a:rPr lang="en-GB" smtClean="0"/>
              <a:t>n</a:t>
            </a:r>
            <a:r>
              <a:rPr lang="tr-TR" smtClean="0"/>
              <a:t>ı</a:t>
            </a:r>
            <a:r>
              <a:rPr lang="en-GB" smtClean="0"/>
              <a:t>n, aile içi fiziksel </a:t>
            </a:r>
            <a:r>
              <a:rPr lang="tr-TR" smtClean="0"/>
              <a:t>ş</a:t>
            </a:r>
            <a:r>
              <a:rPr lang="en-GB" smtClean="0"/>
              <a:t>iddete maruz kald</a:t>
            </a:r>
            <a:r>
              <a:rPr lang="tr-TR" smtClean="0"/>
              <a:t>ığı</a:t>
            </a:r>
            <a:r>
              <a:rPr lang="en-GB" smtClean="0"/>
              <a:t>n</a:t>
            </a:r>
            <a:r>
              <a:rPr lang="tr-TR" smtClean="0"/>
              <a:t>ı</a:t>
            </a:r>
            <a:r>
              <a:rPr lang="en-GB" smtClean="0"/>
              <a:t>, dövüldü</a:t>
            </a:r>
            <a:r>
              <a:rPr lang="tr-TR" smtClean="0"/>
              <a:t>ğ</a:t>
            </a:r>
            <a:r>
              <a:rPr lang="en-GB" smtClean="0"/>
              <a:t>ünü, tecavüze u</a:t>
            </a:r>
            <a:r>
              <a:rPr lang="tr-TR" smtClean="0"/>
              <a:t>ğ</a:t>
            </a:r>
            <a:r>
              <a:rPr lang="en-GB" smtClean="0"/>
              <a:t>rad</a:t>
            </a:r>
            <a:r>
              <a:rPr lang="tr-TR" smtClean="0"/>
              <a:t>ığı</a:t>
            </a:r>
            <a:r>
              <a:rPr lang="en-GB" smtClean="0"/>
              <a:t>n</a:t>
            </a:r>
            <a:r>
              <a:rPr lang="tr-TR" smtClean="0"/>
              <a:t>ı</a:t>
            </a:r>
            <a:r>
              <a:rPr lang="en-GB" smtClean="0"/>
              <a:t>, öldürüldü</a:t>
            </a:r>
            <a:r>
              <a:rPr lang="tr-TR" smtClean="0"/>
              <a:t>ğ</a:t>
            </a:r>
            <a:r>
              <a:rPr lang="en-GB" smtClean="0"/>
              <a:t>ünü ya da intihara zorland</a:t>
            </a:r>
            <a:r>
              <a:rPr lang="tr-TR" smtClean="0"/>
              <a:t>ığını </a:t>
            </a:r>
            <a:r>
              <a:rPr lang="en-GB" smtClean="0"/>
              <a:t>belirtmekte</a:t>
            </a:r>
            <a:r>
              <a:rPr lang="tr-TR" smtClean="0"/>
              <a:t>dir.</a:t>
            </a:r>
            <a:endParaRPr lang="en-GB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-15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/>
          <a:lstStyle/>
          <a:p>
            <a:pPr eaLnBrk="1" hangingPunct="1"/>
            <a:r>
              <a:rPr lang="tr-TR" smtClean="0"/>
              <a:t>A</a:t>
            </a:r>
            <a:r>
              <a:rPr lang="en-GB" smtClean="0"/>
              <a:t>ile içi </a:t>
            </a:r>
            <a:r>
              <a:rPr lang="tr-TR" smtClean="0"/>
              <a:t>ş</a:t>
            </a:r>
            <a:r>
              <a:rPr lang="en-GB" smtClean="0"/>
              <a:t>iddetin çal</a:t>
            </a:r>
            <a:r>
              <a:rPr lang="tr-TR" smtClean="0"/>
              <a:t>ışı</a:t>
            </a:r>
            <a:r>
              <a:rPr lang="en-GB" smtClean="0"/>
              <a:t>lmas</a:t>
            </a:r>
            <a:r>
              <a:rPr lang="tr-TR" smtClean="0"/>
              <a:t>ı</a:t>
            </a:r>
            <a:r>
              <a:rPr lang="en-GB" smtClean="0"/>
              <a:t>, fiziksel </a:t>
            </a:r>
            <a:r>
              <a:rPr lang="tr-TR" smtClean="0"/>
              <a:t>ş</a:t>
            </a:r>
            <a:r>
              <a:rPr lang="en-GB" smtClean="0"/>
              <a:t>iddet ve cinsel taciz</a:t>
            </a:r>
            <a:r>
              <a:rPr lang="tr-TR" smtClean="0"/>
              <a:t> </a:t>
            </a:r>
            <a:r>
              <a:rPr lang="en-GB" smtClean="0"/>
              <a:t>yoluyla erkeklerin kad</a:t>
            </a:r>
            <a:r>
              <a:rPr lang="tr-TR" smtClean="0"/>
              <a:t>ı</a:t>
            </a:r>
            <a:r>
              <a:rPr lang="en-GB" smtClean="0"/>
              <a:t>nlar</a:t>
            </a:r>
            <a:r>
              <a:rPr lang="tr-TR" smtClean="0"/>
              <a:t>ı</a:t>
            </a:r>
            <a:r>
              <a:rPr lang="en-GB" smtClean="0"/>
              <a:t> ev içinde kontrol edebildiklerini ve kad</a:t>
            </a:r>
            <a:r>
              <a:rPr lang="tr-TR" smtClean="0"/>
              <a:t>ı</a:t>
            </a:r>
            <a:r>
              <a:rPr lang="en-GB" smtClean="0"/>
              <a:t>nlar</a:t>
            </a:r>
            <a:r>
              <a:rPr lang="tr-TR" smtClean="0"/>
              <a:t>ı</a:t>
            </a:r>
            <a:r>
              <a:rPr lang="en-GB" smtClean="0"/>
              <a:t>n kamusal</a:t>
            </a:r>
            <a:r>
              <a:rPr lang="tr-TR" smtClean="0"/>
              <a:t> </a:t>
            </a:r>
            <a:r>
              <a:rPr lang="en-GB" smtClean="0"/>
              <a:t>alandaki kontrollerinin de yine </a:t>
            </a:r>
            <a:r>
              <a:rPr lang="tr-TR" smtClean="0"/>
              <a:t>ş</a:t>
            </a:r>
            <a:r>
              <a:rPr lang="en-GB" smtClean="0"/>
              <a:t>iddet kullanma tehdidi ile oldu</a:t>
            </a:r>
            <a:r>
              <a:rPr lang="tr-TR" smtClean="0"/>
              <a:t>ğ</a:t>
            </a:r>
            <a:r>
              <a:rPr lang="en-GB" smtClean="0"/>
              <a:t>unu ortaya</a:t>
            </a:r>
            <a:r>
              <a:rPr lang="tr-TR" smtClean="0"/>
              <a:t> </a:t>
            </a:r>
            <a:r>
              <a:rPr lang="en-GB" smtClean="0"/>
              <a:t>ç</a:t>
            </a:r>
            <a:r>
              <a:rPr lang="tr-TR" smtClean="0"/>
              <a:t>ı</a:t>
            </a:r>
            <a:r>
              <a:rPr lang="en-GB" smtClean="0"/>
              <a:t>karm</a:t>
            </a:r>
            <a:r>
              <a:rPr lang="tr-TR" smtClean="0"/>
              <a:t>ış</a:t>
            </a:r>
            <a:r>
              <a:rPr lang="en-GB" smtClean="0"/>
              <a:t>t</a:t>
            </a:r>
            <a:r>
              <a:rPr lang="tr-TR" smtClean="0"/>
              <a:t>ı</a:t>
            </a:r>
            <a:r>
              <a:rPr lang="en-GB" smtClean="0"/>
              <a:t>r.</a:t>
            </a:r>
            <a:endParaRPr lang="en-GB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-16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/>
          <a:lstStyle/>
          <a:p>
            <a:pPr eaLnBrk="1" hangingPunct="1"/>
            <a:r>
              <a:rPr lang="en-GB" smtClean="0"/>
              <a:t>Ba</a:t>
            </a:r>
            <a:r>
              <a:rPr lang="tr-TR" smtClean="0"/>
              <a:t>ş</a:t>
            </a:r>
            <a:r>
              <a:rPr lang="en-GB" smtClean="0"/>
              <a:t>bakanl</a:t>
            </a:r>
            <a:r>
              <a:rPr lang="tr-TR" smtClean="0"/>
              <a:t>ı</a:t>
            </a:r>
            <a:r>
              <a:rPr lang="en-GB" smtClean="0"/>
              <a:t>k Kad</a:t>
            </a:r>
            <a:r>
              <a:rPr lang="tr-TR" smtClean="0"/>
              <a:t>ı</a:t>
            </a:r>
            <a:r>
              <a:rPr lang="en-GB" smtClean="0"/>
              <a:t>n</a:t>
            </a:r>
            <a:r>
              <a:rPr lang="tr-TR" smtClean="0"/>
              <a:t>ı</a:t>
            </a:r>
            <a:r>
              <a:rPr lang="en-GB" smtClean="0"/>
              <a:t>n Statüsü Genel Müdürlü</a:t>
            </a:r>
            <a:r>
              <a:rPr lang="tr-TR" smtClean="0"/>
              <a:t>ğ</a:t>
            </a:r>
            <a:r>
              <a:rPr lang="en-GB" smtClean="0"/>
              <a:t>ü’nün (KSGM) (2008) “Kad</a:t>
            </a:r>
            <a:r>
              <a:rPr lang="tr-TR" smtClean="0"/>
              <a:t>ı</a:t>
            </a:r>
            <a:r>
              <a:rPr lang="en-GB" smtClean="0"/>
              <a:t>na</a:t>
            </a:r>
            <a:r>
              <a:rPr lang="tr-TR" smtClean="0"/>
              <a:t> </a:t>
            </a:r>
            <a:r>
              <a:rPr lang="en-GB" smtClean="0"/>
              <a:t>Yönelik Aile </a:t>
            </a:r>
            <a:r>
              <a:rPr lang="tr-TR" smtClean="0"/>
              <a:t>İ</a:t>
            </a:r>
            <a:r>
              <a:rPr lang="en-GB" smtClean="0"/>
              <a:t>çi </a:t>
            </a:r>
            <a:r>
              <a:rPr lang="tr-TR" smtClean="0"/>
              <a:t>ş</a:t>
            </a:r>
            <a:r>
              <a:rPr lang="en-GB" smtClean="0"/>
              <a:t>iddet Ara</a:t>
            </a:r>
            <a:r>
              <a:rPr lang="tr-TR" smtClean="0"/>
              <a:t>ş</a:t>
            </a:r>
            <a:r>
              <a:rPr lang="en-GB" smtClean="0"/>
              <a:t>t</a:t>
            </a:r>
            <a:r>
              <a:rPr lang="tr-TR" smtClean="0"/>
              <a:t>ı</a:t>
            </a:r>
            <a:r>
              <a:rPr lang="en-GB" smtClean="0"/>
              <a:t>rmas</a:t>
            </a:r>
            <a:r>
              <a:rPr lang="tr-TR" smtClean="0"/>
              <a:t>ı</a:t>
            </a:r>
            <a:r>
              <a:rPr lang="en-GB" smtClean="0"/>
              <a:t>”, Türkiye’de 10 kad</a:t>
            </a:r>
            <a:r>
              <a:rPr lang="tr-TR" smtClean="0"/>
              <a:t>ı</a:t>
            </a:r>
            <a:r>
              <a:rPr lang="en-GB" smtClean="0"/>
              <a:t>ndan 4’ünün e</a:t>
            </a:r>
            <a:r>
              <a:rPr lang="tr-TR" smtClean="0"/>
              <a:t>ş</a:t>
            </a:r>
            <a:r>
              <a:rPr lang="en-GB" smtClean="0"/>
              <a:t>i ya da birlikte</a:t>
            </a:r>
            <a:r>
              <a:rPr lang="tr-TR" smtClean="0"/>
              <a:t>  </a:t>
            </a:r>
            <a:r>
              <a:rPr lang="en-GB" smtClean="0"/>
              <a:t>ya</a:t>
            </a:r>
            <a:r>
              <a:rPr lang="tr-TR" smtClean="0"/>
              <a:t>ş</a:t>
            </a:r>
            <a:r>
              <a:rPr lang="en-GB" smtClean="0"/>
              <a:t>ad</a:t>
            </a:r>
            <a:r>
              <a:rPr lang="tr-TR" smtClean="0"/>
              <a:t>ığı</a:t>
            </a:r>
            <a:r>
              <a:rPr lang="en-GB" smtClean="0"/>
              <a:t> ki</a:t>
            </a:r>
            <a:r>
              <a:rPr lang="tr-TR" smtClean="0"/>
              <a:t>ş</a:t>
            </a:r>
            <a:r>
              <a:rPr lang="en-GB" smtClean="0"/>
              <a:t>iden fiziksel ve cinsel </a:t>
            </a:r>
            <a:r>
              <a:rPr lang="tr-TR" smtClean="0"/>
              <a:t>ş</a:t>
            </a:r>
            <a:r>
              <a:rPr lang="en-GB" smtClean="0"/>
              <a:t>iddet gördü</a:t>
            </a:r>
            <a:r>
              <a:rPr lang="tr-TR" smtClean="0"/>
              <a:t>ğ</a:t>
            </a:r>
            <a:r>
              <a:rPr lang="en-GB" smtClean="0"/>
              <a:t>ünü göstermektedir.</a:t>
            </a:r>
            <a:endParaRPr lang="en-GB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288" y="5445125"/>
            <a:ext cx="8291512" cy="863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-17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914900"/>
          </a:xfrm>
        </p:spPr>
        <p:txBody>
          <a:bodyPr/>
          <a:lstStyle/>
          <a:p>
            <a:pPr eaLnBrk="1" hangingPunct="1"/>
            <a:r>
              <a:rPr lang="tr-TR" sz="2400" smtClean="0"/>
              <a:t>A</a:t>
            </a:r>
            <a:r>
              <a:rPr lang="en-GB" sz="2400" smtClean="0"/>
              <a:t>ile içi </a:t>
            </a:r>
            <a:r>
              <a:rPr lang="tr-TR" sz="2400" smtClean="0"/>
              <a:t>ş</a:t>
            </a:r>
            <a:r>
              <a:rPr lang="en-GB" sz="2400" smtClean="0"/>
              <a:t>iddet üzerine yap</a:t>
            </a:r>
            <a:r>
              <a:rPr lang="tr-TR" sz="2400" smtClean="0"/>
              <a:t>ılmış </a:t>
            </a:r>
            <a:r>
              <a:rPr lang="en-GB" sz="2400" smtClean="0"/>
              <a:t>çal</a:t>
            </a:r>
            <a:r>
              <a:rPr lang="tr-TR" sz="2400" smtClean="0"/>
              <a:t>ış</a:t>
            </a:r>
            <a:r>
              <a:rPr lang="en-GB" sz="2400" smtClean="0"/>
              <a:t>malar</a:t>
            </a:r>
            <a:r>
              <a:rPr lang="tr-TR" sz="2400" smtClean="0"/>
              <a:t>ı</a:t>
            </a:r>
            <a:r>
              <a:rPr lang="en-GB" sz="2400" smtClean="0"/>
              <a:t>n birle</a:t>
            </a:r>
            <a:r>
              <a:rPr lang="tr-TR" sz="2400" smtClean="0"/>
              <a:t>ştiğ</a:t>
            </a:r>
            <a:r>
              <a:rPr lang="en-GB" sz="2400" smtClean="0"/>
              <a:t>i ortak görü</a:t>
            </a:r>
            <a:r>
              <a:rPr lang="tr-TR" sz="2400" smtClean="0"/>
              <a:t>ş</a:t>
            </a:r>
            <a:r>
              <a:rPr lang="en-GB" sz="2400" smtClean="0"/>
              <a:t>leri</a:t>
            </a:r>
            <a:r>
              <a:rPr lang="tr-TR" sz="2400" smtClean="0"/>
              <a:t> ş</a:t>
            </a:r>
            <a:r>
              <a:rPr lang="en-GB" sz="2400" smtClean="0"/>
              <a:t>u </a:t>
            </a:r>
            <a:r>
              <a:rPr lang="tr-TR" sz="2400" smtClean="0"/>
              <a:t>ş</a:t>
            </a:r>
            <a:r>
              <a:rPr lang="en-GB" sz="2400" smtClean="0"/>
              <a:t>ekilde s</a:t>
            </a:r>
            <a:r>
              <a:rPr lang="tr-TR" sz="2400" smtClean="0"/>
              <a:t>ı</a:t>
            </a:r>
            <a:r>
              <a:rPr lang="en-GB" sz="2400" smtClean="0"/>
              <a:t>rala</a:t>
            </a:r>
            <a:r>
              <a:rPr lang="tr-TR" sz="2400" smtClean="0"/>
              <a:t>yabiliriz:</a:t>
            </a:r>
          </a:p>
          <a:p>
            <a:pPr eaLnBrk="1" hangingPunct="1"/>
            <a:r>
              <a:rPr lang="en-GB" sz="2400" smtClean="0"/>
              <a:t>1. Aile içi </a:t>
            </a:r>
            <a:r>
              <a:rPr lang="tr-TR" sz="2400" smtClean="0"/>
              <a:t>ş</a:t>
            </a:r>
            <a:r>
              <a:rPr lang="en-GB" sz="2400" smtClean="0"/>
              <a:t>ddetin nedeni bireysel de</a:t>
            </a:r>
            <a:r>
              <a:rPr lang="tr-TR" sz="2400" smtClean="0"/>
              <a:t>ğ</a:t>
            </a:r>
            <a:r>
              <a:rPr lang="en-GB" sz="2400" smtClean="0"/>
              <a:t>il, toplumsald</a:t>
            </a:r>
            <a:r>
              <a:rPr lang="tr-TR" sz="2400" smtClean="0"/>
              <a:t>ı</a:t>
            </a:r>
            <a:r>
              <a:rPr lang="en-GB" sz="2400" smtClean="0"/>
              <a:t>r; </a:t>
            </a:r>
            <a:r>
              <a:rPr lang="tr-TR" sz="2400" smtClean="0"/>
              <a:t>ş</a:t>
            </a:r>
            <a:r>
              <a:rPr lang="en-GB" sz="2400" smtClean="0"/>
              <a:t>iddet ailenin yap</a:t>
            </a:r>
            <a:r>
              <a:rPr lang="tr-TR" sz="2400" smtClean="0"/>
              <a:t>ı</a:t>
            </a:r>
            <a:r>
              <a:rPr lang="en-GB" sz="2400" smtClean="0"/>
              <a:t>s</a:t>
            </a:r>
            <a:r>
              <a:rPr lang="tr-TR" sz="2400" smtClean="0"/>
              <a:t>ı</a:t>
            </a:r>
            <a:r>
              <a:rPr lang="en-GB" sz="2400" smtClean="0"/>
              <a:t> ve</a:t>
            </a:r>
            <a:r>
              <a:rPr lang="tr-TR" sz="2400" smtClean="0"/>
              <a:t> </a:t>
            </a:r>
            <a:r>
              <a:rPr lang="en-GB" sz="2400" smtClean="0"/>
              <a:t>i</a:t>
            </a:r>
            <a:r>
              <a:rPr lang="tr-TR" sz="2400" smtClean="0"/>
              <a:t>ş</a:t>
            </a:r>
            <a:r>
              <a:rPr lang="en-GB" sz="2400" smtClean="0"/>
              <a:t>levlerinden, ayn</a:t>
            </a:r>
            <a:r>
              <a:rPr lang="tr-TR" sz="2400" smtClean="0"/>
              <a:t>ı</a:t>
            </a:r>
            <a:r>
              <a:rPr lang="en-GB" sz="2400" smtClean="0"/>
              <a:t> zamanda bu aileyi içinde bar</a:t>
            </a:r>
            <a:r>
              <a:rPr lang="tr-TR" sz="2400" smtClean="0"/>
              <a:t>ı</a:t>
            </a:r>
            <a:r>
              <a:rPr lang="en-GB" sz="2400" smtClean="0"/>
              <a:t>nd</a:t>
            </a:r>
            <a:r>
              <a:rPr lang="tr-TR" sz="2400" smtClean="0"/>
              <a:t>ı</a:t>
            </a:r>
            <a:r>
              <a:rPr lang="en-GB" sz="2400" smtClean="0"/>
              <a:t>ran toplumun yap</a:t>
            </a:r>
            <a:r>
              <a:rPr lang="tr-TR" sz="2400" smtClean="0"/>
              <a:t>ı</a:t>
            </a:r>
            <a:r>
              <a:rPr lang="en-GB" sz="2400" smtClean="0"/>
              <a:t>s</a:t>
            </a:r>
            <a:r>
              <a:rPr lang="tr-TR" sz="2400" smtClean="0"/>
              <a:t>ı</a:t>
            </a:r>
            <a:r>
              <a:rPr lang="en-GB" sz="2400" smtClean="0"/>
              <a:t>ndan</a:t>
            </a:r>
            <a:r>
              <a:rPr lang="tr-TR" sz="2400" smtClean="0"/>
              <a:t> </a:t>
            </a:r>
            <a:r>
              <a:rPr lang="en-GB" sz="2400" smtClean="0"/>
              <a:t>kaynaklan</a:t>
            </a:r>
            <a:r>
              <a:rPr lang="tr-TR" sz="2400" smtClean="0"/>
              <a:t>ı</a:t>
            </a:r>
            <a:r>
              <a:rPr lang="en-GB" sz="2400" smtClean="0"/>
              <a:t>r </a:t>
            </a:r>
            <a:r>
              <a:rPr lang="tr-TR" sz="2400" smtClean="0"/>
              <a:t>.</a:t>
            </a:r>
          </a:p>
          <a:p>
            <a:pPr eaLnBrk="1" hangingPunct="1"/>
            <a:r>
              <a:rPr lang="en-GB" sz="2400" smtClean="0"/>
              <a:t>2. Özel alanda ortaya ç</a:t>
            </a:r>
            <a:r>
              <a:rPr lang="tr-TR" sz="2400" smtClean="0"/>
              <a:t>ı</a:t>
            </a:r>
            <a:r>
              <a:rPr lang="en-GB" sz="2400" smtClean="0"/>
              <a:t>kan </a:t>
            </a:r>
            <a:r>
              <a:rPr lang="tr-TR" sz="2400" smtClean="0"/>
              <a:t>ş</a:t>
            </a:r>
            <a:r>
              <a:rPr lang="en-GB" sz="2400" smtClean="0"/>
              <a:t>iddet, erkek egemenli</a:t>
            </a:r>
            <a:r>
              <a:rPr lang="tr-TR" sz="2400" smtClean="0"/>
              <a:t>ğ</a:t>
            </a:r>
            <a:r>
              <a:rPr lang="en-GB" sz="2400" smtClean="0"/>
              <a:t>inin me</a:t>
            </a:r>
            <a:r>
              <a:rPr lang="tr-TR" sz="2400" smtClean="0"/>
              <a:t>ş</a:t>
            </a:r>
            <a:r>
              <a:rPr lang="en-GB" sz="2400" smtClean="0"/>
              <a:t>rula</a:t>
            </a:r>
            <a:r>
              <a:rPr lang="tr-TR" sz="2400" smtClean="0"/>
              <a:t>ştırı</a:t>
            </a:r>
            <a:r>
              <a:rPr lang="en-GB" sz="2400" smtClean="0"/>
              <a:t>lmas</a:t>
            </a:r>
            <a:r>
              <a:rPr lang="tr-TR" sz="2400" smtClean="0"/>
              <a:t>ı</a:t>
            </a:r>
            <a:r>
              <a:rPr lang="en-GB" sz="2400" smtClean="0"/>
              <a:t>ndan,</a:t>
            </a:r>
            <a:r>
              <a:rPr lang="tr-TR" sz="2400" smtClean="0"/>
              <a:t> </a:t>
            </a:r>
            <a:r>
              <a:rPr lang="en-GB" sz="2400" smtClean="0"/>
              <a:t>erke</a:t>
            </a:r>
            <a:r>
              <a:rPr lang="tr-TR" sz="2400" smtClean="0"/>
              <a:t>ğ</a:t>
            </a:r>
            <a:r>
              <a:rPr lang="en-GB" sz="2400" smtClean="0"/>
              <a:t>in daha de</a:t>
            </a:r>
            <a:r>
              <a:rPr lang="tr-TR" sz="2400" smtClean="0"/>
              <a:t>ğ</a:t>
            </a:r>
            <a:r>
              <a:rPr lang="en-GB" sz="2400" smtClean="0"/>
              <a:t>erli görülmesinden ve kamusal alandaki ataerkil siyasi</a:t>
            </a:r>
            <a:r>
              <a:rPr lang="tr-TR" sz="2400" smtClean="0"/>
              <a:t> </a:t>
            </a:r>
            <a:r>
              <a:rPr lang="en-GB" sz="2400" smtClean="0"/>
              <a:t>ve ekonomik kurumlar</a:t>
            </a:r>
            <a:r>
              <a:rPr lang="tr-TR" sz="2400" smtClean="0"/>
              <a:t>ı</a:t>
            </a:r>
            <a:r>
              <a:rPr lang="en-GB" sz="2400" smtClean="0"/>
              <a:t>n egemenli</a:t>
            </a:r>
            <a:r>
              <a:rPr lang="tr-TR" sz="2400" smtClean="0"/>
              <a:t>ğ</a:t>
            </a:r>
            <a:r>
              <a:rPr lang="en-GB" sz="2400" smtClean="0"/>
              <a:t>in ba</a:t>
            </a:r>
            <a:r>
              <a:rPr lang="tr-TR" sz="2400" smtClean="0"/>
              <a:t>ğı</a:t>
            </a:r>
            <a:r>
              <a:rPr lang="en-GB" sz="2400" smtClean="0"/>
              <a:t>ms</a:t>
            </a:r>
            <a:r>
              <a:rPr lang="tr-TR" sz="2400" smtClean="0"/>
              <a:t>ı</a:t>
            </a:r>
            <a:r>
              <a:rPr lang="en-GB" sz="2400" smtClean="0"/>
              <a:t>z dü</a:t>
            </a:r>
            <a:r>
              <a:rPr lang="tr-TR" sz="2400" smtClean="0"/>
              <a:t>ş</a:t>
            </a:r>
            <a:r>
              <a:rPr lang="en-GB" sz="2400" smtClean="0"/>
              <a:t>ünülemez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288" y="5445125"/>
            <a:ext cx="8291512" cy="863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-18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914900"/>
          </a:xfrm>
        </p:spPr>
        <p:txBody>
          <a:bodyPr/>
          <a:lstStyle/>
          <a:p>
            <a:pPr eaLnBrk="1" hangingPunct="1"/>
            <a:r>
              <a:rPr lang="en-GB" sz="2400" smtClean="0"/>
              <a:t>3. </a:t>
            </a:r>
            <a:r>
              <a:rPr lang="tr-TR" sz="2400" smtClean="0"/>
              <a:t>Ş</a:t>
            </a:r>
            <a:r>
              <a:rPr lang="en-GB" sz="2400" smtClean="0"/>
              <a:t>iddete maruz kalan veya kalabileceklerini dü</a:t>
            </a:r>
            <a:r>
              <a:rPr lang="tr-TR" sz="2400" smtClean="0"/>
              <a:t>ş</a:t>
            </a:r>
            <a:r>
              <a:rPr lang="en-GB" sz="2400" smtClean="0"/>
              <a:t>ünen kad</a:t>
            </a:r>
            <a:r>
              <a:rPr lang="tr-TR" sz="2400" smtClean="0"/>
              <a:t>ı</a:t>
            </a:r>
            <a:r>
              <a:rPr lang="en-GB" sz="2400" smtClean="0"/>
              <a:t>nlar, toplumsal</a:t>
            </a:r>
            <a:r>
              <a:rPr lang="tr-TR" sz="2400" smtClean="0"/>
              <a:t> </a:t>
            </a:r>
            <a:r>
              <a:rPr lang="en-GB" sz="2400" smtClean="0"/>
              <a:t>kontrole daha çok boyun e</a:t>
            </a:r>
            <a:r>
              <a:rPr lang="tr-TR" sz="2400" smtClean="0"/>
              <a:t>ğ</a:t>
            </a:r>
            <a:r>
              <a:rPr lang="en-GB" sz="2400" smtClean="0"/>
              <a:t>mekle kalmaz, kendi üzerlerindeki kontrolü</a:t>
            </a:r>
            <a:r>
              <a:rPr lang="tr-TR" sz="2400" smtClean="0"/>
              <a:t> </a:t>
            </a:r>
            <a:r>
              <a:rPr lang="en-GB" sz="2400" smtClean="0"/>
              <a:t>kendileri art</a:t>
            </a:r>
            <a:r>
              <a:rPr lang="tr-TR" sz="2400" smtClean="0"/>
              <a:t>ı</a:t>
            </a:r>
            <a:r>
              <a:rPr lang="en-GB" sz="2400" smtClean="0"/>
              <a:t>r</a:t>
            </a:r>
            <a:r>
              <a:rPr lang="tr-TR" sz="2400" smtClean="0"/>
              <a:t>ı</a:t>
            </a:r>
            <a:r>
              <a:rPr lang="en-GB" sz="2400" smtClean="0"/>
              <a:t>rlar.</a:t>
            </a:r>
          </a:p>
          <a:p>
            <a:pPr eaLnBrk="1" hangingPunct="1"/>
            <a:r>
              <a:rPr lang="en-GB" sz="2400" smtClean="0"/>
              <a:t>4. Erkeklerce kad</a:t>
            </a:r>
            <a:r>
              <a:rPr lang="tr-TR" sz="2400" smtClean="0"/>
              <a:t>ı</a:t>
            </a:r>
            <a:r>
              <a:rPr lang="en-GB" sz="2400" smtClean="0"/>
              <a:t>nlara uygulanan </a:t>
            </a:r>
            <a:r>
              <a:rPr lang="tr-TR" sz="2400" smtClean="0"/>
              <a:t>ş</a:t>
            </a:r>
            <a:r>
              <a:rPr lang="en-GB" sz="2400" smtClean="0"/>
              <a:t>iddet, ancak kad</a:t>
            </a:r>
            <a:r>
              <a:rPr lang="tr-TR" sz="2400" smtClean="0"/>
              <a:t>ı</a:t>
            </a:r>
            <a:r>
              <a:rPr lang="en-GB" sz="2400" smtClean="0"/>
              <a:t>nlar</a:t>
            </a:r>
            <a:r>
              <a:rPr lang="tr-TR" sz="2400" smtClean="0"/>
              <a:t>ı</a:t>
            </a:r>
            <a:r>
              <a:rPr lang="en-GB" sz="2400" smtClean="0"/>
              <a:t>n kendilerinin ekonomik</a:t>
            </a:r>
            <a:r>
              <a:rPr lang="tr-TR" sz="2400" smtClean="0"/>
              <a:t> </a:t>
            </a:r>
            <a:r>
              <a:rPr lang="en-GB" sz="2400" smtClean="0"/>
              <a:t>ve siyasal gücü oldu</a:t>
            </a:r>
            <a:r>
              <a:rPr lang="tr-TR" sz="2400" smtClean="0"/>
              <a:t>ğ</a:t>
            </a:r>
            <a:r>
              <a:rPr lang="en-GB" sz="2400" smtClean="0"/>
              <a:t>unda ve kamusal alanda durumlar</a:t>
            </a:r>
            <a:r>
              <a:rPr lang="tr-TR" sz="2400" smtClean="0"/>
              <a:t>ı</a:t>
            </a:r>
            <a:r>
              <a:rPr lang="en-GB" sz="2400" smtClean="0"/>
              <a:t>n</a:t>
            </a:r>
            <a:r>
              <a:rPr lang="tr-TR" sz="2400" smtClean="0"/>
              <a:t>ı</a:t>
            </a:r>
            <a:r>
              <a:rPr lang="en-GB" sz="2400" smtClean="0"/>
              <a:t> düzeltme</a:t>
            </a:r>
            <a:r>
              <a:rPr lang="tr-TR" sz="2400" smtClean="0"/>
              <a:t> </a:t>
            </a:r>
            <a:r>
              <a:rPr lang="en-GB" sz="2400" smtClean="0"/>
              <a:t>araçlar</a:t>
            </a:r>
            <a:r>
              <a:rPr lang="tr-TR" sz="2400" smtClean="0"/>
              <a:t>ı</a:t>
            </a:r>
            <a:r>
              <a:rPr lang="en-GB" sz="2400" smtClean="0"/>
              <a:t>na sahip olduklar</a:t>
            </a:r>
            <a:r>
              <a:rPr lang="tr-TR" sz="2400" smtClean="0"/>
              <a:t>ı</a:t>
            </a:r>
            <a:r>
              <a:rPr lang="en-GB" sz="2400" smtClean="0"/>
              <a:t>nda azalacak veya sona erecektir</a:t>
            </a:r>
            <a:r>
              <a:rPr lang="tr-TR" sz="2400" smtClean="0"/>
              <a:t>.</a:t>
            </a: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>
            <a:normAutofit fontScale="85000"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4000" dirty="0" smtClean="0"/>
              <a:t>İş</a:t>
            </a:r>
            <a:r>
              <a:rPr lang="en-GB" sz="4000" dirty="0" err="1" smtClean="0"/>
              <a:t>levselci</a:t>
            </a:r>
            <a:r>
              <a:rPr lang="en-GB" sz="4000" dirty="0" smtClean="0"/>
              <a:t> </a:t>
            </a:r>
            <a:r>
              <a:rPr lang="en-GB" sz="4000" dirty="0" err="1" smtClean="0"/>
              <a:t>bak</a:t>
            </a:r>
            <a:r>
              <a:rPr lang="tr-TR" sz="4000" dirty="0" err="1" smtClean="0"/>
              <a:t>ış</a:t>
            </a:r>
            <a:r>
              <a:rPr lang="en-GB" sz="4000" dirty="0" smtClean="0"/>
              <a:t> </a:t>
            </a:r>
            <a:r>
              <a:rPr lang="en-GB" sz="4000" dirty="0" err="1" smtClean="0"/>
              <a:t>aç</a:t>
            </a:r>
            <a:r>
              <a:rPr lang="tr-TR" sz="4000" dirty="0" smtClean="0"/>
              <a:t>ı</a:t>
            </a:r>
            <a:r>
              <a:rPr lang="en-GB" sz="4000" dirty="0" smtClean="0"/>
              <a:t>s</a:t>
            </a:r>
            <a:r>
              <a:rPr lang="tr-TR" sz="4000" dirty="0" smtClean="0"/>
              <a:t>ı </a:t>
            </a:r>
            <a:r>
              <a:rPr lang="en-GB" sz="4000" dirty="0" err="1" smtClean="0"/>
              <a:t>temelinde</a:t>
            </a:r>
            <a:r>
              <a:rPr lang="en-GB" sz="4000" dirty="0" smtClean="0"/>
              <a:t> </a:t>
            </a:r>
            <a:r>
              <a:rPr lang="en-GB" sz="4000" dirty="0"/>
              <a:t>modern </a:t>
            </a:r>
            <a:r>
              <a:rPr lang="en-GB" sz="4000" dirty="0" err="1"/>
              <a:t>endüstriyel</a:t>
            </a:r>
            <a:r>
              <a:rPr lang="en-GB" sz="4000" dirty="0"/>
              <a:t> </a:t>
            </a:r>
            <a:r>
              <a:rPr lang="en-GB" sz="4000" dirty="0" err="1"/>
              <a:t>toplumun</a:t>
            </a:r>
            <a:r>
              <a:rPr lang="en-GB" sz="4000" dirty="0"/>
              <a:t> </a:t>
            </a:r>
            <a:r>
              <a:rPr lang="en-GB" sz="4000" dirty="0" err="1"/>
              <a:t>tipik</a:t>
            </a:r>
            <a:r>
              <a:rPr lang="en-GB" sz="4000" dirty="0"/>
              <a:t> </a:t>
            </a:r>
            <a:r>
              <a:rPr lang="en-GB" sz="4000" dirty="0" err="1"/>
              <a:t>aile</a:t>
            </a:r>
            <a:r>
              <a:rPr lang="en-GB" sz="4000" dirty="0"/>
              <a:t> </a:t>
            </a:r>
            <a:r>
              <a:rPr lang="en-GB" sz="4000" dirty="0" err="1"/>
              <a:t>biçimi</a:t>
            </a:r>
            <a:r>
              <a:rPr lang="en-GB" sz="4000" dirty="0"/>
              <a:t> </a:t>
            </a:r>
            <a:r>
              <a:rPr lang="en-GB" sz="4000" dirty="0" err="1" smtClean="0"/>
              <a:t>olan</a:t>
            </a:r>
            <a:r>
              <a:rPr lang="tr-TR" sz="4000" dirty="0"/>
              <a:t> </a:t>
            </a:r>
            <a:r>
              <a:rPr lang="en-GB" sz="4000" dirty="0" err="1" smtClean="0"/>
              <a:t>yal</a:t>
            </a:r>
            <a:r>
              <a:rPr lang="tr-TR" sz="4000" dirty="0" smtClean="0"/>
              <a:t>ı</a:t>
            </a:r>
            <a:r>
              <a:rPr lang="en-GB" sz="4000" dirty="0" smtClean="0"/>
              <a:t>t</a:t>
            </a:r>
            <a:r>
              <a:rPr lang="tr-TR" sz="4000" dirty="0" smtClean="0"/>
              <a:t>ı</a:t>
            </a:r>
            <a:r>
              <a:rPr lang="en-GB" sz="4000" dirty="0" smtClean="0"/>
              <a:t>lm</a:t>
            </a:r>
            <a:r>
              <a:rPr lang="tr-TR" sz="4000" dirty="0" err="1" smtClean="0"/>
              <a:t>ış</a:t>
            </a:r>
            <a:r>
              <a:rPr lang="en-GB" sz="4000" dirty="0" smtClean="0"/>
              <a:t> </a:t>
            </a:r>
            <a:r>
              <a:rPr lang="en-GB" sz="4000" dirty="0" err="1"/>
              <a:t>çekirdek</a:t>
            </a:r>
            <a:r>
              <a:rPr lang="en-GB" sz="4000" dirty="0"/>
              <a:t> </a:t>
            </a:r>
            <a:r>
              <a:rPr lang="en-GB" sz="4000" dirty="0" err="1"/>
              <a:t>aile</a:t>
            </a:r>
            <a:r>
              <a:rPr lang="en-GB" sz="4000" dirty="0"/>
              <a:t>, ideal </a:t>
            </a:r>
            <a:r>
              <a:rPr lang="en-GB" sz="4000" dirty="0" err="1"/>
              <a:t>aile</a:t>
            </a:r>
            <a:r>
              <a:rPr lang="en-GB" sz="4000" dirty="0"/>
              <a:t> tipi </a:t>
            </a:r>
            <a:r>
              <a:rPr lang="en-GB" sz="4000" dirty="0" err="1"/>
              <a:t>olarak</a:t>
            </a:r>
            <a:r>
              <a:rPr lang="en-GB" sz="4000" dirty="0"/>
              <a:t> </a:t>
            </a:r>
            <a:r>
              <a:rPr lang="en-GB" sz="4000" dirty="0" err="1"/>
              <a:t>kabul</a:t>
            </a:r>
            <a:r>
              <a:rPr lang="en-GB" sz="4000" dirty="0"/>
              <a:t> </a:t>
            </a:r>
            <a:r>
              <a:rPr lang="en-GB" sz="4000" dirty="0" err="1"/>
              <a:t>edilmektedir</a:t>
            </a:r>
            <a:r>
              <a:rPr lang="en-GB" sz="4000" dirty="0"/>
              <a:t>. </a:t>
            </a:r>
            <a:endParaRPr lang="tr-TR" sz="40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4000" dirty="0" err="1" smtClean="0"/>
              <a:t>Aile</a:t>
            </a:r>
            <a:r>
              <a:rPr lang="en-GB" sz="4000" dirty="0" smtClean="0"/>
              <a:t> </a:t>
            </a:r>
            <a:r>
              <a:rPr lang="en-GB" sz="4000" dirty="0" err="1"/>
              <a:t>içi</a:t>
            </a:r>
            <a:r>
              <a:rPr lang="en-GB" sz="4000" dirty="0"/>
              <a:t> </a:t>
            </a:r>
            <a:r>
              <a:rPr lang="en-GB" sz="4000" dirty="0" err="1" smtClean="0"/>
              <a:t>ili</a:t>
            </a:r>
            <a:r>
              <a:rPr lang="tr-TR" sz="4000" dirty="0" smtClean="0"/>
              <a:t>ş</a:t>
            </a:r>
            <a:r>
              <a:rPr lang="en-GB" sz="4000" dirty="0" err="1" smtClean="0"/>
              <a:t>kilerde</a:t>
            </a:r>
            <a:r>
              <a:rPr lang="en-GB" sz="4000" dirty="0" smtClean="0"/>
              <a:t>,</a:t>
            </a:r>
            <a:r>
              <a:rPr lang="tr-TR" sz="4000" dirty="0" smtClean="0"/>
              <a:t> </a:t>
            </a:r>
            <a:r>
              <a:rPr lang="en-GB" sz="4000" dirty="0" err="1" smtClean="0"/>
              <a:t>çocuklar</a:t>
            </a:r>
            <a:r>
              <a:rPr lang="tr-TR" sz="4000" dirty="0" smtClean="0"/>
              <a:t>ı</a:t>
            </a:r>
            <a:r>
              <a:rPr lang="en-GB" sz="4000" dirty="0" smtClean="0"/>
              <a:t>n </a:t>
            </a:r>
            <a:r>
              <a:rPr lang="en-GB" sz="4000" dirty="0" err="1"/>
              <a:t>kültürü</a:t>
            </a:r>
            <a:r>
              <a:rPr lang="en-GB" sz="4000" dirty="0"/>
              <a:t> </a:t>
            </a:r>
            <a:r>
              <a:rPr lang="en-GB" sz="4000" dirty="0" err="1" smtClean="0"/>
              <a:t>içselle</a:t>
            </a:r>
            <a:r>
              <a:rPr lang="tr-TR" sz="4000" dirty="0" smtClean="0"/>
              <a:t>ş</a:t>
            </a:r>
            <a:r>
              <a:rPr lang="en-GB" sz="4000" dirty="0" err="1" smtClean="0"/>
              <a:t>tirmesi</a:t>
            </a:r>
            <a:r>
              <a:rPr lang="en-GB" sz="4000" dirty="0" smtClean="0"/>
              <a:t> </a:t>
            </a:r>
            <a:r>
              <a:rPr lang="en-GB" sz="4000" dirty="0" err="1"/>
              <a:t>ve</a:t>
            </a:r>
            <a:r>
              <a:rPr lang="en-GB" sz="4000" dirty="0"/>
              <a:t> </a:t>
            </a:r>
            <a:r>
              <a:rPr lang="en-GB" sz="4000" dirty="0" err="1" smtClean="0"/>
              <a:t>ki</a:t>
            </a:r>
            <a:r>
              <a:rPr lang="tr-TR" sz="4000" dirty="0" smtClean="0"/>
              <a:t>ş</a:t>
            </a:r>
            <a:r>
              <a:rPr lang="en-GB" sz="4000" dirty="0" err="1" smtClean="0"/>
              <a:t>iliklerinin</a:t>
            </a:r>
            <a:r>
              <a:rPr lang="en-GB" sz="4000" dirty="0" smtClean="0"/>
              <a:t> yap</a:t>
            </a:r>
            <a:r>
              <a:rPr lang="tr-TR" sz="4000" dirty="0" smtClean="0"/>
              <a:t>ı</a:t>
            </a:r>
            <a:r>
              <a:rPr lang="en-GB" sz="4000" dirty="0" err="1" smtClean="0"/>
              <a:t>lanmas</a:t>
            </a:r>
            <a:r>
              <a:rPr lang="tr-TR" sz="4000" dirty="0" smtClean="0"/>
              <a:t>ı</a:t>
            </a:r>
            <a:r>
              <a:rPr lang="en-GB" sz="4000" dirty="0" smtClean="0"/>
              <a:t>n</a:t>
            </a:r>
            <a:r>
              <a:rPr lang="en-GB" sz="4000" dirty="0"/>
              <a:t>› </a:t>
            </a:r>
            <a:r>
              <a:rPr lang="en-GB" sz="4000" dirty="0" err="1"/>
              <a:t>içeren</a:t>
            </a:r>
            <a:r>
              <a:rPr lang="en-GB" sz="4000" dirty="0"/>
              <a:t> “</a:t>
            </a:r>
            <a:r>
              <a:rPr lang="en-GB" sz="4000" dirty="0" err="1" smtClean="0"/>
              <a:t>ba</a:t>
            </a:r>
            <a:r>
              <a:rPr lang="tr-TR" sz="4000" dirty="0" smtClean="0"/>
              <a:t>ş</a:t>
            </a:r>
            <a:r>
              <a:rPr lang="en-GB" sz="4000" dirty="0" err="1" smtClean="0"/>
              <a:t>ar</a:t>
            </a:r>
            <a:r>
              <a:rPr lang="tr-TR" sz="4000" dirty="0" smtClean="0"/>
              <a:t>ı</a:t>
            </a:r>
            <a:r>
              <a:rPr lang="en-GB" sz="4000" dirty="0" smtClean="0"/>
              <a:t>l</a:t>
            </a:r>
            <a:r>
              <a:rPr lang="tr-TR" sz="4000" dirty="0" smtClean="0"/>
              <a:t>ı</a:t>
            </a:r>
            <a:r>
              <a:rPr lang="en-GB" sz="4000" dirty="0" smtClean="0"/>
              <a:t>”</a:t>
            </a:r>
            <a:r>
              <a:rPr lang="tr-TR" sz="4000" dirty="0"/>
              <a:t> </a:t>
            </a:r>
            <a:r>
              <a:rPr lang="en-GB" sz="4000" dirty="0" err="1" smtClean="0"/>
              <a:t>bir</a:t>
            </a:r>
            <a:r>
              <a:rPr lang="en-GB" sz="4000" dirty="0" smtClean="0"/>
              <a:t> </a:t>
            </a:r>
            <a:r>
              <a:rPr lang="en-GB" sz="4000" dirty="0" err="1" smtClean="0"/>
              <a:t>toplumsalla</a:t>
            </a:r>
            <a:r>
              <a:rPr lang="tr-TR" sz="4000" dirty="0" smtClean="0"/>
              <a:t>ş</a:t>
            </a:r>
            <a:r>
              <a:rPr lang="en-GB" sz="4000" dirty="0" smtClean="0"/>
              <a:t>ma </a:t>
            </a:r>
            <a:r>
              <a:rPr lang="en-GB" sz="4000" dirty="0" err="1" smtClean="0"/>
              <a:t>süreci</a:t>
            </a:r>
            <a:r>
              <a:rPr lang="en-GB" sz="4000" dirty="0" smtClean="0"/>
              <a:t> </a:t>
            </a:r>
            <a:r>
              <a:rPr lang="tr-TR" sz="4000" dirty="0" smtClean="0"/>
              <a:t> </a:t>
            </a:r>
            <a:r>
              <a:rPr lang="en-GB" sz="4000" dirty="0" err="1" smtClean="0"/>
              <a:t>öngörülmektedir</a:t>
            </a:r>
            <a:r>
              <a:rPr lang="tr-TR" sz="4000" dirty="0" smtClean="0"/>
              <a:t>.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288" y="5445125"/>
            <a:ext cx="8291512" cy="863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-19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914900"/>
          </a:xfrm>
        </p:spPr>
        <p:txBody>
          <a:bodyPr/>
          <a:lstStyle/>
          <a:p>
            <a:pPr eaLnBrk="1" hangingPunct="1"/>
            <a:r>
              <a:rPr lang="tr-TR" sz="2400" smtClean="0"/>
              <a:t>B</a:t>
            </a:r>
            <a:r>
              <a:rPr lang="en-GB" sz="2400" smtClean="0"/>
              <a:t>irçok ülkede yasalar, aile üyeleri aras</a:t>
            </a:r>
            <a:r>
              <a:rPr lang="tr-TR" sz="2400" smtClean="0"/>
              <a:t>ı</a:t>
            </a:r>
            <a:r>
              <a:rPr lang="en-GB" sz="2400" smtClean="0"/>
              <a:t>ndaki ili</a:t>
            </a:r>
            <a:r>
              <a:rPr lang="tr-TR" sz="2400" smtClean="0"/>
              <a:t>ş</a:t>
            </a:r>
            <a:r>
              <a:rPr lang="en-GB" sz="2400" smtClean="0"/>
              <a:t>kilere</a:t>
            </a:r>
            <a:r>
              <a:rPr lang="tr-TR" sz="2400" smtClean="0"/>
              <a:t> </a:t>
            </a:r>
            <a:r>
              <a:rPr lang="en-GB" sz="2400" smtClean="0"/>
              <a:t>müdahale edilmemesi ve ailenin mahremiyetine girilmemesi gerekti</a:t>
            </a:r>
            <a:r>
              <a:rPr lang="tr-TR" sz="2400" smtClean="0"/>
              <a:t>ğ</a:t>
            </a:r>
            <a:r>
              <a:rPr lang="en-GB" sz="2400" smtClean="0"/>
              <a:t>i amac</a:t>
            </a:r>
            <a:r>
              <a:rPr lang="tr-TR" sz="2400" smtClean="0"/>
              <a:t>ı </a:t>
            </a:r>
            <a:r>
              <a:rPr lang="en-GB" sz="2400" smtClean="0"/>
              <a:t>na yönelik olarak düzenlenmektedir. </a:t>
            </a:r>
            <a:endParaRPr lang="tr-TR" sz="2400" smtClean="0"/>
          </a:p>
          <a:p>
            <a:pPr eaLnBrk="1" hangingPunct="1"/>
            <a:r>
              <a:rPr lang="en-GB" sz="2400" smtClean="0"/>
              <a:t>Bu konu kamuoyunda yayg</a:t>
            </a:r>
            <a:r>
              <a:rPr lang="tr-TR" sz="2400" smtClean="0"/>
              <a:t>ı</a:t>
            </a:r>
            <a:r>
              <a:rPr lang="en-GB" sz="2400" smtClean="0"/>
              <a:t>n bir </a:t>
            </a:r>
            <a:r>
              <a:rPr lang="tr-TR" sz="2400" smtClean="0"/>
              <a:t>ş</a:t>
            </a:r>
            <a:r>
              <a:rPr lang="en-GB" sz="2400" smtClean="0"/>
              <a:t>ekilde</a:t>
            </a:r>
            <a:r>
              <a:rPr lang="tr-TR" sz="2400" smtClean="0"/>
              <a:t> </a:t>
            </a:r>
            <a:r>
              <a:rPr lang="en-GB" sz="2400" smtClean="0"/>
              <a:t>tart</a:t>
            </a:r>
            <a:r>
              <a:rPr lang="tr-TR" sz="2400" smtClean="0"/>
              <a:t>ışı</a:t>
            </a:r>
            <a:r>
              <a:rPr lang="en-GB" sz="2400" smtClean="0"/>
              <a:t>lmakta ve aile dan</a:t>
            </a:r>
            <a:r>
              <a:rPr lang="tr-TR" sz="2400" smtClean="0"/>
              <a:t>ış</a:t>
            </a:r>
            <a:r>
              <a:rPr lang="en-GB" sz="2400" smtClean="0"/>
              <a:t>ma merkezleri ve kad</a:t>
            </a:r>
            <a:r>
              <a:rPr lang="tr-TR" sz="2400" smtClean="0"/>
              <a:t>ı</a:t>
            </a:r>
            <a:r>
              <a:rPr lang="en-GB" sz="2400" smtClean="0"/>
              <a:t>n s</a:t>
            </a:r>
            <a:r>
              <a:rPr lang="tr-TR" sz="2400" smtClean="0"/>
              <a:t>ığı</a:t>
            </a:r>
            <a:r>
              <a:rPr lang="en-GB" sz="2400" smtClean="0"/>
              <a:t>naklar</a:t>
            </a:r>
            <a:r>
              <a:rPr lang="tr-TR" sz="2400" smtClean="0"/>
              <a:t>ı</a:t>
            </a:r>
            <a:r>
              <a:rPr lang="en-GB" sz="2400" smtClean="0"/>
              <a:t> aile içi </a:t>
            </a:r>
            <a:r>
              <a:rPr lang="tr-TR" sz="2400" smtClean="0"/>
              <a:t>ş</a:t>
            </a:r>
            <a:r>
              <a:rPr lang="en-GB" sz="2400" smtClean="0"/>
              <a:t>iddet</a:t>
            </a:r>
            <a:r>
              <a:rPr lang="tr-TR" sz="2400" smtClean="0"/>
              <a:t> </a:t>
            </a:r>
            <a:r>
              <a:rPr lang="en-GB" sz="2400" smtClean="0"/>
              <a:t>konusuna bu konuya çözümler üreten en önemli kurumlar aras</a:t>
            </a:r>
            <a:r>
              <a:rPr lang="tr-TR" sz="2400" smtClean="0"/>
              <a:t>ı</a:t>
            </a:r>
            <a:r>
              <a:rPr lang="en-GB" sz="2400" smtClean="0"/>
              <a:t>nda yer almaktad</a:t>
            </a:r>
            <a:r>
              <a:rPr lang="tr-TR" sz="2400" smtClean="0"/>
              <a:t>ı</a:t>
            </a:r>
            <a:r>
              <a:rPr lang="en-GB" sz="2400" smtClean="0"/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288" y="5445125"/>
            <a:ext cx="8291512" cy="863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-20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914900"/>
          </a:xfrm>
        </p:spPr>
        <p:txBody>
          <a:bodyPr/>
          <a:lstStyle/>
          <a:p>
            <a:pPr eaLnBrk="1" hangingPunct="1"/>
            <a:r>
              <a:rPr lang="en-GB" sz="3600" smtClean="0"/>
              <a:t>Ailede kad</a:t>
            </a:r>
            <a:r>
              <a:rPr lang="tr-TR" sz="3600" smtClean="0"/>
              <a:t>ı</a:t>
            </a:r>
            <a:r>
              <a:rPr lang="en-GB" sz="3600" smtClean="0"/>
              <a:t>n-erkek ve çocuklar aras</a:t>
            </a:r>
            <a:r>
              <a:rPr lang="tr-TR" sz="3600" smtClean="0"/>
              <a:t>ı</a:t>
            </a:r>
            <a:r>
              <a:rPr lang="en-GB" sz="3600" smtClean="0"/>
              <a:t>ndaki hiyerarflik ili</a:t>
            </a:r>
            <a:r>
              <a:rPr lang="tr-TR" sz="3600" smtClean="0"/>
              <a:t>ş</a:t>
            </a:r>
            <a:r>
              <a:rPr lang="en-GB" sz="3600" smtClean="0"/>
              <a:t>kiler ve güç, otorite</a:t>
            </a:r>
            <a:r>
              <a:rPr lang="tr-TR" sz="3600" smtClean="0"/>
              <a:t> </a:t>
            </a:r>
            <a:r>
              <a:rPr lang="en-GB" sz="3600" smtClean="0"/>
              <a:t>ve kontrol yap</a:t>
            </a:r>
            <a:r>
              <a:rPr lang="tr-TR" sz="3600" smtClean="0"/>
              <a:t>ı</a:t>
            </a:r>
            <a:r>
              <a:rPr lang="en-GB" sz="3600" smtClean="0"/>
              <a:t>lar</a:t>
            </a:r>
            <a:r>
              <a:rPr lang="tr-TR" sz="3600" smtClean="0"/>
              <a:t>ı </a:t>
            </a:r>
            <a:r>
              <a:rPr lang="en-GB" sz="3600" smtClean="0"/>
              <a:t>de</a:t>
            </a:r>
            <a:r>
              <a:rPr lang="tr-TR" sz="3600" smtClean="0"/>
              <a:t>ğiş</a:t>
            </a:r>
            <a:r>
              <a:rPr lang="en-GB" sz="3600" smtClean="0"/>
              <a:t>meye u</a:t>
            </a:r>
            <a:r>
              <a:rPr lang="tr-TR" sz="3600" smtClean="0"/>
              <a:t>ğ</a:t>
            </a:r>
            <a:r>
              <a:rPr lang="en-GB" sz="3600" smtClean="0"/>
              <a:t>ramad</a:t>
            </a:r>
            <a:r>
              <a:rPr lang="tr-TR" sz="3600" smtClean="0"/>
              <a:t>ı</a:t>
            </a:r>
            <a:r>
              <a:rPr lang="en-GB" sz="3600" smtClean="0"/>
              <a:t>kça aile içi </a:t>
            </a:r>
            <a:r>
              <a:rPr lang="tr-TR" sz="3600" smtClean="0"/>
              <a:t>i</a:t>
            </a:r>
            <a:r>
              <a:rPr lang="en-GB" sz="3600" smtClean="0"/>
              <a:t>iddetin devam</a:t>
            </a:r>
            <a:r>
              <a:rPr lang="tr-TR" sz="3600" smtClean="0"/>
              <a:t>ı</a:t>
            </a:r>
            <a:r>
              <a:rPr lang="en-GB" sz="3600" smtClean="0"/>
              <a:t> kaç</a:t>
            </a:r>
            <a:r>
              <a:rPr lang="tr-TR" sz="3600" smtClean="0"/>
              <a:t>ı</a:t>
            </a:r>
            <a:r>
              <a:rPr lang="en-GB" sz="3600" smtClean="0"/>
              <a:t>n</a:t>
            </a:r>
            <a:r>
              <a:rPr lang="tr-TR" sz="3600" smtClean="0"/>
              <a:t>ı</a:t>
            </a:r>
            <a:r>
              <a:rPr lang="en-GB" sz="3600" smtClean="0"/>
              <a:t>lmaz</a:t>
            </a:r>
            <a:r>
              <a:rPr lang="tr-TR" sz="3600" smtClean="0"/>
              <a:t> </a:t>
            </a:r>
            <a:r>
              <a:rPr lang="en-GB" sz="3600" smtClean="0"/>
              <a:t>görülmektedir</a:t>
            </a:r>
            <a:r>
              <a:rPr lang="tr-TR" sz="3600" smtClean="0"/>
              <a:t>..</a:t>
            </a:r>
            <a:endParaRPr lang="en-GB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-2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/>
          <a:lstStyle/>
          <a:p>
            <a:pPr eaLnBrk="1" hangingPunct="1"/>
            <a:r>
              <a:rPr lang="en-GB" altLang="en-US" sz="3600" smtClean="0"/>
              <a:t>Bununla birlikte, evlilik il</a:t>
            </a:r>
            <a:r>
              <a:rPr lang="tr-TR" altLang="en-US" sz="3600" smtClean="0"/>
              <a:t>ş</a:t>
            </a:r>
            <a:r>
              <a:rPr lang="en-GB" altLang="en-US" sz="3600" smtClean="0"/>
              <a:t>kisinde, kar</a:t>
            </a:r>
            <a:r>
              <a:rPr lang="tr-TR" altLang="en-US" sz="3600" smtClean="0"/>
              <a:t>ı</a:t>
            </a:r>
            <a:r>
              <a:rPr lang="en-GB" altLang="en-US" sz="3600" smtClean="0"/>
              <a:t>-kocan</a:t>
            </a:r>
            <a:r>
              <a:rPr lang="tr-TR" altLang="en-US" sz="3600" smtClean="0"/>
              <a:t>ı</a:t>
            </a:r>
            <a:r>
              <a:rPr lang="en-GB" altLang="en-US" sz="3600" smtClean="0"/>
              <a:t>n kar</a:t>
            </a:r>
            <a:r>
              <a:rPr lang="tr-TR" altLang="en-US" sz="3600" smtClean="0"/>
              <a:t>şı</a:t>
            </a:r>
            <a:r>
              <a:rPr lang="en-GB" altLang="en-US" sz="3600" smtClean="0"/>
              <a:t>l</a:t>
            </a:r>
            <a:r>
              <a:rPr lang="tr-TR" altLang="en-US" sz="3600" smtClean="0"/>
              <a:t>ı</a:t>
            </a:r>
            <a:r>
              <a:rPr lang="en-GB" altLang="en-US" sz="3600" smtClean="0"/>
              <a:t>k</a:t>
            </a:r>
            <a:r>
              <a:rPr lang="tr-TR" altLang="en-US" sz="3600" smtClean="0"/>
              <a:t>lı</a:t>
            </a:r>
            <a:r>
              <a:rPr lang="en-GB" altLang="en-US" sz="3600" smtClean="0"/>
              <a:t> duygusal destek ve güven sa</a:t>
            </a:r>
            <a:r>
              <a:rPr lang="tr-TR" altLang="en-US" sz="3600" smtClean="0"/>
              <a:t>ğ</a:t>
            </a:r>
            <a:r>
              <a:rPr lang="en-GB" altLang="en-US" sz="3600" smtClean="0"/>
              <a:t>lad</a:t>
            </a:r>
            <a:r>
              <a:rPr lang="tr-TR" altLang="en-US" sz="3600" smtClean="0"/>
              <a:t>ığı</a:t>
            </a:r>
            <a:r>
              <a:rPr lang="en-GB" altLang="en-US" sz="3600" smtClean="0"/>
              <a:t> bir aile ortam</a:t>
            </a:r>
            <a:r>
              <a:rPr lang="tr-TR" altLang="en-US" sz="3600" smtClean="0"/>
              <a:t>ı</a:t>
            </a:r>
            <a:r>
              <a:rPr lang="en-GB" altLang="en-US" sz="3600" smtClean="0"/>
              <a:t> vurgulanmaktad</a:t>
            </a:r>
            <a:r>
              <a:rPr lang="tr-TR" altLang="en-US" sz="3600" smtClean="0"/>
              <a:t>ır.</a:t>
            </a:r>
          </a:p>
          <a:p>
            <a:pPr eaLnBrk="1" hangingPunct="1"/>
            <a:r>
              <a:rPr lang="en-GB" altLang="en-US" sz="3600" smtClean="0"/>
              <a:t>Bu anlamda tan</a:t>
            </a:r>
            <a:r>
              <a:rPr lang="tr-TR" altLang="en-US" sz="3600" smtClean="0"/>
              <a:t>ı</a:t>
            </a:r>
            <a:r>
              <a:rPr lang="en-GB" altLang="en-US" sz="3600" smtClean="0"/>
              <a:t>mlanan cinsiyet rolleri, ayr</a:t>
            </a:r>
            <a:r>
              <a:rPr lang="tr-TR" altLang="en-US" sz="3600" smtClean="0"/>
              <a:t>ı</a:t>
            </a:r>
            <a:r>
              <a:rPr lang="en-GB" altLang="en-US" sz="3600" smtClean="0"/>
              <a:t> fakat e</a:t>
            </a:r>
            <a:r>
              <a:rPr lang="tr-TR" altLang="en-US" sz="3600" smtClean="0"/>
              <a:t>ş</a:t>
            </a:r>
            <a:r>
              <a:rPr lang="en-GB" altLang="en-US" sz="3600" smtClean="0"/>
              <a:t>it olduklar</a:t>
            </a:r>
            <a:r>
              <a:rPr lang="tr-TR" altLang="en-US" sz="3600" smtClean="0"/>
              <a:t>ı</a:t>
            </a:r>
            <a:r>
              <a:rPr lang="en-GB" altLang="en-US" sz="3600" smtClean="0"/>
              <a:t> yönünde</a:t>
            </a:r>
            <a:r>
              <a:rPr lang="tr-TR" altLang="en-US" sz="3600" smtClean="0"/>
              <a:t> </a:t>
            </a:r>
            <a:r>
              <a:rPr lang="en-GB" altLang="en-US" sz="3600" smtClean="0"/>
              <a:t>bir imaj yaratmaktad</a:t>
            </a:r>
            <a:r>
              <a:rPr lang="tr-TR" altLang="en-US" sz="3600" smtClean="0"/>
              <a:t>ı</a:t>
            </a:r>
            <a:r>
              <a:rPr lang="en-GB" altLang="en-US" sz="3600" smtClean="0"/>
              <a:t>r.</a:t>
            </a:r>
            <a:endParaRPr lang="en-GB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-3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>
            <a:normAutofit fontScale="92500"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600" dirty="0" err="1"/>
              <a:t>Oysa</a:t>
            </a:r>
            <a:r>
              <a:rPr lang="en-GB" sz="3600" dirty="0"/>
              <a:t> </a:t>
            </a:r>
            <a:r>
              <a:rPr lang="en-GB" sz="3600" dirty="0" err="1"/>
              <a:t>bu</a:t>
            </a:r>
            <a:r>
              <a:rPr lang="en-GB" sz="3600" dirty="0"/>
              <a:t> </a:t>
            </a:r>
            <a:r>
              <a:rPr lang="en-GB" sz="3600" dirty="0" err="1"/>
              <a:t>imaj</a:t>
            </a:r>
            <a:r>
              <a:rPr lang="en-GB" sz="3600" dirty="0"/>
              <a:t>, </a:t>
            </a:r>
            <a:r>
              <a:rPr lang="en-GB" sz="3600" dirty="0" err="1"/>
              <a:t>cinsiyete</a:t>
            </a:r>
            <a:r>
              <a:rPr lang="en-GB" sz="3600" dirty="0"/>
              <a:t> </a:t>
            </a:r>
            <a:r>
              <a:rPr lang="en-GB" sz="3600" dirty="0" err="1" smtClean="0"/>
              <a:t>dayal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tr-TR" sz="3600" dirty="0" smtClean="0"/>
              <a:t>ş</a:t>
            </a:r>
            <a:r>
              <a:rPr lang="en-GB" sz="3600" dirty="0" err="1" smtClean="0"/>
              <a:t>bölümü</a:t>
            </a:r>
            <a:r>
              <a:rPr lang="en-GB" sz="3600" dirty="0" smtClean="0"/>
              <a:t> e</a:t>
            </a:r>
            <a:r>
              <a:rPr lang="tr-TR" sz="3600" dirty="0" smtClean="0"/>
              <a:t>ş</a:t>
            </a:r>
            <a:r>
              <a:rPr lang="en-GB" sz="3600" dirty="0" err="1" smtClean="0"/>
              <a:t>itsizli</a:t>
            </a:r>
            <a:r>
              <a:rPr lang="tr-TR" sz="3600" dirty="0" smtClean="0"/>
              <a:t>ğ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üzerine</a:t>
            </a:r>
            <a:r>
              <a:rPr lang="tr-TR" sz="3600" dirty="0"/>
              <a:t> </a:t>
            </a:r>
            <a:r>
              <a:rPr lang="en-GB" sz="3600" dirty="0" err="1" smtClean="0"/>
              <a:t>kurulan</a:t>
            </a:r>
            <a:r>
              <a:rPr lang="en-GB" sz="3600" dirty="0" smtClean="0"/>
              <a:t> </a:t>
            </a:r>
            <a:r>
              <a:rPr lang="en-GB" sz="3600" dirty="0" err="1" smtClean="0"/>
              <a:t>kad</a:t>
            </a:r>
            <a:r>
              <a:rPr lang="tr-TR" sz="3600" dirty="0" smtClean="0"/>
              <a:t>ı</a:t>
            </a:r>
            <a:r>
              <a:rPr lang="en-GB" sz="3600" dirty="0" smtClean="0"/>
              <a:t>n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erkek</a:t>
            </a:r>
            <a:r>
              <a:rPr lang="en-GB" sz="3600" dirty="0"/>
              <a:t> </a:t>
            </a:r>
            <a:r>
              <a:rPr lang="en-GB" sz="3600" dirty="0" err="1"/>
              <a:t>rollerinde</a:t>
            </a:r>
            <a:r>
              <a:rPr lang="en-GB" sz="3600" dirty="0"/>
              <a:t>, </a:t>
            </a:r>
            <a:r>
              <a:rPr lang="en-GB" sz="3600" dirty="0" err="1" smtClean="0"/>
              <a:t>kar</a:t>
            </a:r>
            <a:r>
              <a:rPr lang="tr-TR" sz="3600" dirty="0" smtClean="0"/>
              <a:t>ı</a:t>
            </a:r>
            <a:r>
              <a:rPr lang="en-GB" sz="3600" dirty="0" smtClean="0"/>
              <a:t>-</a:t>
            </a:r>
            <a:r>
              <a:rPr lang="en-GB" sz="3600" dirty="0" err="1" smtClean="0"/>
              <a:t>koca</a:t>
            </a:r>
            <a:r>
              <a:rPr lang="en-GB" sz="3600" dirty="0" smtClean="0"/>
              <a:t> </a:t>
            </a:r>
            <a:r>
              <a:rPr lang="en-GB" sz="3600" dirty="0" err="1" smtClean="0"/>
              <a:t>aras</a:t>
            </a:r>
            <a:r>
              <a:rPr lang="tr-TR" sz="3600" dirty="0" smtClean="0"/>
              <a:t>ı</a:t>
            </a:r>
            <a:r>
              <a:rPr lang="en-GB" sz="3600" dirty="0" err="1" smtClean="0"/>
              <a:t>ndaki</a:t>
            </a:r>
            <a:r>
              <a:rPr lang="en-GB" sz="3600" dirty="0" smtClean="0"/>
              <a:t> </a:t>
            </a:r>
            <a:r>
              <a:rPr lang="en-GB" sz="3600" dirty="0" err="1" smtClean="0"/>
              <a:t>çat</a:t>
            </a:r>
            <a:r>
              <a:rPr lang="tr-TR" sz="3600" dirty="0" err="1" smtClean="0"/>
              <a:t>ış</a:t>
            </a:r>
            <a:r>
              <a:rPr lang="en-GB" sz="3600" dirty="0" smtClean="0"/>
              <a:t>may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/>
              <a:t>gizlemektedir</a:t>
            </a:r>
            <a:r>
              <a:rPr lang="en-GB" sz="3600" dirty="0"/>
              <a:t>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600" dirty="0"/>
              <a:t>Bu </a:t>
            </a:r>
            <a:r>
              <a:rPr lang="en-GB" sz="3600" dirty="0" err="1"/>
              <a:t>nedenle</a:t>
            </a:r>
            <a:r>
              <a:rPr lang="en-GB" sz="3600" dirty="0"/>
              <a:t>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üyelerinin</a:t>
            </a:r>
            <a:r>
              <a:rPr lang="en-GB" sz="3600" dirty="0"/>
              <a:t> </a:t>
            </a:r>
            <a:r>
              <a:rPr lang="en-GB" sz="3600" dirty="0" err="1" smtClean="0"/>
              <a:t>varsay</a:t>
            </a:r>
            <a:r>
              <a:rPr lang="tr-TR" sz="3600" dirty="0" smtClean="0"/>
              <a:t>ı</a:t>
            </a:r>
            <a:r>
              <a:rPr lang="en-GB" sz="3600" dirty="0" err="1" smtClean="0"/>
              <a:t>lan</a:t>
            </a:r>
            <a:r>
              <a:rPr lang="en-GB" sz="3600" dirty="0" smtClean="0"/>
              <a:t> </a:t>
            </a:r>
            <a:r>
              <a:rPr lang="en-GB" sz="3600" dirty="0" err="1" smtClean="0"/>
              <a:t>ili</a:t>
            </a:r>
            <a:r>
              <a:rPr lang="tr-TR" sz="3600" dirty="0" smtClean="0"/>
              <a:t>ş</a:t>
            </a:r>
            <a:r>
              <a:rPr lang="en-GB" sz="3600" dirty="0" err="1" smtClean="0"/>
              <a:t>ki</a:t>
            </a:r>
            <a:r>
              <a:rPr lang="en-GB" sz="3600" dirty="0" smtClean="0"/>
              <a:t> </a:t>
            </a:r>
            <a:r>
              <a:rPr lang="en-GB" sz="3600" dirty="0" err="1"/>
              <a:t>biçimleriyle</a:t>
            </a:r>
            <a:r>
              <a:rPr lang="en-GB" sz="3600" dirty="0"/>
              <a:t> </a:t>
            </a:r>
            <a:r>
              <a:rPr lang="en-GB" sz="3600" dirty="0" err="1" smtClean="0"/>
              <a:t>olu</a:t>
            </a:r>
            <a:r>
              <a:rPr lang="tr-TR" sz="3600" dirty="0" smtClean="0"/>
              <a:t>i</a:t>
            </a:r>
            <a:r>
              <a:rPr lang="en-GB" sz="3600" dirty="0" err="1" smtClean="0"/>
              <a:t>turdu</a:t>
            </a:r>
            <a:r>
              <a:rPr lang="tr-TR" sz="3600" dirty="0" smtClean="0"/>
              <a:t>ğ</a:t>
            </a:r>
            <a:r>
              <a:rPr lang="en-GB" sz="3600" dirty="0" smtClean="0"/>
              <a:t>u </a:t>
            </a:r>
            <a:r>
              <a:rPr lang="en-GB" sz="3600" dirty="0"/>
              <a:t>ideal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 smtClean="0"/>
              <a:t>ya</a:t>
            </a:r>
            <a:r>
              <a:rPr lang="tr-TR" sz="3600" dirty="0" smtClean="0"/>
              <a:t>ş</a:t>
            </a:r>
            <a:r>
              <a:rPr lang="en-GB" sz="3600" dirty="0" smtClean="0"/>
              <a:t>am</a:t>
            </a:r>
            <a:r>
              <a:rPr lang="tr-TR" sz="3600" dirty="0" smtClean="0"/>
              <a:t>ı</a:t>
            </a:r>
            <a:r>
              <a:rPr lang="en-GB" sz="3600" dirty="0" smtClean="0"/>
              <a:t>,</a:t>
            </a:r>
            <a:r>
              <a:rPr lang="tr-TR" sz="3600" dirty="0"/>
              <a:t> </a:t>
            </a:r>
            <a:r>
              <a:rPr lang="en-GB" sz="3600" dirty="0" err="1" smtClean="0"/>
              <a:t>bu</a:t>
            </a:r>
            <a:r>
              <a:rPr lang="en-GB" sz="3600" dirty="0" smtClean="0"/>
              <a:t> </a:t>
            </a:r>
            <a:r>
              <a:rPr lang="en-GB" sz="3600" dirty="0" err="1" smtClean="0"/>
              <a:t>yakla</a:t>
            </a:r>
            <a:r>
              <a:rPr lang="tr-TR" sz="3600" dirty="0" err="1" smtClean="0"/>
              <a:t>şı</a:t>
            </a:r>
            <a:r>
              <a:rPr lang="en-GB" sz="3600" dirty="0" smtClean="0"/>
              <a:t>ma </a:t>
            </a:r>
            <a:r>
              <a:rPr lang="en-GB" sz="3600" dirty="0" err="1"/>
              <a:t>yönelik</a:t>
            </a:r>
            <a:r>
              <a:rPr lang="en-GB" sz="3600" dirty="0"/>
              <a:t> </a:t>
            </a:r>
            <a:r>
              <a:rPr lang="en-GB" sz="3600" dirty="0" err="1" smtClean="0"/>
              <a:t>ele</a:t>
            </a:r>
            <a:r>
              <a:rPr lang="tr-TR" sz="3600" dirty="0" smtClean="0"/>
              <a:t>ş</a:t>
            </a:r>
            <a:r>
              <a:rPr lang="en-GB" sz="3600" dirty="0" err="1" smtClean="0"/>
              <a:t>tirilerin</a:t>
            </a:r>
            <a:r>
              <a:rPr lang="en-GB" sz="3600" dirty="0" smtClean="0"/>
              <a:t> </a:t>
            </a:r>
            <a:r>
              <a:rPr lang="en-GB" sz="3600" dirty="0" err="1"/>
              <a:t>odak</a:t>
            </a:r>
            <a:r>
              <a:rPr lang="en-GB" sz="3600" dirty="0"/>
              <a:t> </a:t>
            </a:r>
            <a:r>
              <a:rPr lang="en-GB" sz="3600" dirty="0" err="1" smtClean="0"/>
              <a:t>noktalar</a:t>
            </a:r>
            <a:r>
              <a:rPr lang="tr-TR" sz="3600" dirty="0" smtClean="0"/>
              <a:t>ı</a:t>
            </a:r>
            <a:r>
              <a:rPr lang="en-GB" sz="3600" dirty="0" err="1" smtClean="0"/>
              <a:t>ndan</a:t>
            </a:r>
            <a:r>
              <a:rPr lang="en-GB" sz="3600" dirty="0" smtClean="0"/>
              <a:t> </a:t>
            </a:r>
            <a:r>
              <a:rPr lang="en-GB" sz="3600" dirty="0" err="1"/>
              <a:t>birini</a:t>
            </a:r>
            <a:r>
              <a:rPr lang="en-GB" sz="3600" dirty="0"/>
              <a:t> </a:t>
            </a:r>
            <a:r>
              <a:rPr lang="en-GB" sz="3600" dirty="0" err="1" smtClean="0"/>
              <a:t>olu</a:t>
            </a:r>
            <a:r>
              <a:rPr lang="tr-TR" sz="3600" dirty="0" smtClean="0"/>
              <a:t>ş</a:t>
            </a:r>
            <a:r>
              <a:rPr lang="en-GB" sz="3600" dirty="0" err="1" smtClean="0"/>
              <a:t>turmaktad</a:t>
            </a:r>
            <a:r>
              <a:rPr lang="tr-TR" sz="3600" dirty="0" smtClean="0"/>
              <a:t>ı</a:t>
            </a:r>
            <a:r>
              <a:rPr lang="en-GB" sz="3600" dirty="0" smtClean="0"/>
              <a:t>r</a:t>
            </a:r>
            <a:r>
              <a:rPr lang="en-GB" sz="3600" dirty="0"/>
              <a:t>.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-4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/>
          <a:lstStyle/>
          <a:p>
            <a:pPr eaLnBrk="1" hangingPunct="1"/>
            <a:r>
              <a:rPr lang="en-GB" altLang="en-US" sz="3600" smtClean="0"/>
              <a:t>Antropolog Leach, endüstrile</a:t>
            </a:r>
            <a:r>
              <a:rPr lang="tr-TR" altLang="en-US" sz="3600" smtClean="0"/>
              <a:t>ş</a:t>
            </a:r>
            <a:r>
              <a:rPr lang="en-GB" altLang="en-US" sz="3600" smtClean="0"/>
              <a:t>mi</a:t>
            </a:r>
            <a:r>
              <a:rPr lang="tr-TR" altLang="en-US" sz="3600" smtClean="0"/>
              <a:t>ş </a:t>
            </a:r>
            <a:r>
              <a:rPr lang="en-GB" altLang="en-US" sz="3600" smtClean="0"/>
              <a:t>Bat</a:t>
            </a:r>
            <a:r>
              <a:rPr lang="tr-TR" altLang="en-US" sz="3600" smtClean="0"/>
              <a:t>ı</a:t>
            </a:r>
            <a:r>
              <a:rPr lang="en-GB" altLang="en-US" sz="3600" smtClean="0"/>
              <a:t> toplumuna yönelik geli</a:t>
            </a:r>
            <a:r>
              <a:rPr lang="tr-TR" altLang="en-US" sz="3600" smtClean="0"/>
              <a:t>ş</a:t>
            </a:r>
            <a:r>
              <a:rPr lang="en-GB" altLang="en-US" sz="3600" smtClean="0"/>
              <a:t>tirilen yal</a:t>
            </a:r>
            <a:r>
              <a:rPr lang="tr-TR" altLang="en-US" sz="3600" smtClean="0"/>
              <a:t>ı</a:t>
            </a:r>
            <a:r>
              <a:rPr lang="en-GB" altLang="en-US" sz="3600" smtClean="0"/>
              <a:t>t</a:t>
            </a:r>
            <a:r>
              <a:rPr lang="tr-TR" altLang="en-US" sz="3600" smtClean="0"/>
              <a:t>ı</a:t>
            </a:r>
            <a:r>
              <a:rPr lang="en-GB" altLang="en-US" sz="3600" smtClean="0"/>
              <a:t>lm</a:t>
            </a:r>
            <a:r>
              <a:rPr lang="tr-TR" altLang="en-US" sz="3600" smtClean="0"/>
              <a:t>ış </a:t>
            </a:r>
            <a:r>
              <a:rPr lang="en-GB" altLang="en-US" sz="3600" smtClean="0"/>
              <a:t>çekirdek aile tipinin, toplum ve bireyleri için “bütün ho</a:t>
            </a:r>
            <a:r>
              <a:rPr lang="tr-TR" altLang="en-US" sz="3600" smtClean="0"/>
              <a:t>ş</a:t>
            </a:r>
            <a:r>
              <a:rPr lang="en-GB" altLang="en-US" sz="3600" smtClean="0"/>
              <a:t>nutsuzluklar</a:t>
            </a:r>
            <a:r>
              <a:rPr lang="tr-TR" altLang="en-US" sz="3600" smtClean="0"/>
              <a:t>ı</a:t>
            </a:r>
            <a:r>
              <a:rPr lang="en-GB" altLang="en-US" sz="3600" smtClean="0"/>
              <a:t>n kayna</a:t>
            </a:r>
            <a:r>
              <a:rPr lang="tr-TR" altLang="en-US" sz="3600" smtClean="0"/>
              <a:t>ğı</a:t>
            </a:r>
            <a:r>
              <a:rPr lang="en-GB" altLang="en-US" sz="3600" smtClean="0"/>
              <a:t>”</a:t>
            </a:r>
            <a:r>
              <a:rPr lang="tr-TR" altLang="en-US" sz="3600" smtClean="0"/>
              <a:t> </a:t>
            </a:r>
            <a:r>
              <a:rPr lang="en-GB" altLang="en-US" sz="3600" smtClean="0"/>
              <a:t>oldu</a:t>
            </a:r>
            <a:r>
              <a:rPr lang="tr-TR" altLang="en-US" sz="3600" smtClean="0"/>
              <a:t>ğ</a:t>
            </a:r>
            <a:r>
              <a:rPr lang="en-GB" altLang="en-US" sz="3600" smtClean="0"/>
              <a:t>unu belirtmektedir</a:t>
            </a:r>
            <a:r>
              <a:rPr lang="tr-TR" altLang="en-US" sz="3600" smtClean="0"/>
              <a:t>.</a:t>
            </a:r>
            <a:endParaRPr lang="en-GB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-5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/>
          <a:lstStyle/>
          <a:p>
            <a:pPr eaLnBrk="1" hangingPunct="1"/>
            <a:r>
              <a:rPr lang="en-GB" altLang="en-US" sz="3600" smtClean="0"/>
              <a:t>Endüstrile</a:t>
            </a:r>
            <a:r>
              <a:rPr lang="tr-TR" altLang="en-US" sz="3600" smtClean="0"/>
              <a:t>ş</a:t>
            </a:r>
            <a:r>
              <a:rPr lang="en-GB" altLang="en-US" sz="3600" smtClean="0"/>
              <a:t>memi</a:t>
            </a:r>
            <a:r>
              <a:rPr lang="tr-TR" altLang="en-US" sz="3600" smtClean="0"/>
              <a:t>ş</a:t>
            </a:r>
            <a:r>
              <a:rPr lang="en-GB" altLang="en-US" sz="3600" smtClean="0"/>
              <a:t> küçük ölçekli toplumlar üzerinde ara</a:t>
            </a:r>
            <a:r>
              <a:rPr lang="tr-TR" altLang="en-US" sz="3600" smtClean="0"/>
              <a:t>ş</a:t>
            </a:r>
            <a:r>
              <a:rPr lang="en-GB" altLang="en-US" sz="3600" smtClean="0"/>
              <a:t>t</a:t>
            </a:r>
            <a:r>
              <a:rPr lang="tr-TR" altLang="en-US" sz="3600" smtClean="0"/>
              <a:t>ı</a:t>
            </a:r>
            <a:r>
              <a:rPr lang="en-GB" altLang="en-US" sz="3600" smtClean="0"/>
              <a:t>rma yapan Leach, bu</a:t>
            </a:r>
            <a:r>
              <a:rPr lang="tr-TR" altLang="en-US" sz="3600" smtClean="0"/>
              <a:t> </a:t>
            </a:r>
            <a:r>
              <a:rPr lang="en-GB" altLang="en-US" sz="3600" smtClean="0"/>
              <a:t>toplumlarda ailelerin daha geni</a:t>
            </a:r>
            <a:r>
              <a:rPr lang="tr-TR" altLang="en-US" sz="3600" smtClean="0"/>
              <a:t>ş</a:t>
            </a:r>
            <a:r>
              <a:rPr lang="en-GB" altLang="en-US" sz="3600" smtClean="0"/>
              <a:t> akrabal</a:t>
            </a:r>
            <a:r>
              <a:rPr lang="tr-TR" altLang="en-US" sz="3600" smtClean="0"/>
              <a:t>ı</a:t>
            </a:r>
            <a:r>
              <a:rPr lang="en-GB" altLang="en-US" sz="3600" smtClean="0"/>
              <a:t>k biriminin bir parças</a:t>
            </a:r>
            <a:r>
              <a:rPr lang="tr-TR" altLang="en-US" sz="3600" smtClean="0"/>
              <a:t>ı</a:t>
            </a:r>
            <a:r>
              <a:rPr lang="en-GB" altLang="en-US" sz="3600" smtClean="0"/>
              <a:t> olarak olu</a:t>
            </a:r>
            <a:r>
              <a:rPr lang="tr-TR" altLang="en-US" sz="3600" smtClean="0"/>
              <a:t>ş</a:t>
            </a:r>
            <a:r>
              <a:rPr lang="en-GB" altLang="en-US" sz="3600" smtClean="0"/>
              <a:t>tu</a:t>
            </a:r>
            <a:r>
              <a:rPr lang="tr-TR" altLang="en-US" sz="3600" smtClean="0"/>
              <a:t>ğ</a:t>
            </a:r>
            <a:r>
              <a:rPr lang="en-GB" altLang="en-US" sz="3600" smtClean="0"/>
              <a:t>unu</a:t>
            </a:r>
            <a:r>
              <a:rPr lang="tr-TR" altLang="en-US" sz="3600" smtClean="0"/>
              <a:t> </a:t>
            </a:r>
            <a:r>
              <a:rPr lang="en-GB" altLang="en-US" sz="3600" smtClean="0"/>
              <a:t>ve akrabalar</a:t>
            </a:r>
            <a:r>
              <a:rPr lang="tr-TR" altLang="en-US" sz="3600" smtClean="0"/>
              <a:t>ı</a:t>
            </a:r>
            <a:r>
              <a:rPr lang="en-GB" altLang="en-US" sz="3600" smtClean="0"/>
              <a:t>n bireylere pratik ve psikolojik destek sa</a:t>
            </a:r>
            <a:r>
              <a:rPr lang="tr-TR" altLang="en-US" sz="3600" smtClean="0"/>
              <a:t>ğ</a:t>
            </a:r>
            <a:r>
              <a:rPr lang="en-GB" altLang="en-US" sz="3600" smtClean="0"/>
              <a:t>lad</a:t>
            </a:r>
            <a:r>
              <a:rPr lang="tr-TR" altLang="en-US" sz="3600" smtClean="0"/>
              <a:t>ığı</a:t>
            </a:r>
            <a:r>
              <a:rPr lang="en-GB" altLang="en-US" sz="3600" smtClean="0"/>
              <a:t>n</a:t>
            </a:r>
            <a:r>
              <a:rPr lang="tr-TR" altLang="en-US" sz="3600" smtClean="0"/>
              <a:t>ı</a:t>
            </a:r>
            <a:r>
              <a:rPr lang="en-GB" altLang="en-US" sz="3600" smtClean="0"/>
              <a:t> belirtmektedir</a:t>
            </a:r>
            <a:endParaRPr lang="en-GB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-6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>
            <a:normAutofit fontScale="925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600" dirty="0" smtClean="0"/>
              <a:t>Buna</a:t>
            </a:r>
            <a:r>
              <a:rPr lang="tr-TR" sz="3600" dirty="0" smtClean="0"/>
              <a:t> </a:t>
            </a:r>
            <a:r>
              <a:rPr lang="en-GB" sz="3600" dirty="0" err="1" smtClean="0"/>
              <a:t>kar</a:t>
            </a:r>
            <a:r>
              <a:rPr lang="tr-TR" sz="3600" dirty="0" err="1" smtClean="0"/>
              <a:t>ş</a:t>
            </a:r>
            <a:r>
              <a:rPr lang="tr-TR" sz="3600" dirty="0" err="1"/>
              <a:t>ı</a:t>
            </a:r>
            <a:r>
              <a:rPr lang="en-GB" sz="3600" dirty="0" smtClean="0"/>
              <a:t>n</a:t>
            </a:r>
            <a:r>
              <a:rPr lang="en-GB" sz="3600" dirty="0"/>
              <a:t>, modern </a:t>
            </a:r>
            <a:r>
              <a:rPr lang="en-GB" sz="3600" dirty="0" err="1"/>
              <a:t>endüstriyel</a:t>
            </a:r>
            <a:r>
              <a:rPr lang="en-GB" sz="3600" dirty="0"/>
              <a:t> </a:t>
            </a:r>
            <a:r>
              <a:rPr lang="en-GB" sz="3600" dirty="0" err="1"/>
              <a:t>toplumlarda</a:t>
            </a:r>
            <a:r>
              <a:rPr lang="en-GB" sz="3600" dirty="0"/>
              <a:t> </a:t>
            </a:r>
            <a:r>
              <a:rPr lang="en-GB" sz="3600" dirty="0" err="1"/>
              <a:t>ise</a:t>
            </a:r>
            <a:r>
              <a:rPr lang="en-GB" sz="3600" dirty="0"/>
              <a:t> </a:t>
            </a:r>
            <a:r>
              <a:rPr lang="en-GB" sz="3600" dirty="0" err="1"/>
              <a:t>çekirdek</a:t>
            </a:r>
            <a:r>
              <a:rPr lang="en-GB" sz="3600" dirty="0"/>
              <a:t>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büyük</a:t>
            </a:r>
            <a:r>
              <a:rPr lang="en-GB" sz="3600" dirty="0"/>
              <a:t> </a:t>
            </a:r>
            <a:r>
              <a:rPr lang="en-GB" sz="3600" dirty="0" err="1"/>
              <a:t>ölçüde</a:t>
            </a:r>
            <a:r>
              <a:rPr lang="en-GB" sz="3600" dirty="0"/>
              <a:t> </a:t>
            </a:r>
            <a:r>
              <a:rPr lang="en-GB" sz="3600" dirty="0" err="1" smtClean="0"/>
              <a:t>daha</a:t>
            </a:r>
            <a:r>
              <a:rPr lang="tr-TR" sz="3600" dirty="0"/>
              <a:t> </a:t>
            </a:r>
            <a:r>
              <a:rPr lang="en-GB" sz="3600" dirty="0" err="1" smtClean="0"/>
              <a:t>geni</a:t>
            </a:r>
            <a:r>
              <a:rPr lang="tr-TR" sz="3600" dirty="0" smtClean="0"/>
              <a:t>ş </a:t>
            </a:r>
            <a:r>
              <a:rPr lang="en-GB" sz="3600" dirty="0" err="1" smtClean="0"/>
              <a:t>akrabal</a:t>
            </a:r>
            <a:r>
              <a:rPr lang="tr-TR" sz="3600" dirty="0" smtClean="0"/>
              <a:t>ı</a:t>
            </a:r>
            <a:r>
              <a:rPr lang="en-GB" sz="3600" dirty="0" smtClean="0"/>
              <a:t>k </a:t>
            </a:r>
            <a:r>
              <a:rPr lang="en-GB" sz="3600" dirty="0" err="1" smtClean="0"/>
              <a:t>ili</a:t>
            </a:r>
            <a:r>
              <a:rPr lang="tr-TR" sz="3600" dirty="0" smtClean="0"/>
              <a:t>ş</a:t>
            </a:r>
            <a:r>
              <a:rPr lang="en-GB" sz="3600" dirty="0" err="1" smtClean="0"/>
              <a:t>kilerinden</a:t>
            </a:r>
            <a:r>
              <a:rPr lang="en-GB" sz="3600" dirty="0" smtClean="0"/>
              <a:t> </a:t>
            </a:r>
            <a:r>
              <a:rPr lang="en-GB" sz="3600" dirty="0" err="1" smtClean="0"/>
              <a:t>yal</a:t>
            </a:r>
            <a:r>
              <a:rPr lang="tr-TR" sz="3600" dirty="0" smtClean="0"/>
              <a:t>ı</a:t>
            </a:r>
            <a:r>
              <a:rPr lang="en-GB" sz="3600" dirty="0" smtClean="0"/>
              <a:t>t</a:t>
            </a:r>
            <a:r>
              <a:rPr lang="tr-TR" sz="3600" dirty="0" smtClean="0"/>
              <a:t>ı</a:t>
            </a:r>
            <a:r>
              <a:rPr lang="en-GB" sz="3600" dirty="0" smtClean="0"/>
              <a:t>lm</a:t>
            </a:r>
            <a:r>
              <a:rPr lang="tr-TR" sz="3600" dirty="0" err="1" smtClean="0"/>
              <a:t>ış</a:t>
            </a:r>
            <a:r>
              <a:rPr lang="en-GB" sz="3600" dirty="0" smtClean="0"/>
              <a:t>t</a:t>
            </a:r>
            <a:r>
              <a:rPr lang="tr-TR" sz="3600" dirty="0" smtClean="0"/>
              <a:t>ı</a:t>
            </a:r>
            <a:r>
              <a:rPr lang="en-GB" sz="3600" dirty="0" smtClean="0"/>
              <a:t>r</a:t>
            </a:r>
            <a:r>
              <a:rPr lang="en-GB" sz="3600" dirty="0"/>
              <a:t>. </a:t>
            </a:r>
            <a:endParaRPr lang="tr-TR" sz="36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600" dirty="0" err="1" smtClean="0"/>
              <a:t>Bunun</a:t>
            </a:r>
            <a:r>
              <a:rPr lang="en-GB" sz="3600" dirty="0" smtClean="0"/>
              <a:t> </a:t>
            </a:r>
            <a:r>
              <a:rPr lang="en-GB" sz="3600" dirty="0" err="1"/>
              <a:t>sonucu</a:t>
            </a:r>
            <a:r>
              <a:rPr lang="en-GB" sz="3600" dirty="0"/>
              <a:t> </a:t>
            </a:r>
            <a:r>
              <a:rPr lang="en-GB" sz="3600" dirty="0" err="1"/>
              <a:t>olarak</a:t>
            </a:r>
            <a:r>
              <a:rPr lang="en-GB" sz="3600" dirty="0"/>
              <a:t> </a:t>
            </a:r>
            <a:r>
              <a:rPr lang="en-GB" sz="3600" dirty="0" err="1"/>
              <a:t>psikolojik</a:t>
            </a:r>
            <a:r>
              <a:rPr lang="en-GB" sz="3600" dirty="0"/>
              <a:t> </a:t>
            </a:r>
            <a:r>
              <a:rPr lang="en-GB" sz="3600" dirty="0" err="1" smtClean="0"/>
              <a:t>deste</a:t>
            </a:r>
            <a:r>
              <a:rPr lang="tr-TR" sz="3600" dirty="0" smtClean="0"/>
              <a:t>ğ</a:t>
            </a:r>
            <a:r>
              <a:rPr lang="en-GB" sz="3600" dirty="0" err="1" smtClean="0"/>
              <a:t>i</a:t>
            </a:r>
            <a:r>
              <a:rPr lang="tr-TR" sz="3600" dirty="0" smtClean="0"/>
              <a:t> </a:t>
            </a:r>
            <a:r>
              <a:rPr lang="en-GB" sz="3600" dirty="0" err="1" smtClean="0"/>
              <a:t>alamayan</a:t>
            </a:r>
            <a:r>
              <a:rPr lang="en-GB" sz="3600" dirty="0" smtClean="0"/>
              <a:t> </a:t>
            </a:r>
            <a:r>
              <a:rPr lang="en-GB" sz="3600" dirty="0" err="1" smtClean="0"/>
              <a:t>kar</a:t>
            </a:r>
            <a:r>
              <a:rPr lang="tr-TR" sz="3600" dirty="0" smtClean="0"/>
              <a:t>ı</a:t>
            </a:r>
            <a:r>
              <a:rPr lang="en-GB" sz="3600" dirty="0" smtClean="0"/>
              <a:t>-</a:t>
            </a:r>
            <a:r>
              <a:rPr lang="en-GB" sz="3600" dirty="0" err="1" smtClean="0"/>
              <a:t>koca</a:t>
            </a:r>
            <a:r>
              <a:rPr lang="en-GB" sz="3600" dirty="0" smtClean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çocuk</a:t>
            </a:r>
            <a:r>
              <a:rPr lang="en-GB" sz="3600" dirty="0"/>
              <a:t> </a:t>
            </a:r>
            <a:r>
              <a:rPr lang="en-GB" sz="3600" dirty="0" err="1" smtClean="0"/>
              <a:t>aras</a:t>
            </a:r>
            <a:r>
              <a:rPr lang="tr-TR" sz="3600" dirty="0" smtClean="0"/>
              <a:t>ı</a:t>
            </a:r>
            <a:r>
              <a:rPr lang="en-GB" sz="3600" dirty="0" err="1" smtClean="0"/>
              <a:t>nda</a:t>
            </a:r>
            <a:r>
              <a:rPr lang="en-GB" sz="3600" dirty="0" smtClean="0"/>
              <a:t> a</a:t>
            </a:r>
            <a:r>
              <a:rPr lang="tr-TR" sz="3600" dirty="0" err="1" smtClean="0"/>
              <a:t>şı</a:t>
            </a:r>
            <a:r>
              <a:rPr lang="en-GB" sz="3600" dirty="0" smtClean="0"/>
              <a:t>r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/>
              <a:t>ilgi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sevgi</a:t>
            </a:r>
            <a:r>
              <a:rPr lang="en-GB" sz="3600" dirty="0"/>
              <a:t> </a:t>
            </a:r>
            <a:r>
              <a:rPr lang="en-GB" sz="3600" dirty="0" err="1" smtClean="0"/>
              <a:t>ba</a:t>
            </a:r>
            <a:r>
              <a:rPr lang="tr-TR" sz="3600" dirty="0" err="1" smtClean="0"/>
              <a:t>ğ</a:t>
            </a:r>
            <a:r>
              <a:rPr lang="tr-TR" sz="3600" dirty="0" err="1"/>
              <a:t>ı</a:t>
            </a:r>
            <a:r>
              <a:rPr lang="en-GB" sz="3600" dirty="0" smtClean="0"/>
              <a:t> </a:t>
            </a:r>
            <a:r>
              <a:rPr lang="en-GB" sz="3600" dirty="0" err="1" smtClean="0"/>
              <a:t>olu</a:t>
            </a:r>
            <a:r>
              <a:rPr lang="tr-TR" sz="3600" dirty="0" smtClean="0"/>
              <a:t>ş</a:t>
            </a:r>
            <a:r>
              <a:rPr lang="en-GB" sz="3600" dirty="0" err="1" smtClean="0"/>
              <a:t>maktad</a:t>
            </a:r>
            <a:r>
              <a:rPr lang="tr-TR" sz="3600" dirty="0" smtClean="0"/>
              <a:t>ı</a:t>
            </a:r>
            <a:r>
              <a:rPr lang="en-GB" sz="3600" dirty="0" smtClean="0"/>
              <a:t>r</a:t>
            </a:r>
            <a:r>
              <a:rPr lang="en-GB" sz="3600" dirty="0"/>
              <a:t>. </a:t>
            </a:r>
            <a:r>
              <a:rPr lang="en-GB" sz="3600" dirty="0" err="1" smtClean="0"/>
              <a:t>Yal</a:t>
            </a:r>
            <a:r>
              <a:rPr lang="tr-TR" sz="3600" dirty="0"/>
              <a:t>ı</a:t>
            </a:r>
            <a:r>
              <a:rPr lang="en-GB" sz="3600" dirty="0" smtClean="0"/>
              <a:t>t</a:t>
            </a:r>
            <a:r>
              <a:rPr lang="tr-TR" sz="3600" dirty="0" smtClean="0"/>
              <a:t>ı</a:t>
            </a:r>
            <a:r>
              <a:rPr lang="en-GB" sz="3600" dirty="0" smtClean="0"/>
              <a:t>lm</a:t>
            </a:r>
            <a:r>
              <a:rPr lang="tr-TR" sz="3600" dirty="0" err="1" smtClean="0"/>
              <a:t>ış</a:t>
            </a:r>
            <a:r>
              <a:rPr lang="en-GB" sz="3600" dirty="0" smtClean="0"/>
              <a:t> </a:t>
            </a:r>
            <a:r>
              <a:rPr lang="en-GB" sz="3600" dirty="0" err="1"/>
              <a:t>olan</a:t>
            </a:r>
            <a:r>
              <a:rPr lang="en-GB" sz="3600" dirty="0"/>
              <a:t> </a:t>
            </a:r>
            <a:r>
              <a:rPr lang="en-GB" sz="3600" dirty="0" err="1"/>
              <a:t>aile</a:t>
            </a:r>
            <a:r>
              <a:rPr lang="en-GB" sz="3600" dirty="0"/>
              <a:t>, </a:t>
            </a:r>
            <a:r>
              <a:rPr lang="en-GB" sz="3600" dirty="0" err="1"/>
              <a:t>içine</a:t>
            </a:r>
            <a:r>
              <a:rPr lang="en-GB" sz="3600" dirty="0"/>
              <a:t> </a:t>
            </a:r>
            <a:r>
              <a:rPr lang="en-GB" sz="3600" dirty="0" err="1"/>
              <a:t>kapanmakta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bu</a:t>
            </a:r>
            <a:r>
              <a:rPr lang="en-GB" sz="3600" dirty="0"/>
              <a:t> </a:t>
            </a:r>
            <a:r>
              <a:rPr lang="en-GB" sz="3600" dirty="0" err="1"/>
              <a:t>nedenle</a:t>
            </a:r>
            <a:r>
              <a:rPr lang="en-GB" sz="3600" dirty="0"/>
              <a:t>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üyeleri</a:t>
            </a:r>
            <a:r>
              <a:rPr lang="en-GB" sz="3600" dirty="0"/>
              <a:t> </a:t>
            </a:r>
            <a:r>
              <a:rPr lang="en-GB" sz="3600" dirty="0" err="1"/>
              <a:t>birbirlerinden</a:t>
            </a:r>
            <a:r>
              <a:rPr lang="en-GB" sz="3600" dirty="0"/>
              <a:t> </a:t>
            </a:r>
            <a:r>
              <a:rPr lang="en-GB" sz="3600" dirty="0" err="1"/>
              <a:t>çok</a:t>
            </a:r>
            <a:r>
              <a:rPr lang="en-GB" sz="3600" dirty="0"/>
              <a:t> </a:t>
            </a:r>
            <a:r>
              <a:rPr lang="tr-TR" sz="3600" dirty="0" smtClean="0"/>
              <a:t>ş</a:t>
            </a:r>
            <a:r>
              <a:rPr lang="en-GB" sz="3600" dirty="0" err="1" smtClean="0"/>
              <a:t>ey</a:t>
            </a:r>
            <a:r>
              <a:rPr lang="tr-TR" sz="3600" dirty="0" smtClean="0"/>
              <a:t> </a:t>
            </a:r>
            <a:r>
              <a:rPr lang="en-GB" sz="3600" dirty="0" err="1" smtClean="0"/>
              <a:t>talep</a:t>
            </a:r>
            <a:r>
              <a:rPr lang="en-GB" sz="3600" dirty="0" smtClean="0"/>
              <a:t> </a:t>
            </a:r>
            <a:r>
              <a:rPr lang="en-GB" sz="3600" dirty="0" err="1"/>
              <a:t>eder</a:t>
            </a:r>
            <a:r>
              <a:rPr lang="en-GB" sz="3600" dirty="0"/>
              <a:t> hale </a:t>
            </a:r>
            <a:r>
              <a:rPr lang="en-GB" sz="3600" dirty="0" err="1" smtClean="0"/>
              <a:t>gelmektedir</a:t>
            </a:r>
            <a:r>
              <a:rPr lang="tr-TR" sz="3600" dirty="0" smtClean="0"/>
              <a:t>.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-7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GB" sz="3600" dirty="0"/>
              <a:t>Leach, </a:t>
            </a:r>
            <a:r>
              <a:rPr lang="en-GB" sz="3600" dirty="0" err="1"/>
              <a:t>bu</a:t>
            </a:r>
            <a:r>
              <a:rPr lang="en-GB" sz="3600" dirty="0"/>
              <a:t> </a:t>
            </a:r>
            <a:r>
              <a:rPr lang="en-GB" sz="3600" dirty="0" err="1"/>
              <a:t>durumun</a:t>
            </a:r>
            <a:r>
              <a:rPr lang="en-GB" sz="3600" dirty="0"/>
              <a:t> </a:t>
            </a:r>
            <a:r>
              <a:rPr lang="en-GB" sz="3600" dirty="0" err="1" smtClean="0"/>
              <a:t>ayn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/>
              <a:t>zamanda</a:t>
            </a:r>
            <a:r>
              <a:rPr lang="en-GB" sz="3600" dirty="0"/>
              <a:t> </a:t>
            </a:r>
            <a:r>
              <a:rPr lang="en-GB" sz="3600" dirty="0" smtClean="0"/>
              <a:t>bask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 smtClean="0"/>
              <a:t>gerginli</a:t>
            </a:r>
            <a:r>
              <a:rPr lang="tr-TR" sz="3600" dirty="0" smtClean="0"/>
              <a:t>ğ</a:t>
            </a:r>
            <a:r>
              <a:rPr lang="en-GB" sz="3600" dirty="0" smtClean="0"/>
              <a:t>e </a:t>
            </a:r>
            <a:r>
              <a:rPr lang="en-GB" sz="3600" dirty="0" err="1"/>
              <a:t>yol</a:t>
            </a:r>
            <a:r>
              <a:rPr lang="en-GB" sz="3600" dirty="0"/>
              <a:t> </a:t>
            </a:r>
            <a:r>
              <a:rPr lang="en-GB" sz="3600" dirty="0" err="1" smtClean="0"/>
              <a:t>açt</a:t>
            </a:r>
            <a:r>
              <a:rPr lang="tr-TR" sz="3600" dirty="0" err="1" smtClean="0"/>
              <a:t>ığı</a:t>
            </a:r>
            <a:r>
              <a:rPr lang="en-GB" sz="3600" dirty="0" smtClean="0"/>
              <a:t>n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/>
              <a:t>belirtmektedir</a:t>
            </a:r>
            <a:r>
              <a:rPr lang="en-GB" sz="3600" dirty="0"/>
              <a:t>:</a:t>
            </a:r>
          </a:p>
          <a:p>
            <a:pPr eaLnBrk="1" hangingPunct="1">
              <a:defRPr/>
            </a:pPr>
            <a:r>
              <a:rPr lang="en-GB" sz="3600" dirty="0"/>
              <a:t>“</a:t>
            </a:r>
            <a:r>
              <a:rPr lang="en-GB" sz="3600" dirty="0" err="1"/>
              <a:t>Kendi</a:t>
            </a:r>
            <a:r>
              <a:rPr lang="en-GB" sz="3600" dirty="0"/>
              <a:t> </a:t>
            </a:r>
            <a:r>
              <a:rPr lang="en-GB" sz="3600" dirty="0" err="1" smtClean="0"/>
              <a:t>yaln</a:t>
            </a:r>
            <a:r>
              <a:rPr lang="tr-TR" sz="3600" dirty="0" smtClean="0"/>
              <a:t>ı</a:t>
            </a:r>
            <a:r>
              <a:rPr lang="en-GB" sz="3600" dirty="0" err="1" smtClean="0"/>
              <a:t>zl</a:t>
            </a:r>
            <a:r>
              <a:rPr lang="tr-TR" sz="3600" dirty="0" smtClean="0"/>
              <a:t>ı</a:t>
            </a:r>
            <a:r>
              <a:rPr lang="en-GB" sz="3600" dirty="0" err="1" smtClean="0"/>
              <a:t>klar</a:t>
            </a:r>
            <a:r>
              <a:rPr lang="tr-TR" sz="3600" dirty="0" smtClean="0"/>
              <a:t>ı</a:t>
            </a:r>
            <a:r>
              <a:rPr lang="en-GB" sz="3600" dirty="0" err="1" smtClean="0"/>
              <a:t>nda</a:t>
            </a:r>
            <a:r>
              <a:rPr lang="en-GB" sz="3600" dirty="0" smtClean="0"/>
              <a:t> </a:t>
            </a:r>
            <a:r>
              <a:rPr lang="en-GB" sz="3600" dirty="0" err="1" smtClean="0"/>
              <a:t>kar</a:t>
            </a:r>
            <a:r>
              <a:rPr lang="tr-TR" sz="3600" dirty="0" smtClean="0"/>
              <a:t>ı</a:t>
            </a:r>
            <a:r>
              <a:rPr lang="en-GB" sz="3600" dirty="0" smtClean="0"/>
              <a:t>-</a:t>
            </a:r>
            <a:r>
              <a:rPr lang="en-GB" sz="3600" dirty="0" err="1" smtClean="0"/>
              <a:t>koca</a:t>
            </a:r>
            <a:r>
              <a:rPr lang="en-GB" sz="3600" dirty="0" smtClean="0"/>
              <a:t> </a:t>
            </a:r>
            <a:r>
              <a:rPr lang="en-GB" sz="3600" dirty="0" err="1"/>
              <a:t>kavga</a:t>
            </a:r>
            <a:r>
              <a:rPr lang="en-GB" sz="3600" dirty="0"/>
              <a:t> </a:t>
            </a:r>
            <a:r>
              <a:rPr lang="en-GB" sz="3600" dirty="0" err="1"/>
              <a:t>etmekte</a:t>
            </a:r>
            <a:r>
              <a:rPr lang="en-GB" sz="3600" dirty="0"/>
              <a:t>, </a:t>
            </a:r>
            <a:r>
              <a:rPr lang="en-GB" sz="3600" dirty="0" err="1"/>
              <a:t>çocuklar</a:t>
            </a:r>
            <a:r>
              <a:rPr lang="en-GB" sz="3600" dirty="0"/>
              <a:t> </a:t>
            </a:r>
            <a:r>
              <a:rPr lang="en-GB" sz="3600" dirty="0" err="1"/>
              <a:t>isyan</a:t>
            </a:r>
            <a:r>
              <a:rPr lang="en-GB" sz="3600" dirty="0"/>
              <a:t> </a:t>
            </a:r>
            <a:r>
              <a:rPr lang="en-GB" sz="3600" dirty="0" err="1"/>
              <a:t>etmektedir</a:t>
            </a:r>
            <a:r>
              <a:rPr lang="en-GB" sz="3600" dirty="0" smtClean="0"/>
              <a:t>.”</a:t>
            </a:r>
            <a:endParaRPr lang="tr-TR" sz="3600" dirty="0" smtClean="0"/>
          </a:p>
          <a:p>
            <a:pPr eaLnBrk="1" hangingPunct="1">
              <a:defRPr/>
            </a:pPr>
            <a:r>
              <a:rPr lang="en-GB" sz="3600" dirty="0" smtClean="0"/>
              <a:t> </a:t>
            </a:r>
            <a:r>
              <a:rPr lang="en-GB" sz="3600" dirty="0" err="1" smtClean="0"/>
              <a:t>Sorunlar</a:t>
            </a:r>
            <a:r>
              <a:rPr lang="tr-TR" sz="3600" dirty="0"/>
              <a:t> </a:t>
            </a:r>
            <a:r>
              <a:rPr lang="en-GB" sz="3600" dirty="0" err="1" smtClean="0"/>
              <a:t>sadece</a:t>
            </a:r>
            <a:r>
              <a:rPr lang="en-GB" sz="3600" dirty="0" smtClean="0"/>
              <a:t> </a:t>
            </a:r>
            <a:r>
              <a:rPr lang="en-GB" sz="3600" dirty="0" err="1"/>
              <a:t>aileyle</a:t>
            </a:r>
            <a:r>
              <a:rPr lang="en-GB" sz="3600" dirty="0"/>
              <a:t> </a:t>
            </a:r>
            <a:r>
              <a:rPr lang="en-GB" sz="3600" dirty="0" smtClean="0"/>
              <a:t>s</a:t>
            </a:r>
            <a:r>
              <a:rPr lang="tr-TR" sz="3600" dirty="0" smtClean="0"/>
              <a:t>ı</a:t>
            </a:r>
            <a:r>
              <a:rPr lang="en-GB" sz="3600" dirty="0" smtClean="0"/>
              <a:t>n</a:t>
            </a:r>
            <a:r>
              <a:rPr lang="tr-TR" sz="3600" dirty="0" smtClean="0"/>
              <a:t>ı</a:t>
            </a:r>
            <a:r>
              <a:rPr lang="en-GB" sz="3600" dirty="0" err="1" smtClean="0"/>
              <a:t>rl</a:t>
            </a:r>
            <a:r>
              <a:rPr lang="tr-TR" sz="3600" dirty="0"/>
              <a:t>ı</a:t>
            </a:r>
            <a:r>
              <a:rPr lang="en-GB" sz="3600" dirty="0" smtClean="0"/>
              <a:t> </a:t>
            </a:r>
            <a:r>
              <a:rPr lang="en-GB" sz="3600" dirty="0" err="1"/>
              <a:t>kalmayarak</a:t>
            </a:r>
            <a:r>
              <a:rPr lang="en-GB" sz="3600" dirty="0"/>
              <a:t>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içinde</a:t>
            </a:r>
            <a:r>
              <a:rPr lang="en-GB" sz="3600" dirty="0"/>
              <a:t> </a:t>
            </a:r>
            <a:r>
              <a:rPr lang="en-GB" sz="3600" dirty="0" err="1"/>
              <a:t>üretilen</a:t>
            </a:r>
            <a:r>
              <a:rPr lang="en-GB" sz="3600" dirty="0"/>
              <a:t> </a:t>
            </a:r>
            <a:r>
              <a:rPr lang="en-GB" sz="3600" dirty="0" err="1"/>
              <a:t>gerilim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 smtClean="0"/>
              <a:t>dü</a:t>
            </a:r>
            <a:r>
              <a:rPr lang="tr-TR" sz="3600" dirty="0" smtClean="0"/>
              <a:t>ş</a:t>
            </a:r>
            <a:r>
              <a:rPr lang="en-GB" sz="3600" dirty="0" err="1" smtClean="0"/>
              <a:t>manl</a:t>
            </a:r>
            <a:r>
              <a:rPr lang="tr-TR" sz="3600" dirty="0" smtClean="0"/>
              <a:t>ı</a:t>
            </a:r>
            <a:r>
              <a:rPr lang="en-GB" sz="3600" dirty="0" smtClean="0"/>
              <a:t>k</a:t>
            </a:r>
            <a:r>
              <a:rPr lang="en-GB" sz="3600" dirty="0"/>
              <a:t>, </a:t>
            </a:r>
            <a:r>
              <a:rPr lang="en-GB" sz="3600" dirty="0" err="1" smtClean="0"/>
              <a:t>toplumda</a:t>
            </a:r>
            <a:r>
              <a:rPr lang="tr-TR" sz="3600" dirty="0"/>
              <a:t> </a:t>
            </a:r>
            <a:r>
              <a:rPr lang="en-GB" sz="3600" dirty="0" smtClean="0"/>
              <a:t>da </a:t>
            </a:r>
            <a:r>
              <a:rPr lang="en-GB" sz="3600" dirty="0" err="1"/>
              <a:t>ifade</a:t>
            </a:r>
            <a:r>
              <a:rPr lang="en-GB" sz="3600" dirty="0"/>
              <a:t> </a:t>
            </a:r>
            <a:r>
              <a:rPr lang="en-GB" sz="3600" dirty="0" err="1"/>
              <a:t>edilmektedir</a:t>
            </a:r>
            <a:r>
              <a:rPr lang="en-GB" sz="3600" dirty="0"/>
              <a:t>.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çi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ş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iddet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-8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8434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3600" dirty="0" err="1"/>
              <a:t>Ailenin</a:t>
            </a:r>
            <a:r>
              <a:rPr lang="en-GB" sz="3600" dirty="0"/>
              <a:t> </a:t>
            </a:r>
            <a:r>
              <a:rPr lang="en-GB" sz="3600" dirty="0" err="1"/>
              <a:t>bu</a:t>
            </a:r>
            <a:r>
              <a:rPr lang="en-GB" sz="3600" dirty="0"/>
              <a:t> ‘</a:t>
            </a:r>
            <a:r>
              <a:rPr lang="en-GB" sz="3600" dirty="0" err="1"/>
              <a:t>özel</a:t>
            </a:r>
            <a:r>
              <a:rPr lang="en-GB" sz="3600" dirty="0"/>
              <a:t>’ </a:t>
            </a:r>
            <a:r>
              <a:rPr lang="en-GB" sz="3600" dirty="0" err="1"/>
              <a:t>kabul</a:t>
            </a:r>
            <a:r>
              <a:rPr lang="en-GB" sz="3600" dirty="0"/>
              <a:t> </a:t>
            </a:r>
            <a:r>
              <a:rPr lang="en-GB" sz="3600" dirty="0" err="1"/>
              <a:t>edilen</a:t>
            </a:r>
            <a:r>
              <a:rPr lang="en-GB" sz="3600" dirty="0"/>
              <a:t> </a:t>
            </a:r>
            <a:r>
              <a:rPr lang="en-GB" sz="3600" dirty="0" err="1"/>
              <a:t>konumu</a:t>
            </a:r>
            <a:r>
              <a:rPr lang="en-GB" sz="3600" dirty="0"/>
              <a:t>, </a:t>
            </a:r>
            <a:r>
              <a:rPr lang="en-GB" sz="3600" dirty="0" smtClean="0"/>
              <a:t>d</a:t>
            </a:r>
            <a:r>
              <a:rPr lang="tr-TR" sz="3600" dirty="0" err="1" smtClean="0"/>
              <a:t>ış</a:t>
            </a:r>
            <a:r>
              <a:rPr lang="en-GB" sz="3600" dirty="0" smtClean="0"/>
              <a:t> </a:t>
            </a:r>
            <a:r>
              <a:rPr lang="en-GB" sz="3600" dirty="0" err="1"/>
              <a:t>dünyaya</a:t>
            </a:r>
            <a:r>
              <a:rPr lang="en-GB" sz="3600" dirty="0"/>
              <a:t> </a:t>
            </a:r>
            <a:r>
              <a:rPr lang="en-GB" sz="3600" dirty="0" err="1" smtClean="0"/>
              <a:t>kar</a:t>
            </a:r>
            <a:r>
              <a:rPr lang="tr-TR" sz="3600" dirty="0" err="1" smtClean="0"/>
              <a:t>şı</a:t>
            </a:r>
            <a:r>
              <a:rPr lang="tr-TR" sz="3600" dirty="0"/>
              <a:t> </a:t>
            </a:r>
            <a:r>
              <a:rPr lang="tr-TR" sz="3600" dirty="0" smtClean="0"/>
              <a:t>ş</a:t>
            </a:r>
            <a:r>
              <a:rPr lang="en-GB" sz="3600" dirty="0" err="1" smtClean="0"/>
              <a:t>üphe</a:t>
            </a:r>
            <a:r>
              <a:rPr lang="en-GB" sz="3600" dirty="0" smtClean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korkuya</a:t>
            </a:r>
            <a:r>
              <a:rPr lang="en-GB" sz="3600" dirty="0"/>
              <a:t> </a:t>
            </a:r>
            <a:r>
              <a:rPr lang="en-GB" sz="3600" dirty="0" err="1"/>
              <a:t>yol</a:t>
            </a:r>
            <a:r>
              <a:rPr lang="en-GB" sz="3600" dirty="0"/>
              <a:t> </a:t>
            </a:r>
            <a:r>
              <a:rPr lang="en-GB" sz="3600" dirty="0" err="1" smtClean="0"/>
              <a:t>açmaktad</a:t>
            </a:r>
            <a:r>
              <a:rPr lang="tr-TR" sz="3600" dirty="0" smtClean="0"/>
              <a:t>ı</a:t>
            </a:r>
            <a:r>
              <a:rPr lang="en-GB" sz="3600" dirty="0" smtClean="0"/>
              <a:t>r</a:t>
            </a:r>
            <a:r>
              <a:rPr lang="en-GB" sz="3600" dirty="0"/>
              <a:t>. </a:t>
            </a:r>
            <a:endParaRPr lang="tr-TR" sz="3600" dirty="0" smtClean="0"/>
          </a:p>
          <a:p>
            <a:pPr eaLnBrk="1" hangingPunct="1">
              <a:defRPr/>
            </a:pPr>
            <a:r>
              <a:rPr lang="en-GB" sz="3600" dirty="0" err="1" smtClean="0"/>
              <a:t>Bunun</a:t>
            </a:r>
            <a:r>
              <a:rPr lang="en-GB" sz="3600" dirty="0" smtClean="0"/>
              <a:t> </a:t>
            </a:r>
            <a:r>
              <a:rPr lang="en-GB" sz="3600" dirty="0" err="1"/>
              <a:t>sonucunda</a:t>
            </a:r>
            <a:r>
              <a:rPr lang="en-GB" sz="3600" dirty="0"/>
              <a:t>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/>
              <a:t>üyeleri</a:t>
            </a:r>
            <a:r>
              <a:rPr lang="en-GB" sz="3600" dirty="0"/>
              <a:t> </a:t>
            </a:r>
            <a:r>
              <a:rPr lang="en-GB" sz="3600" dirty="0" err="1"/>
              <a:t>kendileri</a:t>
            </a:r>
            <a:r>
              <a:rPr lang="en-GB" sz="3600" dirty="0"/>
              <a:t> </a:t>
            </a:r>
            <a:r>
              <a:rPr lang="en-GB" sz="3600" dirty="0" err="1"/>
              <a:t>gibi</a:t>
            </a:r>
            <a:r>
              <a:rPr lang="en-GB" sz="3600" dirty="0"/>
              <a:t> </a:t>
            </a:r>
            <a:r>
              <a:rPr lang="en-GB" sz="3600" dirty="0" err="1" smtClean="0"/>
              <a:t>olanlar</a:t>
            </a:r>
            <a:r>
              <a:rPr lang="tr-TR" sz="3600" dirty="0"/>
              <a:t> </a:t>
            </a:r>
            <a:r>
              <a:rPr lang="en-GB" sz="3600" dirty="0" err="1" smtClean="0"/>
              <a:t>ve</a:t>
            </a:r>
            <a:r>
              <a:rPr lang="en-GB" sz="3600" dirty="0" smtClean="0"/>
              <a:t> </a:t>
            </a:r>
            <a:r>
              <a:rPr lang="en-GB" sz="3600" dirty="0" err="1"/>
              <a:t>olmayanlar</a:t>
            </a:r>
            <a:r>
              <a:rPr lang="en-GB" sz="3600" dirty="0"/>
              <a:t> </a:t>
            </a:r>
            <a:r>
              <a:rPr lang="en-GB" sz="3600" dirty="0" err="1" smtClean="0"/>
              <a:t>aras</a:t>
            </a:r>
            <a:r>
              <a:rPr lang="tr-TR" sz="3600" dirty="0" smtClean="0"/>
              <a:t>ı</a:t>
            </a:r>
            <a:r>
              <a:rPr lang="en-GB" sz="3600" dirty="0" err="1" smtClean="0"/>
              <a:t>nda</a:t>
            </a:r>
            <a:r>
              <a:rPr lang="en-GB" sz="3600" dirty="0" smtClean="0"/>
              <a:t> </a:t>
            </a:r>
            <a:r>
              <a:rPr lang="en-GB" sz="3600" dirty="0" err="1"/>
              <a:t>bir</a:t>
            </a:r>
            <a:r>
              <a:rPr lang="en-GB" sz="3600" dirty="0"/>
              <a:t> </a:t>
            </a:r>
            <a:r>
              <a:rPr lang="en-GB" sz="3600" dirty="0" err="1"/>
              <a:t>engel</a:t>
            </a:r>
            <a:r>
              <a:rPr lang="en-GB" sz="3600" dirty="0"/>
              <a:t> </a:t>
            </a:r>
            <a:r>
              <a:rPr lang="en-GB" sz="3600" dirty="0" err="1" smtClean="0"/>
              <a:t>olu</a:t>
            </a:r>
            <a:r>
              <a:rPr lang="tr-TR" sz="3600" dirty="0" smtClean="0"/>
              <a:t>ş</a:t>
            </a:r>
            <a:r>
              <a:rPr lang="en-GB" sz="3600" dirty="0" err="1" smtClean="0"/>
              <a:t>turmalar</a:t>
            </a:r>
            <a:r>
              <a:rPr lang="tr-TR" sz="3600" dirty="0" smtClean="0"/>
              <a:t>ı</a:t>
            </a:r>
            <a:r>
              <a:rPr lang="en-GB" sz="3600" dirty="0" err="1" smtClean="0"/>
              <a:t>yla</a:t>
            </a:r>
            <a:r>
              <a:rPr lang="en-GB" sz="3600" dirty="0" smtClean="0"/>
              <a:t> </a:t>
            </a:r>
            <a:r>
              <a:rPr lang="en-GB" sz="3600" dirty="0" err="1"/>
              <a:t>aile</a:t>
            </a:r>
            <a:r>
              <a:rPr lang="en-GB" sz="3600" dirty="0"/>
              <a:t> </a:t>
            </a:r>
            <a:r>
              <a:rPr lang="en-GB" sz="3600" dirty="0" err="1" smtClean="0"/>
              <a:t>ya</a:t>
            </a:r>
            <a:r>
              <a:rPr lang="tr-TR" sz="3600" dirty="0" smtClean="0"/>
              <a:t>ş</a:t>
            </a:r>
            <a:r>
              <a:rPr lang="en-GB" sz="3600" dirty="0" smtClean="0"/>
              <a:t>am</a:t>
            </a:r>
            <a:r>
              <a:rPr lang="tr-TR" sz="3600" dirty="0" smtClean="0"/>
              <a:t>ı</a:t>
            </a:r>
            <a:r>
              <a:rPr lang="en-GB" sz="3600" dirty="0" smtClean="0"/>
              <a:t>n</a:t>
            </a:r>
            <a:r>
              <a:rPr lang="tr-TR" sz="3600" dirty="0" smtClean="0"/>
              <a:t>ı</a:t>
            </a:r>
            <a:r>
              <a:rPr lang="en-GB" sz="3600" dirty="0" smtClean="0"/>
              <a:t>n s</a:t>
            </a:r>
            <a:r>
              <a:rPr lang="tr-TR" sz="3600" dirty="0" smtClean="0"/>
              <a:t>ı</a:t>
            </a:r>
            <a:r>
              <a:rPr lang="en-GB" sz="3600" dirty="0" smtClean="0"/>
              <a:t>k</a:t>
            </a:r>
            <a:r>
              <a:rPr lang="tr-TR" sz="3600" dirty="0" smtClean="0"/>
              <a:t>ı</a:t>
            </a:r>
            <a:r>
              <a:rPr lang="en-GB" sz="3600" dirty="0" smtClean="0"/>
              <a:t> </a:t>
            </a:r>
            <a:r>
              <a:rPr lang="en-GB" sz="3600" dirty="0" err="1" smtClean="0"/>
              <a:t>ba</a:t>
            </a:r>
            <a:r>
              <a:rPr lang="tr-TR" sz="3600" dirty="0" smtClean="0"/>
              <a:t>ğ</a:t>
            </a:r>
            <a:r>
              <a:rPr lang="en-GB" sz="3600" dirty="0" smtClean="0"/>
              <a:t>lar</a:t>
            </a:r>
            <a:r>
              <a:rPr lang="tr-TR" sz="3600" dirty="0" smtClean="0"/>
              <a:t>ı</a:t>
            </a:r>
            <a:r>
              <a:rPr lang="en-GB" sz="3600" dirty="0" smtClean="0"/>
              <a:t>, </a:t>
            </a:r>
            <a:r>
              <a:rPr lang="en-GB" sz="3600" dirty="0" err="1" smtClean="0"/>
              <a:t>bo</a:t>
            </a:r>
            <a:r>
              <a:rPr lang="tr-TR" sz="4000" dirty="0" smtClean="0"/>
              <a:t>ğ</a:t>
            </a:r>
            <a:r>
              <a:rPr lang="pt-BR" sz="4000" dirty="0" smtClean="0"/>
              <a:t>ucu </a:t>
            </a:r>
            <a:r>
              <a:rPr lang="pt-BR" sz="4000" dirty="0"/>
              <a:t>ve </a:t>
            </a:r>
            <a:r>
              <a:rPr lang="pt-BR" sz="4000" dirty="0" smtClean="0"/>
              <a:t>s</a:t>
            </a:r>
            <a:r>
              <a:rPr lang="tr-TR" sz="4000" dirty="0" smtClean="0"/>
              <a:t>ı</a:t>
            </a:r>
            <a:r>
              <a:rPr lang="pt-BR" sz="4000" dirty="0" smtClean="0"/>
              <a:t>n</a:t>
            </a:r>
            <a:r>
              <a:rPr lang="tr-TR" sz="4000" dirty="0" smtClean="0"/>
              <a:t>ı</a:t>
            </a:r>
            <a:r>
              <a:rPr lang="pt-BR" sz="4000" dirty="0" smtClean="0"/>
              <a:t>rlay</a:t>
            </a:r>
            <a:r>
              <a:rPr lang="tr-TR" sz="4000" dirty="0" smtClean="0"/>
              <a:t>ı</a:t>
            </a:r>
            <a:r>
              <a:rPr lang="pt-BR" sz="4000" dirty="0" smtClean="0"/>
              <a:t>c</a:t>
            </a:r>
            <a:r>
              <a:rPr lang="tr-TR" sz="4000" dirty="0" smtClean="0"/>
              <a:t>ı</a:t>
            </a:r>
            <a:r>
              <a:rPr lang="pt-BR" sz="4000" dirty="0" smtClean="0"/>
              <a:t> </a:t>
            </a:r>
            <a:r>
              <a:rPr lang="pt-BR" sz="4000" dirty="0"/>
              <a:t>hale </a:t>
            </a:r>
            <a:r>
              <a:rPr lang="pt-BR" sz="4000" dirty="0" smtClean="0"/>
              <a:t>gelmektedir</a:t>
            </a:r>
            <a:r>
              <a:rPr lang="tr-TR" sz="4000" dirty="0" smtClean="0"/>
              <a:t>.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1627</Words>
  <Application>Microsoft Office PowerPoint</Application>
  <PresentationFormat>Ekran Gösterisi (4:3)</PresentationFormat>
  <Paragraphs>69</Paragraphs>
  <Slides>21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Cumba</vt:lpstr>
      <vt:lpstr>Aile İçi Şiddet</vt:lpstr>
      <vt:lpstr>Aile İçi şiddet-1</vt:lpstr>
      <vt:lpstr>Aile İçi şiddet-2</vt:lpstr>
      <vt:lpstr>Aile İçi şiddet-3</vt:lpstr>
      <vt:lpstr>Aile İçi şiddet-4</vt:lpstr>
      <vt:lpstr>Aile İçi şiddet-5</vt:lpstr>
      <vt:lpstr>Aile İçi şiddet-6</vt:lpstr>
      <vt:lpstr>Aile İçi şiddet-7</vt:lpstr>
      <vt:lpstr>Aile İçi şiddet-8</vt:lpstr>
      <vt:lpstr>Aile İçi şiddet-9</vt:lpstr>
      <vt:lpstr>Aile İçi şiddet-10</vt:lpstr>
      <vt:lpstr>Aile İçi şiddet-11</vt:lpstr>
      <vt:lpstr>Aile İçi şiddet-12</vt:lpstr>
      <vt:lpstr>Aile İçi şiddet-13</vt:lpstr>
      <vt:lpstr>Aile İçi şiddet-14</vt:lpstr>
      <vt:lpstr>Aile İçi şiddet-15</vt:lpstr>
      <vt:lpstr>Aile İçi şiddet-16</vt:lpstr>
      <vt:lpstr>Aile İçi şiddet-17</vt:lpstr>
      <vt:lpstr>Aile İçi şiddet-18</vt:lpstr>
      <vt:lpstr>Aile İçi şiddet-19</vt:lpstr>
      <vt:lpstr>Aile İçi şiddet-20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irem yilmaz</dc:creator>
  <cp:lastModifiedBy>iremyilmaz</cp:lastModifiedBy>
  <cp:revision>2</cp:revision>
  <dcterms:created xsi:type="dcterms:W3CDTF">2018-04-04T17:55:22Z</dcterms:created>
  <dcterms:modified xsi:type="dcterms:W3CDTF">2018-04-04T18:10:06Z</dcterms:modified>
</cp:coreProperties>
</file>