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sldIdLst>
    <p:sldId id="275" r:id="rId2"/>
    <p:sldId id="257" r:id="rId3"/>
    <p:sldId id="258" r:id="rId4"/>
    <p:sldId id="259" r:id="rId5"/>
    <p:sldId id="279" r:id="rId6"/>
    <p:sldId id="260" r:id="rId7"/>
    <p:sldId id="261" r:id="rId8"/>
    <p:sldId id="262" r:id="rId9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536" y="10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0795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8980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7092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788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9706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0749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7486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537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253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614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2378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1081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5241" y="112222"/>
            <a:ext cx="9073517" cy="6629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233" dirty="0">
                <a:solidFill>
                  <a:schemeClr val="tx1">
                    <a:lumMod val="95000"/>
                    <a:lumOff val="5000"/>
                  </a:schemeClr>
                </a:solidFill>
              </a:rPr>
              <a:t>AVRUPA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1143000" y="3558778"/>
            <a:ext cx="6858000" cy="1241822"/>
          </a:xfrm>
          <a:prstGeom prst="rect">
            <a:avLst/>
          </a:prstGeom>
        </p:spPr>
        <p:txBody>
          <a:bodyPr/>
          <a:lstStyle/>
          <a:p>
            <a:r>
              <a:rPr lang="tr-TR" dirty="0"/>
              <a:t>Dr. Öğr. Üyesi Merve Altundal Öncü</a:t>
            </a:r>
          </a:p>
        </p:txBody>
      </p:sp>
    </p:spTree>
    <p:extLst>
      <p:ext uri="{BB962C8B-B14F-4D97-AF65-F5344CB8AC3E}">
        <p14:creationId xmlns:p14="http://schemas.microsoft.com/office/powerpoint/2010/main" val="267038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34054" y="1467992"/>
            <a:ext cx="207200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i="0" u="sng" spc="-25" dirty="0"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Yeniçağda</a:t>
            </a:r>
            <a:r>
              <a:rPr sz="2200" b="1" i="0" u="sng" spc="-60" dirty="0"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 </a:t>
            </a:r>
            <a:r>
              <a:rPr sz="2200" b="1" i="0" u="sng" spc="-10" dirty="0"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Avrupa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32840" y="1802180"/>
            <a:ext cx="7073265" cy="3259454"/>
          </a:xfrm>
          <a:prstGeom prst="rect">
            <a:avLst/>
          </a:prstGeom>
        </p:spPr>
        <p:txBody>
          <a:bodyPr vert="horz" wrap="square" lIns="0" tIns="4445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50"/>
              </a:spcBef>
            </a:pPr>
            <a:r>
              <a:rPr sz="2000" spc="-25" dirty="0">
                <a:solidFill>
                  <a:srgbClr val="2E2B1F"/>
                </a:solidFill>
                <a:latin typeface="Calibri"/>
                <a:cs typeface="Calibri"/>
              </a:rPr>
              <a:t>Yeniçağa</a:t>
            </a:r>
            <a:r>
              <a:rPr sz="2000" spc="-7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damga</a:t>
            </a:r>
            <a:r>
              <a:rPr sz="2000" spc="-7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vuran</a:t>
            </a:r>
            <a:r>
              <a:rPr sz="2000" spc="-6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ilk</a:t>
            </a:r>
            <a:r>
              <a:rPr sz="2000" spc="-6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gelişme</a:t>
            </a:r>
            <a:r>
              <a:rPr sz="2000" spc="-5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siyasi</a:t>
            </a:r>
            <a:r>
              <a:rPr sz="200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yapıdaki</a:t>
            </a:r>
            <a:r>
              <a:rPr sz="2000" spc="-7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değişimdir.</a:t>
            </a:r>
            <a:endParaRPr sz="2000">
              <a:latin typeface="Calibri"/>
              <a:cs typeface="Calibri"/>
            </a:endParaRPr>
          </a:p>
          <a:p>
            <a:pPr marL="227965" indent="-227965" algn="ctr">
              <a:lnSpc>
                <a:spcPts val="2165"/>
              </a:lnSpc>
              <a:spcBef>
                <a:spcPts val="234"/>
              </a:spcBef>
              <a:buClr>
                <a:srgbClr val="A9A47B"/>
              </a:buClr>
              <a:buFont typeface="Arial MT"/>
              <a:buChar char="•"/>
              <a:tabLst>
                <a:tab pos="227965" algn="l"/>
              </a:tabLst>
            </a:pPr>
            <a:r>
              <a:rPr sz="1900" dirty="0">
                <a:solidFill>
                  <a:srgbClr val="2E2B1F"/>
                </a:solidFill>
                <a:latin typeface="Calibri"/>
                <a:cs typeface="Calibri"/>
              </a:rPr>
              <a:t>Bu</a:t>
            </a:r>
            <a:r>
              <a:rPr sz="1900" spc="8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2E2B1F"/>
                </a:solidFill>
                <a:latin typeface="Calibri"/>
                <a:cs typeface="Calibri"/>
              </a:rPr>
              <a:t>dönemde</a:t>
            </a:r>
            <a:r>
              <a:rPr sz="1900" spc="9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2E2B1F"/>
                </a:solidFill>
                <a:latin typeface="Calibri"/>
                <a:cs typeface="Calibri"/>
              </a:rPr>
              <a:t>Ortaçağ’da</a:t>
            </a:r>
            <a:r>
              <a:rPr sz="1900" spc="1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2E2B1F"/>
                </a:solidFill>
                <a:latin typeface="Calibri"/>
                <a:cs typeface="Calibri"/>
              </a:rPr>
              <a:t>güçlü</a:t>
            </a:r>
            <a:r>
              <a:rPr sz="1900" spc="1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2E2B1F"/>
                </a:solidFill>
                <a:latin typeface="Calibri"/>
                <a:cs typeface="Calibri"/>
              </a:rPr>
              <a:t>bir</a:t>
            </a:r>
            <a:r>
              <a:rPr sz="1900" spc="8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2E2B1F"/>
                </a:solidFill>
                <a:latin typeface="Calibri"/>
                <a:cs typeface="Calibri"/>
              </a:rPr>
              <a:t>siyasi</a:t>
            </a:r>
            <a:r>
              <a:rPr sz="1900" spc="7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2E2B1F"/>
                </a:solidFill>
                <a:latin typeface="Calibri"/>
                <a:cs typeface="Calibri"/>
              </a:rPr>
              <a:t>yapı</a:t>
            </a:r>
            <a:r>
              <a:rPr sz="1900" spc="8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2E2B1F"/>
                </a:solidFill>
                <a:latin typeface="Calibri"/>
                <a:cs typeface="Calibri"/>
              </a:rPr>
              <a:t>durumundaki</a:t>
            </a:r>
            <a:r>
              <a:rPr sz="1900" spc="8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feodalite,</a:t>
            </a:r>
            <a:endParaRPr sz="1900">
              <a:latin typeface="Calibri"/>
              <a:cs typeface="Calibri"/>
            </a:endParaRPr>
          </a:p>
          <a:p>
            <a:pPr marR="3206750" algn="ctr">
              <a:lnSpc>
                <a:spcPts val="2165"/>
              </a:lnSpc>
            </a:pPr>
            <a:r>
              <a:rPr sz="1900" dirty="0">
                <a:solidFill>
                  <a:srgbClr val="2E2B1F"/>
                </a:solidFill>
                <a:latin typeface="Calibri"/>
                <a:cs typeface="Calibri"/>
              </a:rPr>
              <a:t>yerini</a:t>
            </a:r>
            <a:r>
              <a:rPr sz="1900" spc="-5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2E2B1F"/>
                </a:solidFill>
                <a:latin typeface="Calibri"/>
                <a:cs typeface="Calibri"/>
              </a:rPr>
              <a:t>milli</a:t>
            </a:r>
            <a:r>
              <a:rPr sz="1900" spc="-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monarşilere</a:t>
            </a:r>
            <a:r>
              <a:rPr sz="1900" spc="-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bırakmıştır.</a:t>
            </a:r>
            <a:endParaRPr sz="1900">
              <a:latin typeface="Calibri"/>
              <a:cs typeface="Calibri"/>
            </a:endParaRPr>
          </a:p>
          <a:p>
            <a:pPr marL="239395" marR="5715" indent="-227329" algn="just">
              <a:lnSpc>
                <a:spcPts val="2050"/>
              </a:lnSpc>
              <a:spcBef>
                <a:spcPts val="490"/>
              </a:spcBef>
              <a:buClr>
                <a:srgbClr val="A9A47B"/>
              </a:buClr>
              <a:buFont typeface="Arial MT"/>
              <a:buChar char="•"/>
              <a:tabLst>
                <a:tab pos="240665" algn="l"/>
              </a:tabLst>
            </a:pP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Ortaçağ’da</a:t>
            </a:r>
            <a:r>
              <a:rPr sz="1900" spc="-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2E2B1F"/>
                </a:solidFill>
                <a:latin typeface="Calibri"/>
                <a:cs typeface="Calibri"/>
              </a:rPr>
              <a:t>kilisenin</a:t>
            </a:r>
            <a:r>
              <a:rPr sz="1900" spc="-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2E2B1F"/>
                </a:solidFill>
                <a:latin typeface="Calibri"/>
                <a:cs typeface="Calibri"/>
              </a:rPr>
              <a:t>etkisiyle</a:t>
            </a:r>
            <a:r>
              <a:rPr sz="1900" spc="-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2E2B1F"/>
                </a:solidFill>
                <a:latin typeface="Calibri"/>
                <a:cs typeface="Calibri"/>
              </a:rPr>
              <a:t>dini</a:t>
            </a:r>
            <a:r>
              <a:rPr sz="1900" spc="-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2E2B1F"/>
                </a:solidFill>
                <a:latin typeface="Calibri"/>
                <a:cs typeface="Calibri"/>
              </a:rPr>
              <a:t>liderlerin</a:t>
            </a:r>
            <a:r>
              <a:rPr sz="1900" spc="-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2E2B1F"/>
                </a:solidFill>
                <a:latin typeface="Calibri"/>
                <a:cs typeface="Calibri"/>
              </a:rPr>
              <a:t>siyasi</a:t>
            </a:r>
            <a:r>
              <a:rPr sz="1900" spc="-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2E2B1F"/>
                </a:solidFill>
                <a:latin typeface="Calibri"/>
                <a:cs typeface="Calibri"/>
              </a:rPr>
              <a:t>güç</a:t>
            </a:r>
            <a:r>
              <a:rPr sz="1900" spc="-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2E2B1F"/>
                </a:solidFill>
                <a:latin typeface="Calibri"/>
                <a:cs typeface="Calibri"/>
              </a:rPr>
              <a:t>haline</a:t>
            </a:r>
            <a:r>
              <a:rPr sz="1900" spc="-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gelmeleri, 	</a:t>
            </a:r>
            <a:r>
              <a:rPr sz="1900" dirty="0">
                <a:solidFill>
                  <a:srgbClr val="2E2B1F"/>
                </a:solidFill>
                <a:latin typeface="Calibri"/>
                <a:cs typeface="Calibri"/>
              </a:rPr>
              <a:t>bu</a:t>
            </a:r>
            <a:r>
              <a:rPr sz="1900" spc="25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2E2B1F"/>
                </a:solidFill>
                <a:latin typeface="Calibri"/>
                <a:cs typeface="Calibri"/>
              </a:rPr>
              <a:t>dönemde</a:t>
            </a:r>
            <a:r>
              <a:rPr sz="1900" spc="2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2E2B1F"/>
                </a:solidFill>
                <a:latin typeface="Calibri"/>
                <a:cs typeface="Calibri"/>
              </a:rPr>
              <a:t>değişmeye</a:t>
            </a:r>
            <a:r>
              <a:rPr sz="1900" spc="27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2E2B1F"/>
                </a:solidFill>
                <a:latin typeface="Calibri"/>
                <a:cs typeface="Calibri"/>
              </a:rPr>
              <a:t>başlamıştır.</a:t>
            </a:r>
            <a:r>
              <a:rPr sz="1900" spc="2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2E2B1F"/>
                </a:solidFill>
                <a:latin typeface="Calibri"/>
                <a:cs typeface="Calibri"/>
              </a:rPr>
              <a:t>Papa</a:t>
            </a:r>
            <a:r>
              <a:rPr sz="1900" spc="27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1900" spc="27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2E2B1F"/>
                </a:solidFill>
                <a:latin typeface="Calibri"/>
                <a:cs typeface="Calibri"/>
              </a:rPr>
              <a:t>krallar</a:t>
            </a:r>
            <a:r>
              <a:rPr sz="1900" spc="26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2E2B1F"/>
                </a:solidFill>
                <a:latin typeface="Calibri"/>
                <a:cs typeface="Calibri"/>
              </a:rPr>
              <a:t>arasındaki</a:t>
            </a:r>
            <a:r>
              <a:rPr sz="1900" spc="26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25" dirty="0">
                <a:solidFill>
                  <a:srgbClr val="2E2B1F"/>
                </a:solidFill>
                <a:latin typeface="Calibri"/>
                <a:cs typeface="Calibri"/>
              </a:rPr>
              <a:t>güç 	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mücadelesini</a:t>
            </a:r>
            <a:r>
              <a:rPr sz="1900" spc="-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2E2B1F"/>
                </a:solidFill>
                <a:latin typeface="Calibri"/>
                <a:cs typeface="Calibri"/>
              </a:rPr>
              <a:t>krallar</a:t>
            </a:r>
            <a:r>
              <a:rPr sz="1900" spc="-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kazanmıştır.</a:t>
            </a:r>
            <a:endParaRPr sz="1900">
              <a:latin typeface="Calibri"/>
              <a:cs typeface="Calibri"/>
            </a:endParaRPr>
          </a:p>
          <a:p>
            <a:pPr marL="239395" marR="5080" indent="-227329" algn="just">
              <a:lnSpc>
                <a:spcPts val="2050"/>
              </a:lnSpc>
              <a:spcBef>
                <a:spcPts val="459"/>
              </a:spcBef>
              <a:buClr>
                <a:srgbClr val="A9A47B"/>
              </a:buClr>
              <a:buFont typeface="Arial MT"/>
              <a:buChar char="•"/>
              <a:tabLst>
                <a:tab pos="240665" algn="l"/>
              </a:tabLst>
            </a:pPr>
            <a:r>
              <a:rPr sz="1900" dirty="0">
                <a:solidFill>
                  <a:srgbClr val="2E2B1F"/>
                </a:solidFill>
                <a:latin typeface="Calibri"/>
                <a:cs typeface="Calibri"/>
              </a:rPr>
              <a:t>Bu</a:t>
            </a:r>
            <a:r>
              <a:rPr sz="1900" spc="110" dirty="0">
                <a:solidFill>
                  <a:srgbClr val="2E2B1F"/>
                </a:solidFill>
                <a:latin typeface="Calibri"/>
                <a:cs typeface="Calibri"/>
              </a:rPr>
              <a:t>  </a:t>
            </a:r>
            <a:r>
              <a:rPr sz="1900" dirty="0">
                <a:solidFill>
                  <a:srgbClr val="2E2B1F"/>
                </a:solidFill>
                <a:latin typeface="Calibri"/>
                <a:cs typeface="Calibri"/>
              </a:rPr>
              <a:t>dönemden</a:t>
            </a:r>
            <a:r>
              <a:rPr sz="1900" spc="114" dirty="0">
                <a:solidFill>
                  <a:srgbClr val="2E2B1F"/>
                </a:solidFill>
                <a:latin typeface="Calibri"/>
                <a:cs typeface="Calibri"/>
              </a:rPr>
              <a:t>  </a:t>
            </a:r>
            <a:r>
              <a:rPr sz="1900" dirty="0">
                <a:solidFill>
                  <a:srgbClr val="2E2B1F"/>
                </a:solidFill>
                <a:latin typeface="Calibri"/>
                <a:cs typeface="Calibri"/>
              </a:rPr>
              <a:t>itibaren</a:t>
            </a:r>
            <a:r>
              <a:rPr sz="1900" spc="114" dirty="0">
                <a:solidFill>
                  <a:srgbClr val="2E2B1F"/>
                </a:solidFill>
                <a:latin typeface="Calibri"/>
                <a:cs typeface="Calibri"/>
              </a:rPr>
              <a:t>  </a:t>
            </a:r>
            <a:r>
              <a:rPr sz="1900" dirty="0">
                <a:solidFill>
                  <a:srgbClr val="2E2B1F"/>
                </a:solidFill>
                <a:latin typeface="Calibri"/>
                <a:cs typeface="Calibri"/>
              </a:rPr>
              <a:t>ticaretin</a:t>
            </a:r>
            <a:r>
              <a:rPr sz="1900" spc="110" dirty="0">
                <a:solidFill>
                  <a:srgbClr val="2E2B1F"/>
                </a:solidFill>
                <a:latin typeface="Calibri"/>
                <a:cs typeface="Calibri"/>
              </a:rPr>
              <a:t>  </a:t>
            </a:r>
            <a:r>
              <a:rPr sz="1900" dirty="0">
                <a:solidFill>
                  <a:srgbClr val="2E2B1F"/>
                </a:solidFill>
                <a:latin typeface="Calibri"/>
                <a:cs typeface="Calibri"/>
              </a:rPr>
              <a:t>ölçeği</a:t>
            </a:r>
            <a:r>
              <a:rPr sz="1900" spc="114" dirty="0">
                <a:solidFill>
                  <a:srgbClr val="2E2B1F"/>
                </a:solidFill>
                <a:latin typeface="Calibri"/>
                <a:cs typeface="Calibri"/>
              </a:rPr>
              <a:t>  </a:t>
            </a:r>
            <a:r>
              <a:rPr sz="1900" dirty="0">
                <a:solidFill>
                  <a:srgbClr val="2E2B1F"/>
                </a:solidFill>
                <a:latin typeface="Calibri"/>
                <a:cs typeface="Calibri"/>
              </a:rPr>
              <a:t>hızla</a:t>
            </a:r>
            <a:r>
              <a:rPr sz="1900" spc="114" dirty="0">
                <a:solidFill>
                  <a:srgbClr val="2E2B1F"/>
                </a:solidFill>
                <a:latin typeface="Calibri"/>
                <a:cs typeface="Calibri"/>
              </a:rPr>
              <a:t>  </a:t>
            </a:r>
            <a:r>
              <a:rPr sz="1900" dirty="0">
                <a:solidFill>
                  <a:srgbClr val="2E2B1F"/>
                </a:solidFill>
                <a:latin typeface="Calibri"/>
                <a:cs typeface="Calibri"/>
              </a:rPr>
              <a:t>değişmeye</a:t>
            </a:r>
            <a:r>
              <a:rPr sz="1900" spc="120" dirty="0">
                <a:solidFill>
                  <a:srgbClr val="2E2B1F"/>
                </a:solidFill>
                <a:latin typeface="Calibri"/>
                <a:cs typeface="Calibri"/>
              </a:rPr>
              <a:t>  </a:t>
            </a:r>
            <a:r>
              <a:rPr sz="1900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1900" spc="114" dirty="0">
                <a:solidFill>
                  <a:srgbClr val="2E2B1F"/>
                </a:solidFill>
                <a:latin typeface="Calibri"/>
                <a:cs typeface="Calibri"/>
              </a:rPr>
              <a:t>  </a:t>
            </a:r>
            <a:r>
              <a:rPr sz="1900" spc="-20" dirty="0">
                <a:solidFill>
                  <a:srgbClr val="2E2B1F"/>
                </a:solidFill>
                <a:latin typeface="Calibri"/>
                <a:cs typeface="Calibri"/>
              </a:rPr>
              <a:t>uzak 	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coğrafyalarla</a:t>
            </a:r>
            <a:r>
              <a:rPr sz="1900" spc="-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2E2B1F"/>
                </a:solidFill>
                <a:latin typeface="Calibri"/>
                <a:cs typeface="Calibri"/>
              </a:rPr>
              <a:t>ticari</a:t>
            </a:r>
            <a:r>
              <a:rPr sz="1900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faaliyetler</a:t>
            </a:r>
            <a:r>
              <a:rPr sz="1900" spc="-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yapılmaya</a:t>
            </a:r>
            <a:r>
              <a:rPr sz="1900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başlanmıştır.</a:t>
            </a:r>
            <a:endParaRPr sz="1900">
              <a:latin typeface="Calibri"/>
              <a:cs typeface="Calibri"/>
            </a:endParaRPr>
          </a:p>
          <a:p>
            <a:pPr marL="239395" marR="5080" indent="-227329" algn="just">
              <a:lnSpc>
                <a:spcPts val="2050"/>
              </a:lnSpc>
              <a:spcBef>
                <a:spcPts val="464"/>
              </a:spcBef>
              <a:buClr>
                <a:srgbClr val="A9A47B"/>
              </a:buClr>
              <a:buFont typeface="Arial MT"/>
              <a:buChar char="•"/>
              <a:tabLst>
                <a:tab pos="240665" algn="l"/>
              </a:tabLst>
            </a:pPr>
            <a:r>
              <a:rPr sz="1900" dirty="0">
                <a:solidFill>
                  <a:srgbClr val="2E2B1F"/>
                </a:solidFill>
                <a:latin typeface="Calibri"/>
                <a:cs typeface="Calibri"/>
              </a:rPr>
              <a:t>Düşünce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2E2B1F"/>
                </a:solidFill>
                <a:latin typeface="Calibri"/>
                <a:cs typeface="Calibri"/>
              </a:rPr>
              <a:t>hayatındaki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 gelişmeler,</a:t>
            </a:r>
            <a:r>
              <a:rPr sz="19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2E2B1F"/>
                </a:solidFill>
                <a:latin typeface="Calibri"/>
                <a:cs typeface="Calibri"/>
              </a:rPr>
              <a:t>beraberinde hümanizm ve 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Rönesans 	</a:t>
            </a:r>
            <a:r>
              <a:rPr sz="1900" dirty="0">
                <a:solidFill>
                  <a:srgbClr val="2E2B1F"/>
                </a:solidFill>
                <a:latin typeface="Calibri"/>
                <a:cs typeface="Calibri"/>
              </a:rPr>
              <a:t>gibi</a:t>
            </a:r>
            <a:r>
              <a:rPr sz="190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hareketleri</a:t>
            </a:r>
            <a:r>
              <a:rPr sz="1900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ortaya</a:t>
            </a:r>
            <a:r>
              <a:rPr sz="1900" spc="-5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çıkarmıştır.</a:t>
            </a:r>
            <a:endParaRPr sz="1900">
              <a:latin typeface="Calibri"/>
              <a:cs typeface="Calibri"/>
            </a:endParaRPr>
          </a:p>
          <a:p>
            <a:pPr marL="240029" indent="-227329" algn="just">
              <a:lnSpc>
                <a:spcPct val="100000"/>
              </a:lnSpc>
              <a:spcBef>
                <a:spcPts val="200"/>
              </a:spcBef>
              <a:buClr>
                <a:srgbClr val="A9A47B"/>
              </a:buClr>
              <a:buFont typeface="Arial MT"/>
              <a:buChar char="•"/>
              <a:tabLst>
                <a:tab pos="240029" algn="l"/>
              </a:tabLst>
            </a:pPr>
            <a:r>
              <a:rPr sz="1900" dirty="0">
                <a:solidFill>
                  <a:srgbClr val="2E2B1F"/>
                </a:solidFill>
                <a:latin typeface="Calibri"/>
                <a:cs typeface="Calibri"/>
              </a:rPr>
              <a:t>Bunu</a:t>
            </a:r>
            <a:r>
              <a:rPr sz="1900" spc="-5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2E2B1F"/>
                </a:solidFill>
                <a:latin typeface="Calibri"/>
                <a:cs typeface="Calibri"/>
              </a:rPr>
              <a:t>kilisedeki</a:t>
            </a:r>
            <a:r>
              <a:rPr sz="1900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Reform</a:t>
            </a:r>
            <a:r>
              <a:rPr sz="1900" spc="-6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hareketleri</a:t>
            </a:r>
            <a:r>
              <a:rPr sz="1900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2E2B1F"/>
                </a:solidFill>
                <a:latin typeface="Calibri"/>
                <a:cs typeface="Calibri"/>
              </a:rPr>
              <a:t>izlemiştir.</a:t>
            </a:r>
            <a:endParaRPr sz="1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43000" y="228600"/>
            <a:ext cx="616458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i="0" u="sng" dirty="0"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Siyasi</a:t>
            </a:r>
            <a:r>
              <a:rPr sz="2200" b="1" i="0" u="sng" spc="-65" dirty="0"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 </a:t>
            </a:r>
            <a:r>
              <a:rPr sz="2200" b="1" i="0" u="sng" spc="-20" dirty="0"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Yapının</a:t>
            </a:r>
            <a:r>
              <a:rPr sz="2200" b="1" i="0" u="sng" spc="-55" dirty="0"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 </a:t>
            </a:r>
            <a:r>
              <a:rPr sz="2200" b="1" i="0" u="sng" dirty="0"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Değişimi:</a:t>
            </a:r>
            <a:r>
              <a:rPr sz="2200" b="1" i="0" u="sng" spc="-45" dirty="0"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 </a:t>
            </a:r>
            <a:r>
              <a:rPr sz="2200" b="1" i="0" u="sng" spc="-10" dirty="0"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Feodaliteden</a:t>
            </a:r>
            <a:r>
              <a:rPr sz="2200" b="1" i="0" u="sng" spc="-25" dirty="0"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 </a:t>
            </a:r>
            <a:r>
              <a:rPr sz="2200" b="1" i="0" u="sng" dirty="0"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Milli</a:t>
            </a:r>
            <a:r>
              <a:rPr sz="2200" b="1" i="0" u="sng" spc="-55" dirty="0"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 </a:t>
            </a:r>
            <a:r>
              <a:rPr sz="2200" b="1" i="0" u="sng" spc="-10" dirty="0"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Monarşiye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5800" y="914400"/>
            <a:ext cx="7301230" cy="2952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39395" marR="5715" indent="-226695" algn="just">
              <a:lnSpc>
                <a:spcPct val="100000"/>
              </a:lnSpc>
              <a:spcBef>
                <a:spcPts val="105"/>
              </a:spcBef>
              <a:buClr>
                <a:srgbClr val="A9A47B"/>
              </a:buClr>
              <a:buFont typeface="Arial MT"/>
              <a:buChar char="•"/>
              <a:tabLst>
                <a:tab pos="241300" algn="l"/>
              </a:tabLst>
            </a:pP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Bu</a:t>
            </a:r>
            <a:r>
              <a:rPr sz="2000" spc="-5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dönemde</a:t>
            </a:r>
            <a:r>
              <a:rPr sz="2000" spc="-5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Habsburg</a:t>
            </a:r>
            <a:r>
              <a:rPr sz="200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Hanedanı,</a:t>
            </a:r>
            <a:r>
              <a:rPr sz="200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Almanya</a:t>
            </a:r>
            <a:r>
              <a:rPr sz="200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2000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Avusturya’yı</a:t>
            </a:r>
            <a:r>
              <a:rPr sz="2000" spc="-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kapsayan 	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bir</a:t>
            </a:r>
            <a:r>
              <a:rPr sz="2000" spc="1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yönetim</a:t>
            </a:r>
            <a:r>
              <a:rPr sz="2000" spc="13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alanına</a:t>
            </a:r>
            <a:r>
              <a:rPr sz="2000" spc="15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sahip</a:t>
            </a:r>
            <a:r>
              <a:rPr sz="2000" spc="1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oldu</a:t>
            </a:r>
            <a:r>
              <a:rPr sz="2000" spc="1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2000" spc="1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bunu</a:t>
            </a:r>
            <a:r>
              <a:rPr sz="2000" spc="1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yaparken</a:t>
            </a:r>
            <a:r>
              <a:rPr sz="2000" spc="1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derebeylikleri</a:t>
            </a:r>
            <a:r>
              <a:rPr sz="2000" spc="1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2E2B1F"/>
                </a:solidFill>
                <a:latin typeface="Calibri"/>
                <a:cs typeface="Calibri"/>
              </a:rPr>
              <a:t>de 	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ortadan</a:t>
            </a:r>
            <a:r>
              <a:rPr sz="200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kaldırdı.</a:t>
            </a:r>
            <a:endParaRPr sz="2000" dirty="0">
              <a:latin typeface="Calibri"/>
              <a:cs typeface="Calibri"/>
            </a:endParaRPr>
          </a:p>
          <a:p>
            <a:pPr marL="239395" indent="-226695" algn="just">
              <a:lnSpc>
                <a:spcPct val="100000"/>
              </a:lnSpc>
              <a:spcBef>
                <a:spcPts val="480"/>
              </a:spcBef>
              <a:buClr>
                <a:srgbClr val="A9A47B"/>
              </a:buClr>
              <a:buFont typeface="Arial MT"/>
              <a:buChar char="•"/>
              <a:tabLst>
                <a:tab pos="239395" algn="l"/>
              </a:tabLst>
            </a:pP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Tudor</a:t>
            </a:r>
            <a:r>
              <a:rPr sz="2000" spc="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Hanedanı</a:t>
            </a:r>
            <a:r>
              <a:rPr sz="2000" spc="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İngiltere’de</a:t>
            </a:r>
            <a:r>
              <a:rPr sz="2000" spc="3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mutlak</a:t>
            </a:r>
            <a:r>
              <a:rPr sz="2000" spc="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hakimiyeti</a:t>
            </a:r>
            <a:r>
              <a:rPr sz="2000" spc="3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kurdu</a:t>
            </a:r>
            <a:r>
              <a:rPr sz="2000" spc="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2000" spc="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kısa</a:t>
            </a:r>
            <a:r>
              <a:rPr sz="2000" spc="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sürede</a:t>
            </a:r>
            <a:endParaRPr sz="2000" dirty="0">
              <a:latin typeface="Calibri"/>
              <a:cs typeface="Calibri"/>
            </a:endParaRPr>
          </a:p>
          <a:p>
            <a:pPr marL="241300" algn="just">
              <a:lnSpc>
                <a:spcPct val="100000"/>
              </a:lnSpc>
            </a:pP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sömürge</a:t>
            </a:r>
            <a:r>
              <a:rPr sz="2000" spc="-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imparatorluğu</a:t>
            </a:r>
            <a:r>
              <a:rPr sz="2000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haline</a:t>
            </a:r>
            <a:r>
              <a:rPr sz="200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geldi.</a:t>
            </a:r>
            <a:endParaRPr sz="2000" dirty="0">
              <a:latin typeface="Calibri"/>
              <a:cs typeface="Calibri"/>
            </a:endParaRPr>
          </a:p>
          <a:p>
            <a:pPr marL="239395" indent="-226695" algn="just">
              <a:lnSpc>
                <a:spcPct val="100000"/>
              </a:lnSpc>
              <a:spcBef>
                <a:spcPts val="480"/>
              </a:spcBef>
              <a:buClr>
                <a:srgbClr val="A9A47B"/>
              </a:buClr>
              <a:buFont typeface="Arial MT"/>
              <a:buChar char="•"/>
              <a:tabLst>
                <a:tab pos="239395" algn="l"/>
              </a:tabLst>
            </a:pP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Lui,</a:t>
            </a:r>
            <a:r>
              <a:rPr sz="2000" spc="-6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2E2B1F"/>
                </a:solidFill>
                <a:latin typeface="Calibri"/>
                <a:cs typeface="Calibri"/>
              </a:rPr>
              <a:t>Fransa’da;</a:t>
            </a:r>
            <a:r>
              <a:rPr sz="2000" spc="-5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Ferdinand</a:t>
            </a:r>
            <a:r>
              <a:rPr sz="2000" spc="-5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2000" spc="-5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Izabella</a:t>
            </a:r>
            <a:r>
              <a:rPr sz="2000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2E2B1F"/>
                </a:solidFill>
                <a:latin typeface="Calibri"/>
                <a:cs typeface="Calibri"/>
              </a:rPr>
              <a:t>İspanya’da</a:t>
            </a:r>
            <a:r>
              <a:rPr sz="2000" spc="-7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siyasi</a:t>
            </a:r>
            <a:r>
              <a:rPr sz="2000" spc="-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birliği</a:t>
            </a:r>
            <a:r>
              <a:rPr sz="200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sağladı.</a:t>
            </a:r>
            <a:endParaRPr sz="2000" dirty="0">
              <a:latin typeface="Calibri"/>
              <a:cs typeface="Calibri"/>
            </a:endParaRPr>
          </a:p>
          <a:p>
            <a:pPr marL="239395" marR="5080" indent="-226695" algn="just">
              <a:lnSpc>
                <a:spcPct val="100000"/>
              </a:lnSpc>
              <a:spcBef>
                <a:spcPts val="480"/>
              </a:spcBef>
              <a:buClr>
                <a:srgbClr val="A9A47B"/>
              </a:buClr>
              <a:buFont typeface="Arial MT"/>
              <a:buChar char="•"/>
              <a:tabLst>
                <a:tab pos="241300" algn="l"/>
              </a:tabLst>
            </a:pP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Bu</a:t>
            </a:r>
            <a:r>
              <a:rPr sz="2000" spc="2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gelişmeler</a:t>
            </a:r>
            <a:r>
              <a:rPr sz="2000" spc="2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ışığında</a:t>
            </a:r>
            <a:r>
              <a:rPr sz="2000" spc="2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Avrupa’da</a:t>
            </a:r>
            <a:r>
              <a:rPr sz="2000" spc="2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siyasi</a:t>
            </a:r>
            <a:r>
              <a:rPr sz="2000" spc="2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yapıda</a:t>
            </a:r>
            <a:r>
              <a:rPr sz="2000" spc="2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egemen</a:t>
            </a:r>
            <a:r>
              <a:rPr sz="2000" spc="2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olan</a:t>
            </a:r>
            <a:r>
              <a:rPr sz="2000" spc="2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düzen 	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mutlak</a:t>
            </a:r>
            <a:r>
              <a:rPr sz="2000" spc="165" dirty="0">
                <a:solidFill>
                  <a:srgbClr val="2E2B1F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monarşidir</a:t>
            </a:r>
            <a:r>
              <a:rPr sz="2000" spc="160" dirty="0">
                <a:solidFill>
                  <a:srgbClr val="2E2B1F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2000" spc="170" dirty="0">
                <a:solidFill>
                  <a:srgbClr val="2E2B1F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bu</a:t>
            </a:r>
            <a:r>
              <a:rPr sz="2000" spc="160" dirty="0">
                <a:solidFill>
                  <a:srgbClr val="2E2B1F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yapı</a:t>
            </a:r>
            <a:r>
              <a:rPr sz="2000" spc="160" dirty="0">
                <a:solidFill>
                  <a:srgbClr val="2E2B1F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içinde</a:t>
            </a:r>
            <a:r>
              <a:rPr sz="2000" spc="160" dirty="0">
                <a:solidFill>
                  <a:srgbClr val="2E2B1F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kilisenin</a:t>
            </a:r>
            <a:r>
              <a:rPr sz="2000" spc="165" dirty="0">
                <a:solidFill>
                  <a:srgbClr val="2E2B1F"/>
                </a:solidFill>
                <a:latin typeface="Calibri"/>
                <a:cs typeface="Calibri"/>
              </a:rPr>
              <a:t> 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gücü</a:t>
            </a:r>
            <a:r>
              <a:rPr sz="2000" spc="165" dirty="0">
                <a:solidFill>
                  <a:srgbClr val="2E2B1F"/>
                </a:solidFill>
                <a:latin typeface="Calibri"/>
                <a:cs typeface="Calibri"/>
              </a:rPr>
              <a:t> 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azalmıştır. 	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Bundan</a:t>
            </a:r>
            <a:r>
              <a:rPr sz="2000" spc="-9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sonraki</a:t>
            </a:r>
            <a:r>
              <a:rPr sz="2000" spc="-8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süreçte</a:t>
            </a:r>
            <a:r>
              <a:rPr sz="2000" spc="-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rekabet,</a:t>
            </a:r>
            <a:r>
              <a:rPr sz="2000" spc="-7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krallıklar</a:t>
            </a:r>
            <a:r>
              <a:rPr sz="2000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arasında</a:t>
            </a:r>
            <a:r>
              <a:rPr sz="2000" spc="-8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E2B1F"/>
                </a:solidFill>
                <a:latin typeface="Calibri"/>
                <a:cs typeface="Calibri"/>
              </a:rPr>
              <a:t>devam</a:t>
            </a:r>
            <a:r>
              <a:rPr sz="2000" spc="-9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E2B1F"/>
                </a:solidFill>
                <a:latin typeface="Calibri"/>
                <a:cs typeface="Calibri"/>
              </a:rPr>
              <a:t>etmiştir.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1026" name="Picture 2" descr="Monarchies in Europe - Vivid Map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045" y="3875977"/>
            <a:ext cx="2884245" cy="2858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5290" y="3875977"/>
            <a:ext cx="4594041" cy="288061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76706" y="1547234"/>
            <a:ext cx="6928484" cy="1358265"/>
          </a:xfrm>
          <a:prstGeom prst="rect">
            <a:avLst/>
          </a:prstGeom>
        </p:spPr>
        <p:txBody>
          <a:bodyPr vert="horz" wrap="square" lIns="0" tIns="81915" rIns="0" bIns="0" rtlCol="0">
            <a:spAutoFit/>
          </a:bodyPr>
          <a:lstStyle/>
          <a:p>
            <a:pPr marL="2583815" algn="just">
              <a:lnSpc>
                <a:spcPct val="100000"/>
              </a:lnSpc>
              <a:spcBef>
                <a:spcPts val="645"/>
              </a:spcBef>
            </a:pPr>
            <a:r>
              <a:rPr sz="2200" b="1" dirty="0">
                <a:latin typeface="Calibri"/>
                <a:cs typeface="Calibri"/>
              </a:rPr>
              <a:t>Coğrafi</a:t>
            </a:r>
            <a:r>
              <a:rPr sz="2200" b="1" spc="-6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Keşifler</a:t>
            </a:r>
            <a:endParaRPr sz="22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470"/>
              </a:spcBef>
            </a:pPr>
            <a:r>
              <a:rPr sz="1900" i="0" dirty="0">
                <a:latin typeface="Calibri"/>
                <a:cs typeface="Calibri"/>
              </a:rPr>
              <a:t>Yakınçağ’a</a:t>
            </a:r>
            <a:r>
              <a:rPr sz="1900" i="0" spc="170" dirty="0">
                <a:latin typeface="Calibri"/>
                <a:cs typeface="Calibri"/>
              </a:rPr>
              <a:t> </a:t>
            </a:r>
            <a:r>
              <a:rPr sz="1900" i="0" dirty="0">
                <a:latin typeface="Calibri"/>
                <a:cs typeface="Calibri"/>
              </a:rPr>
              <a:t>damga</a:t>
            </a:r>
            <a:r>
              <a:rPr sz="1900" i="0" spc="165" dirty="0">
                <a:latin typeface="Calibri"/>
                <a:cs typeface="Calibri"/>
              </a:rPr>
              <a:t> </a:t>
            </a:r>
            <a:r>
              <a:rPr sz="1900" i="0" dirty="0">
                <a:latin typeface="Calibri"/>
                <a:cs typeface="Calibri"/>
              </a:rPr>
              <a:t>vuran</a:t>
            </a:r>
            <a:r>
              <a:rPr sz="1900" i="0" spc="170" dirty="0">
                <a:latin typeface="Calibri"/>
                <a:cs typeface="Calibri"/>
              </a:rPr>
              <a:t> </a:t>
            </a:r>
            <a:r>
              <a:rPr sz="1900" i="0" dirty="0">
                <a:latin typeface="Calibri"/>
                <a:cs typeface="Calibri"/>
              </a:rPr>
              <a:t>bir</a:t>
            </a:r>
            <a:r>
              <a:rPr sz="1900" i="0" spc="170" dirty="0">
                <a:latin typeface="Calibri"/>
                <a:cs typeface="Calibri"/>
              </a:rPr>
              <a:t> </a:t>
            </a:r>
            <a:r>
              <a:rPr sz="1900" i="0" dirty="0">
                <a:latin typeface="Calibri"/>
                <a:cs typeface="Calibri"/>
              </a:rPr>
              <a:t>diğer</a:t>
            </a:r>
            <a:r>
              <a:rPr sz="1900" i="0" spc="165" dirty="0">
                <a:latin typeface="Calibri"/>
                <a:cs typeface="Calibri"/>
              </a:rPr>
              <a:t> </a:t>
            </a:r>
            <a:r>
              <a:rPr sz="1900" i="0" dirty="0">
                <a:latin typeface="Calibri"/>
                <a:cs typeface="Calibri"/>
              </a:rPr>
              <a:t>gelişme,</a:t>
            </a:r>
            <a:r>
              <a:rPr sz="1900" i="0" spc="165" dirty="0">
                <a:latin typeface="Calibri"/>
                <a:cs typeface="Calibri"/>
              </a:rPr>
              <a:t> </a:t>
            </a:r>
            <a:r>
              <a:rPr sz="1900" i="0" dirty="0">
                <a:latin typeface="Calibri"/>
                <a:cs typeface="Calibri"/>
              </a:rPr>
              <a:t>coğrafi</a:t>
            </a:r>
            <a:r>
              <a:rPr sz="1900" i="0" spc="160" dirty="0">
                <a:latin typeface="Calibri"/>
                <a:cs typeface="Calibri"/>
              </a:rPr>
              <a:t> </a:t>
            </a:r>
            <a:r>
              <a:rPr sz="1900" i="0" dirty="0">
                <a:latin typeface="Calibri"/>
                <a:cs typeface="Calibri"/>
              </a:rPr>
              <a:t>keşiflerdir.</a:t>
            </a:r>
            <a:r>
              <a:rPr sz="1900" i="0" spc="165" dirty="0">
                <a:latin typeface="Calibri"/>
                <a:cs typeface="Calibri"/>
              </a:rPr>
              <a:t> </a:t>
            </a:r>
            <a:r>
              <a:rPr sz="1900" i="0" spc="-10" dirty="0">
                <a:latin typeface="Calibri"/>
                <a:cs typeface="Calibri"/>
              </a:rPr>
              <a:t>Coğrafi </a:t>
            </a:r>
            <a:r>
              <a:rPr sz="1900" i="0" dirty="0">
                <a:latin typeface="Calibri"/>
                <a:cs typeface="Calibri"/>
              </a:rPr>
              <a:t>keşiflerin</a:t>
            </a:r>
            <a:r>
              <a:rPr sz="1900" i="0" spc="-35" dirty="0">
                <a:latin typeface="Calibri"/>
                <a:cs typeface="Calibri"/>
              </a:rPr>
              <a:t> </a:t>
            </a:r>
            <a:r>
              <a:rPr sz="1900" i="0" dirty="0">
                <a:latin typeface="Calibri"/>
                <a:cs typeface="Calibri"/>
              </a:rPr>
              <a:t>ortaya</a:t>
            </a:r>
            <a:r>
              <a:rPr sz="1900" i="0" spc="-30" dirty="0">
                <a:latin typeface="Calibri"/>
                <a:cs typeface="Calibri"/>
              </a:rPr>
              <a:t> </a:t>
            </a:r>
            <a:r>
              <a:rPr sz="1900" i="0" dirty="0">
                <a:latin typeface="Calibri"/>
                <a:cs typeface="Calibri"/>
              </a:rPr>
              <a:t>çıkmasının</a:t>
            </a:r>
            <a:r>
              <a:rPr sz="1900" i="0" spc="-30" dirty="0">
                <a:latin typeface="Calibri"/>
                <a:cs typeface="Calibri"/>
              </a:rPr>
              <a:t> </a:t>
            </a:r>
            <a:r>
              <a:rPr sz="1900" i="0" dirty="0">
                <a:latin typeface="Calibri"/>
                <a:cs typeface="Calibri"/>
              </a:rPr>
              <a:t>çeşitli</a:t>
            </a:r>
            <a:r>
              <a:rPr sz="1900" i="0" spc="-40" dirty="0">
                <a:latin typeface="Calibri"/>
                <a:cs typeface="Calibri"/>
              </a:rPr>
              <a:t> </a:t>
            </a:r>
            <a:r>
              <a:rPr sz="1900" i="0" dirty="0">
                <a:latin typeface="Calibri"/>
                <a:cs typeface="Calibri"/>
              </a:rPr>
              <a:t>nedenleri</a:t>
            </a:r>
            <a:r>
              <a:rPr sz="1900" i="0" spc="-40" dirty="0">
                <a:latin typeface="Calibri"/>
                <a:cs typeface="Calibri"/>
              </a:rPr>
              <a:t> </a:t>
            </a:r>
            <a:r>
              <a:rPr sz="1900" i="0" spc="-25" dirty="0">
                <a:latin typeface="Calibri"/>
                <a:cs typeface="Calibri"/>
              </a:rPr>
              <a:t>vardır.</a:t>
            </a:r>
            <a:r>
              <a:rPr sz="1900" i="0" spc="-35" dirty="0">
                <a:latin typeface="Calibri"/>
                <a:cs typeface="Calibri"/>
              </a:rPr>
              <a:t> </a:t>
            </a:r>
            <a:r>
              <a:rPr sz="1900" i="0" dirty="0">
                <a:latin typeface="Calibri"/>
                <a:cs typeface="Calibri"/>
              </a:rPr>
              <a:t>Bunların</a:t>
            </a:r>
            <a:r>
              <a:rPr sz="1900" i="0" spc="-35" dirty="0">
                <a:latin typeface="Calibri"/>
                <a:cs typeface="Calibri"/>
              </a:rPr>
              <a:t> </a:t>
            </a:r>
            <a:r>
              <a:rPr sz="1900" i="0" spc="-10" dirty="0">
                <a:latin typeface="Calibri"/>
                <a:cs typeface="Calibri"/>
              </a:rPr>
              <a:t>temelinde ekonomik</a:t>
            </a:r>
            <a:r>
              <a:rPr sz="1900" i="0" spc="-70" dirty="0">
                <a:latin typeface="Calibri"/>
                <a:cs typeface="Calibri"/>
              </a:rPr>
              <a:t> </a:t>
            </a:r>
            <a:r>
              <a:rPr sz="1900" i="0" dirty="0">
                <a:latin typeface="Calibri"/>
                <a:cs typeface="Calibri"/>
              </a:rPr>
              <a:t>nedenler</a:t>
            </a:r>
            <a:r>
              <a:rPr sz="1900" i="0" spc="-55" dirty="0">
                <a:latin typeface="Calibri"/>
                <a:cs typeface="Calibri"/>
              </a:rPr>
              <a:t> </a:t>
            </a:r>
            <a:r>
              <a:rPr sz="1900" i="0" spc="-10" dirty="0">
                <a:latin typeface="Calibri"/>
                <a:cs typeface="Calibri"/>
              </a:rPr>
              <a:t>vardır.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76706" y="3227603"/>
            <a:ext cx="6807200" cy="2110740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555"/>
              </a:spcBef>
              <a:buClr>
                <a:srgbClr val="A9A47B"/>
              </a:buClr>
              <a:buFont typeface="Arial MT"/>
              <a:buChar char="•"/>
              <a:tabLst>
                <a:tab pos="240665" algn="l"/>
              </a:tabLst>
            </a:pPr>
            <a:r>
              <a:rPr sz="1900" i="1" dirty="0">
                <a:solidFill>
                  <a:srgbClr val="2E2B1F"/>
                </a:solidFill>
                <a:latin typeface="Calibri"/>
                <a:cs typeface="Calibri"/>
              </a:rPr>
              <a:t>Doğudaki</a:t>
            </a:r>
            <a:r>
              <a:rPr sz="1900" i="1" spc="-7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i="1" dirty="0">
                <a:solidFill>
                  <a:srgbClr val="2E2B1F"/>
                </a:solidFill>
                <a:latin typeface="Calibri"/>
                <a:cs typeface="Calibri"/>
              </a:rPr>
              <a:t>ticaret</a:t>
            </a:r>
            <a:r>
              <a:rPr sz="1900" i="1" spc="-7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i="1" dirty="0">
                <a:solidFill>
                  <a:srgbClr val="2E2B1F"/>
                </a:solidFill>
                <a:latin typeface="Calibri"/>
                <a:cs typeface="Calibri"/>
              </a:rPr>
              <a:t>yolları</a:t>
            </a:r>
            <a:r>
              <a:rPr sz="1900" i="1" spc="-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i="1" dirty="0">
                <a:solidFill>
                  <a:srgbClr val="2E2B1F"/>
                </a:solidFill>
                <a:latin typeface="Calibri"/>
                <a:cs typeface="Calibri"/>
              </a:rPr>
              <a:t>üzerinde</a:t>
            </a:r>
            <a:r>
              <a:rPr sz="1900" i="1" spc="-6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i="1" dirty="0">
                <a:solidFill>
                  <a:srgbClr val="2E2B1F"/>
                </a:solidFill>
                <a:latin typeface="Calibri"/>
                <a:cs typeface="Calibri"/>
              </a:rPr>
              <a:t>Batılıların</a:t>
            </a:r>
            <a:r>
              <a:rPr sz="1900" i="1" spc="-5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i="1" spc="-10" dirty="0">
                <a:solidFill>
                  <a:srgbClr val="2E2B1F"/>
                </a:solidFill>
                <a:latin typeface="Calibri"/>
                <a:cs typeface="Calibri"/>
              </a:rPr>
              <a:t>hakimiyetinin</a:t>
            </a:r>
            <a:r>
              <a:rPr sz="1900" i="1" spc="-6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i="1" spc="-10" dirty="0">
                <a:solidFill>
                  <a:srgbClr val="2E2B1F"/>
                </a:solidFill>
                <a:latin typeface="Calibri"/>
                <a:cs typeface="Calibri"/>
              </a:rPr>
              <a:t>olmaması</a:t>
            </a:r>
            <a:endParaRPr sz="19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455"/>
              </a:spcBef>
              <a:buClr>
                <a:srgbClr val="A9A47B"/>
              </a:buClr>
              <a:buFont typeface="Arial MT"/>
              <a:buChar char="•"/>
              <a:tabLst>
                <a:tab pos="240665" algn="l"/>
              </a:tabLst>
            </a:pPr>
            <a:r>
              <a:rPr sz="1900" i="1" dirty="0">
                <a:solidFill>
                  <a:srgbClr val="2E2B1F"/>
                </a:solidFill>
                <a:latin typeface="Calibri"/>
                <a:cs typeface="Calibri"/>
              </a:rPr>
              <a:t>Bu</a:t>
            </a:r>
            <a:r>
              <a:rPr sz="1900" i="1" spc="-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i="1" dirty="0">
                <a:solidFill>
                  <a:srgbClr val="2E2B1F"/>
                </a:solidFill>
                <a:latin typeface="Calibri"/>
                <a:cs typeface="Calibri"/>
              </a:rPr>
              <a:t>nedenle</a:t>
            </a:r>
            <a:r>
              <a:rPr sz="1900" i="1" spc="-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i="1" dirty="0">
                <a:solidFill>
                  <a:srgbClr val="2E2B1F"/>
                </a:solidFill>
                <a:latin typeface="Calibri"/>
                <a:cs typeface="Calibri"/>
              </a:rPr>
              <a:t>yeni</a:t>
            </a:r>
            <a:r>
              <a:rPr sz="1900" i="1" spc="-6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i="1" dirty="0">
                <a:solidFill>
                  <a:srgbClr val="2E2B1F"/>
                </a:solidFill>
                <a:latin typeface="Calibri"/>
                <a:cs typeface="Calibri"/>
              </a:rPr>
              <a:t>ticaret</a:t>
            </a:r>
            <a:r>
              <a:rPr sz="1900" i="1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i="1" dirty="0">
                <a:solidFill>
                  <a:srgbClr val="2E2B1F"/>
                </a:solidFill>
                <a:latin typeface="Calibri"/>
                <a:cs typeface="Calibri"/>
              </a:rPr>
              <a:t>yolları</a:t>
            </a:r>
            <a:r>
              <a:rPr sz="1900" i="1" spc="-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i="1" spc="-10" dirty="0">
                <a:solidFill>
                  <a:srgbClr val="2E2B1F"/>
                </a:solidFill>
                <a:latin typeface="Calibri"/>
                <a:cs typeface="Calibri"/>
              </a:rPr>
              <a:t>aranması</a:t>
            </a:r>
            <a:endParaRPr sz="19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455"/>
              </a:spcBef>
              <a:buClr>
                <a:srgbClr val="A9A47B"/>
              </a:buClr>
              <a:buFont typeface="Arial MT"/>
              <a:buChar char="•"/>
              <a:tabLst>
                <a:tab pos="240665" algn="l"/>
              </a:tabLst>
            </a:pPr>
            <a:r>
              <a:rPr sz="1900" i="1" spc="-10" dirty="0">
                <a:solidFill>
                  <a:srgbClr val="2E2B1F"/>
                </a:solidFill>
                <a:latin typeface="Calibri"/>
                <a:cs typeface="Calibri"/>
              </a:rPr>
              <a:t>Akdeniz</a:t>
            </a:r>
            <a:r>
              <a:rPr sz="1900" i="1" spc="-6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i="1" spc="-10" dirty="0">
                <a:solidFill>
                  <a:srgbClr val="2E2B1F"/>
                </a:solidFill>
                <a:latin typeface="Calibri"/>
                <a:cs typeface="Calibri"/>
              </a:rPr>
              <a:t>ticaretinin</a:t>
            </a:r>
            <a:r>
              <a:rPr sz="1900" i="1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i="1" spc="-10" dirty="0">
                <a:solidFill>
                  <a:srgbClr val="2E2B1F"/>
                </a:solidFill>
                <a:latin typeface="Calibri"/>
                <a:cs typeface="Calibri"/>
              </a:rPr>
              <a:t>Venedik</a:t>
            </a:r>
            <a:r>
              <a:rPr sz="1900" i="1" spc="-5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i="1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1900" i="1" spc="-6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i="1" dirty="0">
                <a:solidFill>
                  <a:srgbClr val="2E2B1F"/>
                </a:solidFill>
                <a:latin typeface="Calibri"/>
                <a:cs typeface="Calibri"/>
              </a:rPr>
              <a:t>Cenevizlilerin</a:t>
            </a:r>
            <a:r>
              <a:rPr sz="1900" i="1" spc="-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i="1" spc="-10" dirty="0">
                <a:solidFill>
                  <a:srgbClr val="2E2B1F"/>
                </a:solidFill>
                <a:latin typeface="Calibri"/>
                <a:cs typeface="Calibri"/>
              </a:rPr>
              <a:t>kontrolünde</a:t>
            </a:r>
            <a:r>
              <a:rPr sz="1900" i="1" spc="-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i="1" spc="-10" dirty="0">
                <a:solidFill>
                  <a:srgbClr val="2E2B1F"/>
                </a:solidFill>
                <a:latin typeface="Calibri"/>
                <a:cs typeface="Calibri"/>
              </a:rPr>
              <a:t>olması</a:t>
            </a:r>
            <a:endParaRPr sz="19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459"/>
              </a:spcBef>
              <a:buClr>
                <a:srgbClr val="A9A47B"/>
              </a:buClr>
              <a:buFont typeface="Arial MT"/>
              <a:buChar char="•"/>
              <a:tabLst>
                <a:tab pos="240665" algn="l"/>
              </a:tabLst>
            </a:pPr>
            <a:r>
              <a:rPr sz="1900" i="1" dirty="0">
                <a:solidFill>
                  <a:srgbClr val="2E2B1F"/>
                </a:solidFill>
                <a:latin typeface="Calibri"/>
                <a:cs typeface="Calibri"/>
              </a:rPr>
              <a:t>Bütün</a:t>
            </a:r>
            <a:r>
              <a:rPr sz="1900" i="1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i="1" dirty="0">
                <a:solidFill>
                  <a:srgbClr val="2E2B1F"/>
                </a:solidFill>
                <a:latin typeface="Calibri"/>
                <a:cs typeface="Calibri"/>
              </a:rPr>
              <a:t>bu</a:t>
            </a:r>
            <a:r>
              <a:rPr sz="1900" i="1" spc="-6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i="1" dirty="0">
                <a:solidFill>
                  <a:srgbClr val="2E2B1F"/>
                </a:solidFill>
                <a:latin typeface="Calibri"/>
                <a:cs typeface="Calibri"/>
              </a:rPr>
              <a:t>durumun</a:t>
            </a:r>
            <a:r>
              <a:rPr sz="1900" i="1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i="1" dirty="0">
                <a:solidFill>
                  <a:srgbClr val="2E2B1F"/>
                </a:solidFill>
                <a:latin typeface="Calibri"/>
                <a:cs typeface="Calibri"/>
              </a:rPr>
              <a:t>yeni</a:t>
            </a:r>
            <a:r>
              <a:rPr sz="1900" i="1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i="1" dirty="0">
                <a:solidFill>
                  <a:srgbClr val="2E2B1F"/>
                </a:solidFill>
                <a:latin typeface="Calibri"/>
                <a:cs typeface="Calibri"/>
              </a:rPr>
              <a:t>hammadde</a:t>
            </a:r>
            <a:r>
              <a:rPr sz="1900" i="1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i="1" dirty="0">
                <a:solidFill>
                  <a:srgbClr val="2E2B1F"/>
                </a:solidFill>
                <a:latin typeface="Calibri"/>
                <a:cs typeface="Calibri"/>
              </a:rPr>
              <a:t>arayışını</a:t>
            </a:r>
            <a:r>
              <a:rPr sz="1900" i="1" spc="-3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i="1" spc="-10" dirty="0">
                <a:solidFill>
                  <a:srgbClr val="2E2B1F"/>
                </a:solidFill>
                <a:latin typeface="Calibri"/>
                <a:cs typeface="Calibri"/>
              </a:rPr>
              <a:t>yaratması</a:t>
            </a:r>
            <a:endParaRPr sz="19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455"/>
              </a:spcBef>
              <a:buClr>
                <a:srgbClr val="A9A47B"/>
              </a:buClr>
              <a:buFont typeface="Arial MT"/>
              <a:buChar char="•"/>
              <a:tabLst>
                <a:tab pos="240665" algn="l"/>
              </a:tabLst>
            </a:pPr>
            <a:r>
              <a:rPr sz="1900" i="1" dirty="0">
                <a:solidFill>
                  <a:srgbClr val="2E2B1F"/>
                </a:solidFill>
                <a:latin typeface="Calibri"/>
                <a:cs typeface="Calibri"/>
              </a:rPr>
              <a:t>Yine</a:t>
            </a:r>
            <a:r>
              <a:rPr sz="1900" i="1" spc="-5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i="1" dirty="0">
                <a:solidFill>
                  <a:srgbClr val="2E2B1F"/>
                </a:solidFill>
                <a:latin typeface="Calibri"/>
                <a:cs typeface="Calibri"/>
              </a:rPr>
              <a:t>aynı</a:t>
            </a:r>
            <a:r>
              <a:rPr sz="1900" i="1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i="1" dirty="0">
                <a:solidFill>
                  <a:srgbClr val="2E2B1F"/>
                </a:solidFill>
                <a:latin typeface="Calibri"/>
                <a:cs typeface="Calibri"/>
              </a:rPr>
              <a:t>sebeple</a:t>
            </a:r>
            <a:r>
              <a:rPr sz="1900" i="1" spc="-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i="1" dirty="0">
                <a:solidFill>
                  <a:srgbClr val="2E2B1F"/>
                </a:solidFill>
                <a:latin typeface="Calibri"/>
                <a:cs typeface="Calibri"/>
              </a:rPr>
              <a:t>yeni</a:t>
            </a:r>
            <a:r>
              <a:rPr sz="1900" i="1" spc="-5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i="1" spc="-10" dirty="0">
                <a:solidFill>
                  <a:srgbClr val="2E2B1F"/>
                </a:solidFill>
                <a:latin typeface="Calibri"/>
                <a:cs typeface="Calibri"/>
              </a:rPr>
              <a:t>Pazar</a:t>
            </a:r>
            <a:r>
              <a:rPr sz="1900" i="1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i="1" spc="-10" dirty="0">
                <a:solidFill>
                  <a:srgbClr val="2E2B1F"/>
                </a:solidFill>
                <a:latin typeface="Calibri"/>
                <a:cs typeface="Calibri"/>
              </a:rPr>
              <a:t>arayışlarının</a:t>
            </a:r>
            <a:r>
              <a:rPr sz="1900" i="1" spc="-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i="1" dirty="0">
                <a:solidFill>
                  <a:srgbClr val="2E2B1F"/>
                </a:solidFill>
                <a:latin typeface="Calibri"/>
                <a:cs typeface="Calibri"/>
              </a:rPr>
              <a:t>ortaya</a:t>
            </a:r>
            <a:r>
              <a:rPr sz="1900" i="1" spc="-5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i="1" spc="-10" dirty="0">
                <a:solidFill>
                  <a:srgbClr val="2E2B1F"/>
                </a:solidFill>
                <a:latin typeface="Calibri"/>
                <a:cs typeface="Calibri"/>
              </a:rPr>
              <a:t>çıkması</a:t>
            </a:r>
            <a:endParaRPr sz="19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459"/>
              </a:spcBef>
              <a:buClr>
                <a:srgbClr val="A9A47B"/>
              </a:buClr>
              <a:buFont typeface="Arial MT"/>
              <a:buChar char="•"/>
              <a:tabLst>
                <a:tab pos="240665" algn="l"/>
              </a:tabLst>
            </a:pPr>
            <a:r>
              <a:rPr sz="1900" i="1" dirty="0">
                <a:solidFill>
                  <a:srgbClr val="2E2B1F"/>
                </a:solidFill>
                <a:latin typeface="Calibri"/>
                <a:cs typeface="Calibri"/>
              </a:rPr>
              <a:t>Değerli</a:t>
            </a:r>
            <a:r>
              <a:rPr sz="1900" i="1" spc="-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i="1" dirty="0">
                <a:solidFill>
                  <a:srgbClr val="2E2B1F"/>
                </a:solidFill>
                <a:latin typeface="Calibri"/>
                <a:cs typeface="Calibri"/>
              </a:rPr>
              <a:t>madenlere</a:t>
            </a:r>
            <a:r>
              <a:rPr sz="1900" i="1" spc="-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i="1" dirty="0">
                <a:solidFill>
                  <a:srgbClr val="2E2B1F"/>
                </a:solidFill>
                <a:latin typeface="Calibri"/>
                <a:cs typeface="Calibri"/>
              </a:rPr>
              <a:t>olan</a:t>
            </a:r>
            <a:r>
              <a:rPr sz="1900" i="1" spc="-5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i="1" dirty="0">
                <a:solidFill>
                  <a:srgbClr val="2E2B1F"/>
                </a:solidFill>
                <a:latin typeface="Calibri"/>
                <a:cs typeface="Calibri"/>
              </a:rPr>
              <a:t>ilgi</a:t>
            </a:r>
            <a:r>
              <a:rPr sz="1900" i="1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i="1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1900" i="1" spc="-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i="1" spc="-10" dirty="0">
                <a:solidFill>
                  <a:srgbClr val="2E2B1F"/>
                </a:solidFill>
                <a:latin typeface="Calibri"/>
                <a:cs typeface="Calibri"/>
              </a:rPr>
              <a:t>ihtiyacın</a:t>
            </a:r>
            <a:r>
              <a:rPr sz="1900" i="1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900" i="1" spc="-10" dirty="0">
                <a:solidFill>
                  <a:srgbClr val="2E2B1F"/>
                </a:solidFill>
                <a:latin typeface="Calibri"/>
                <a:cs typeface="Calibri"/>
              </a:rPr>
              <a:t>artması</a:t>
            </a:r>
            <a:endParaRPr sz="1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930" y="1027907"/>
            <a:ext cx="8728139" cy="469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7615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8927" y="311687"/>
            <a:ext cx="364490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i="1" dirty="0">
                <a:solidFill>
                  <a:srgbClr val="2E2B1F"/>
                </a:solidFill>
                <a:latin typeface="Calibri"/>
                <a:cs typeface="Calibri"/>
              </a:rPr>
              <a:t>Keşifleri</a:t>
            </a:r>
            <a:r>
              <a:rPr sz="2200" b="1" i="1" spc="-7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b="1" i="1" spc="-10" dirty="0">
                <a:solidFill>
                  <a:srgbClr val="2E2B1F"/>
                </a:solidFill>
                <a:latin typeface="Calibri"/>
                <a:cs typeface="Calibri"/>
              </a:rPr>
              <a:t>Kolaylaştıran</a:t>
            </a:r>
            <a:r>
              <a:rPr sz="2200" b="1" i="1" spc="-5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b="1" i="1" spc="-10" dirty="0">
                <a:solidFill>
                  <a:srgbClr val="2E2B1F"/>
                </a:solidFill>
                <a:latin typeface="Calibri"/>
                <a:cs typeface="Calibri"/>
              </a:rPr>
              <a:t>Faktörler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947468" y="1091726"/>
            <a:ext cx="89789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10" dirty="0">
                <a:solidFill>
                  <a:srgbClr val="2E2B1F"/>
                </a:solidFill>
                <a:latin typeface="Calibri"/>
                <a:cs typeface="Calibri"/>
              </a:rPr>
              <a:t>bilimsel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33744" y="1091726"/>
            <a:ext cx="5614035" cy="19030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marR="5080" indent="-229235">
              <a:lnSpc>
                <a:spcPct val="100000"/>
              </a:lnSpc>
              <a:spcBef>
                <a:spcPts val="95"/>
              </a:spcBef>
              <a:buClr>
                <a:srgbClr val="A9A47B"/>
              </a:buClr>
              <a:buFont typeface="Arial MT"/>
              <a:buChar char="•"/>
              <a:tabLst>
                <a:tab pos="241300" algn="l"/>
                <a:tab pos="1019810" algn="l"/>
                <a:tab pos="2172335" algn="l"/>
                <a:tab pos="3394710" algn="l"/>
                <a:tab pos="4481830" algn="l"/>
              </a:tabLst>
            </a:pPr>
            <a:r>
              <a:rPr sz="2200" spc="-10" dirty="0">
                <a:solidFill>
                  <a:srgbClr val="2E2B1F"/>
                </a:solidFill>
                <a:latin typeface="Calibri"/>
                <a:cs typeface="Calibri"/>
              </a:rPr>
              <a:t>Haçlı</a:t>
            </a:r>
            <a:r>
              <a:rPr sz="2200" dirty="0">
                <a:solidFill>
                  <a:srgbClr val="2E2B1F"/>
                </a:solidFill>
                <a:latin typeface="Calibri"/>
                <a:cs typeface="Calibri"/>
              </a:rPr>
              <a:t>	</a:t>
            </a:r>
            <a:r>
              <a:rPr sz="2200" spc="-10" dirty="0">
                <a:solidFill>
                  <a:srgbClr val="2E2B1F"/>
                </a:solidFill>
                <a:latin typeface="Calibri"/>
                <a:cs typeface="Calibri"/>
              </a:rPr>
              <a:t>seferleri</a:t>
            </a:r>
            <a:r>
              <a:rPr sz="2200" dirty="0">
                <a:solidFill>
                  <a:srgbClr val="2E2B1F"/>
                </a:solidFill>
                <a:latin typeface="Calibri"/>
                <a:cs typeface="Calibri"/>
              </a:rPr>
              <a:t>	</a:t>
            </a:r>
            <a:r>
              <a:rPr sz="2200" spc="-10" dirty="0">
                <a:solidFill>
                  <a:srgbClr val="2E2B1F"/>
                </a:solidFill>
                <a:latin typeface="Calibri"/>
                <a:cs typeface="Calibri"/>
              </a:rPr>
              <a:t>sırasında</a:t>
            </a:r>
            <a:r>
              <a:rPr sz="2200" dirty="0">
                <a:solidFill>
                  <a:srgbClr val="2E2B1F"/>
                </a:solidFill>
                <a:latin typeface="Calibri"/>
                <a:cs typeface="Calibri"/>
              </a:rPr>
              <a:t>	</a:t>
            </a:r>
            <a:r>
              <a:rPr sz="2200" spc="-10" dirty="0">
                <a:solidFill>
                  <a:srgbClr val="2E2B1F"/>
                </a:solidFill>
                <a:latin typeface="Calibri"/>
                <a:cs typeface="Calibri"/>
              </a:rPr>
              <a:t>Batı’nın</a:t>
            </a:r>
            <a:r>
              <a:rPr sz="2200" dirty="0">
                <a:solidFill>
                  <a:srgbClr val="2E2B1F"/>
                </a:solidFill>
                <a:latin typeface="Calibri"/>
                <a:cs typeface="Calibri"/>
              </a:rPr>
              <a:t>	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Doğu’daki </a:t>
            </a:r>
            <a:r>
              <a:rPr sz="2200" spc="-10" dirty="0">
                <a:solidFill>
                  <a:srgbClr val="2E2B1F"/>
                </a:solidFill>
                <a:latin typeface="Calibri"/>
                <a:cs typeface="Calibri"/>
              </a:rPr>
              <a:t>gelişmelerden </a:t>
            </a:r>
            <a:r>
              <a:rPr sz="2200" dirty="0">
                <a:solidFill>
                  <a:srgbClr val="2E2B1F"/>
                </a:solidFill>
                <a:latin typeface="Calibri"/>
                <a:cs typeface="Calibri"/>
              </a:rPr>
              <a:t>haberdar</a:t>
            </a:r>
            <a:r>
              <a:rPr sz="2200" spc="-5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2E2B1F"/>
                </a:solidFill>
                <a:latin typeface="Calibri"/>
                <a:cs typeface="Calibri"/>
              </a:rPr>
              <a:t>olması</a:t>
            </a:r>
            <a:endParaRPr sz="22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530"/>
              </a:spcBef>
              <a:buClr>
                <a:srgbClr val="A9A47B"/>
              </a:buClr>
              <a:buFont typeface="Arial MT"/>
              <a:buChar char="•"/>
              <a:tabLst>
                <a:tab pos="241300" algn="l"/>
              </a:tabLst>
            </a:pPr>
            <a:r>
              <a:rPr sz="2200" dirty="0">
                <a:solidFill>
                  <a:srgbClr val="2E2B1F"/>
                </a:solidFill>
                <a:latin typeface="Calibri"/>
                <a:cs typeface="Calibri"/>
              </a:rPr>
              <a:t>Pusulanın</a:t>
            </a:r>
            <a:r>
              <a:rPr sz="2200" spc="-9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2E2B1F"/>
                </a:solidFill>
                <a:latin typeface="Calibri"/>
                <a:cs typeface="Calibri"/>
              </a:rPr>
              <a:t>keşfi</a:t>
            </a:r>
            <a:endParaRPr sz="22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525"/>
              </a:spcBef>
              <a:buClr>
                <a:srgbClr val="A9A47B"/>
              </a:buClr>
              <a:buFont typeface="Arial MT"/>
              <a:buChar char="•"/>
              <a:tabLst>
                <a:tab pos="241300" algn="l"/>
              </a:tabLst>
            </a:pPr>
            <a:r>
              <a:rPr sz="2200" dirty="0">
                <a:solidFill>
                  <a:srgbClr val="2E2B1F"/>
                </a:solidFill>
                <a:latin typeface="Calibri"/>
                <a:cs typeface="Calibri"/>
              </a:rPr>
              <a:t>Gemi</a:t>
            </a:r>
            <a:r>
              <a:rPr sz="2200" spc="-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2E2B1F"/>
                </a:solidFill>
                <a:latin typeface="Calibri"/>
                <a:cs typeface="Calibri"/>
              </a:rPr>
              <a:t>teknolojisindeki</a:t>
            </a:r>
            <a:r>
              <a:rPr sz="22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2E2B1F"/>
                </a:solidFill>
                <a:latin typeface="Calibri"/>
                <a:cs typeface="Calibri"/>
              </a:rPr>
              <a:t>gelişmeler</a:t>
            </a:r>
            <a:endParaRPr sz="22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530"/>
              </a:spcBef>
              <a:buClr>
                <a:srgbClr val="A9A47B"/>
              </a:buClr>
              <a:buFont typeface="Arial MT"/>
              <a:buChar char="•"/>
              <a:tabLst>
                <a:tab pos="241300" algn="l"/>
              </a:tabLst>
            </a:pPr>
            <a:r>
              <a:rPr sz="2200" spc="-10" dirty="0">
                <a:solidFill>
                  <a:srgbClr val="2E2B1F"/>
                </a:solidFill>
                <a:latin typeface="Calibri"/>
                <a:cs typeface="Calibri"/>
              </a:rPr>
              <a:t>Dünya’nın</a:t>
            </a:r>
            <a:r>
              <a:rPr sz="2200" spc="-7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2E2B1F"/>
                </a:solidFill>
                <a:latin typeface="Calibri"/>
                <a:cs typeface="Calibri"/>
              </a:rPr>
              <a:t>yuvarlak</a:t>
            </a:r>
            <a:r>
              <a:rPr sz="2200" spc="-7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2E2B1F"/>
                </a:solidFill>
                <a:latin typeface="Calibri"/>
                <a:cs typeface="Calibri"/>
              </a:rPr>
              <a:t>olduğunun</a:t>
            </a:r>
            <a:r>
              <a:rPr sz="2200" spc="-7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2E2B1F"/>
                </a:solidFill>
                <a:latin typeface="Calibri"/>
                <a:cs typeface="Calibri"/>
              </a:rPr>
              <a:t>öğrenilmesi</a:t>
            </a:r>
            <a:endParaRPr sz="2200" dirty="0">
              <a:latin typeface="Calibri"/>
              <a:cs typeface="Calibri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8174" y="3529806"/>
            <a:ext cx="4940532" cy="308783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06" y="4037482"/>
            <a:ext cx="3916021" cy="207247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26509" y="1213180"/>
            <a:ext cx="81343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i="0" u="sng" spc="-10" dirty="0">
                <a:uFill>
                  <a:solidFill>
                    <a:srgbClr val="2E2B1F"/>
                  </a:solidFill>
                </a:uFill>
                <a:latin typeface="Calibri"/>
                <a:cs typeface="Calibri"/>
              </a:rPr>
              <a:t>Keşifler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60603" y="1940433"/>
            <a:ext cx="7145655" cy="3537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6350" indent="-228600" algn="just">
              <a:lnSpc>
                <a:spcPct val="100000"/>
              </a:lnSpc>
              <a:spcBef>
                <a:spcPts val="100"/>
              </a:spcBef>
              <a:buClr>
                <a:srgbClr val="A9A47B"/>
              </a:buClr>
              <a:buFont typeface="Arial MT"/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Portekizliler:</a:t>
            </a:r>
            <a:r>
              <a:rPr sz="1800" spc="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Bartelmi</a:t>
            </a: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Diyaz,</a:t>
            </a:r>
            <a:r>
              <a:rPr sz="1800" spc="-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Ümit</a:t>
            </a:r>
            <a:r>
              <a:rPr sz="1800" spc="-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Burnu’na</a:t>
            </a:r>
            <a:r>
              <a:rPr sz="1800" spc="-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vardı.</a:t>
            </a:r>
            <a:r>
              <a:rPr sz="1800" spc="-20" dirty="0">
                <a:solidFill>
                  <a:srgbClr val="2E2B1F"/>
                </a:solidFill>
                <a:latin typeface="Calibri"/>
                <a:cs typeface="Calibri"/>
              </a:rPr>
              <a:t> Vasko</a:t>
            </a:r>
            <a:r>
              <a:rPr sz="1800" spc="-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dö</a:t>
            </a:r>
            <a:r>
              <a:rPr sz="1800" spc="-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Gama,</a:t>
            </a:r>
            <a:r>
              <a:rPr sz="1800" spc="-2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Kalikut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Limanı’na</a:t>
            </a:r>
            <a:r>
              <a:rPr sz="1800" spc="8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vardı</a:t>
            </a:r>
            <a:r>
              <a:rPr sz="1800" spc="8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1800" spc="7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Hint</a:t>
            </a:r>
            <a:r>
              <a:rPr sz="1800" spc="7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ticaretinde</a:t>
            </a:r>
            <a:r>
              <a:rPr sz="1800" spc="8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söz</a:t>
            </a:r>
            <a:r>
              <a:rPr sz="1800" spc="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sahibi</a:t>
            </a:r>
            <a:r>
              <a:rPr sz="1800" spc="8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oldular.</a:t>
            </a:r>
            <a:r>
              <a:rPr sz="1800" spc="7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Portekizli</a:t>
            </a:r>
            <a:r>
              <a:rPr sz="1800" spc="8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gemiciler, Brezilya’ya</a:t>
            </a:r>
            <a:r>
              <a:rPr sz="1800" spc="-7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ulaştı.</a:t>
            </a:r>
            <a:r>
              <a:rPr sz="1800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Baharat</a:t>
            </a:r>
            <a:r>
              <a:rPr sz="1800" spc="-7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2E2B1F"/>
                </a:solidFill>
                <a:latin typeface="Calibri"/>
                <a:cs typeface="Calibri"/>
              </a:rPr>
              <a:t>Yolu</a:t>
            </a:r>
            <a:r>
              <a:rPr sz="1800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ticareti</a:t>
            </a:r>
            <a:r>
              <a:rPr sz="1800" spc="-6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böylece</a:t>
            </a:r>
            <a:r>
              <a:rPr sz="1800" spc="-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Ümit</a:t>
            </a:r>
            <a:r>
              <a:rPr sz="1800" spc="-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Burnu‘na</a:t>
            </a:r>
            <a:r>
              <a:rPr sz="1800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yöneldi.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825"/>
              </a:spcBef>
              <a:buClr>
                <a:srgbClr val="A9A47B"/>
              </a:buClr>
              <a:buFont typeface="Arial MT"/>
              <a:buChar char="•"/>
            </a:pPr>
            <a:endParaRPr sz="1800">
              <a:latin typeface="Calibri"/>
              <a:cs typeface="Calibri"/>
            </a:endParaRPr>
          </a:p>
          <a:p>
            <a:pPr marL="241300" marR="5080" indent="-228600" algn="just">
              <a:lnSpc>
                <a:spcPct val="100000"/>
              </a:lnSpc>
              <a:spcBef>
                <a:spcPts val="5"/>
              </a:spcBef>
              <a:buClr>
                <a:srgbClr val="A9A47B"/>
              </a:buClr>
              <a:buFont typeface="Arial MT"/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İspanyollar:</a:t>
            </a:r>
            <a:r>
              <a:rPr sz="1800" spc="225" dirty="0">
                <a:solidFill>
                  <a:srgbClr val="2E2B1F"/>
                </a:solidFill>
                <a:latin typeface="Calibri"/>
                <a:cs typeface="Calibri"/>
              </a:rPr>
              <a:t>  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Kristof</a:t>
            </a:r>
            <a:r>
              <a:rPr sz="1800" spc="229" dirty="0">
                <a:solidFill>
                  <a:srgbClr val="2E2B1F"/>
                </a:solidFill>
                <a:latin typeface="Calibri"/>
                <a:cs typeface="Calibri"/>
              </a:rPr>
              <a:t>  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Kolomb,</a:t>
            </a:r>
            <a:r>
              <a:rPr sz="1800" spc="229" dirty="0">
                <a:solidFill>
                  <a:srgbClr val="2E2B1F"/>
                </a:solidFill>
                <a:latin typeface="Calibri"/>
                <a:cs typeface="Calibri"/>
              </a:rPr>
              <a:t>  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Atlas</a:t>
            </a:r>
            <a:r>
              <a:rPr sz="1800" spc="229" dirty="0">
                <a:solidFill>
                  <a:srgbClr val="2E2B1F"/>
                </a:solidFill>
                <a:latin typeface="Calibri"/>
                <a:cs typeface="Calibri"/>
              </a:rPr>
              <a:t>  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Okyanusu‘na</a:t>
            </a:r>
            <a:r>
              <a:rPr sz="1800" spc="235" dirty="0">
                <a:solidFill>
                  <a:srgbClr val="2E2B1F"/>
                </a:solidFill>
                <a:latin typeface="Calibri"/>
                <a:cs typeface="Calibri"/>
              </a:rPr>
              <a:t>  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açıldı</a:t>
            </a:r>
            <a:r>
              <a:rPr sz="1800" spc="225" dirty="0">
                <a:solidFill>
                  <a:srgbClr val="2E2B1F"/>
                </a:solidFill>
                <a:latin typeface="Calibri"/>
                <a:cs typeface="Calibri"/>
              </a:rPr>
              <a:t>  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1800" spc="235" dirty="0">
                <a:solidFill>
                  <a:srgbClr val="2E2B1F"/>
                </a:solidFill>
                <a:latin typeface="Calibri"/>
                <a:cs typeface="Calibri"/>
              </a:rPr>
              <a:t>   </a:t>
            </a:r>
            <a:r>
              <a:rPr sz="1800" spc="-25" dirty="0">
                <a:solidFill>
                  <a:srgbClr val="2E2B1F"/>
                </a:solidFill>
                <a:latin typeface="Calibri"/>
                <a:cs typeface="Calibri"/>
              </a:rPr>
              <a:t>San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Salvador’a</a:t>
            </a:r>
            <a:r>
              <a:rPr sz="1800" spc="8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ulaştı.</a:t>
            </a:r>
            <a:r>
              <a:rPr sz="1800" spc="8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Daha</a:t>
            </a:r>
            <a:r>
              <a:rPr sz="1800" spc="9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sonra</a:t>
            </a:r>
            <a:r>
              <a:rPr sz="1800" spc="8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Orta</a:t>
            </a:r>
            <a:r>
              <a:rPr sz="1800" spc="8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1800" spc="8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Güney</a:t>
            </a:r>
            <a:r>
              <a:rPr sz="1800" spc="8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Amerika’ya</a:t>
            </a:r>
            <a:r>
              <a:rPr sz="1800" spc="9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vardı.</a:t>
            </a:r>
            <a:r>
              <a:rPr sz="1800" spc="8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Fakat</a:t>
            </a:r>
            <a:r>
              <a:rPr sz="1800" spc="8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2E2B1F"/>
                </a:solidFill>
                <a:latin typeface="Calibri"/>
                <a:cs typeface="Calibri"/>
              </a:rPr>
              <a:t>yeni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bir</a:t>
            </a:r>
            <a:r>
              <a:rPr sz="1800" spc="325" dirty="0">
                <a:solidFill>
                  <a:srgbClr val="2E2B1F"/>
                </a:solidFill>
                <a:latin typeface="Calibri"/>
                <a:cs typeface="Calibri"/>
              </a:rPr>
              <a:t>   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kıta</a:t>
            </a:r>
            <a:r>
              <a:rPr sz="1800" spc="330" dirty="0">
                <a:solidFill>
                  <a:srgbClr val="2E2B1F"/>
                </a:solidFill>
                <a:latin typeface="Calibri"/>
                <a:cs typeface="Calibri"/>
              </a:rPr>
              <a:t>   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keşfettiğini</a:t>
            </a:r>
            <a:r>
              <a:rPr sz="1800" spc="325" dirty="0">
                <a:solidFill>
                  <a:srgbClr val="2E2B1F"/>
                </a:solidFill>
                <a:latin typeface="Calibri"/>
                <a:cs typeface="Calibri"/>
              </a:rPr>
              <a:t>   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anlamadı.</a:t>
            </a:r>
            <a:r>
              <a:rPr sz="1800" spc="330" dirty="0">
                <a:solidFill>
                  <a:srgbClr val="2E2B1F"/>
                </a:solidFill>
                <a:latin typeface="Calibri"/>
                <a:cs typeface="Calibri"/>
              </a:rPr>
              <a:t>   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Buranın</a:t>
            </a:r>
            <a:r>
              <a:rPr sz="1800" spc="335" dirty="0">
                <a:solidFill>
                  <a:srgbClr val="2E2B1F"/>
                </a:solidFill>
                <a:latin typeface="Calibri"/>
                <a:cs typeface="Calibri"/>
              </a:rPr>
              <a:t>   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yeni</a:t>
            </a:r>
            <a:r>
              <a:rPr sz="1800" spc="330" dirty="0">
                <a:solidFill>
                  <a:srgbClr val="2E2B1F"/>
                </a:solidFill>
                <a:latin typeface="Calibri"/>
                <a:cs typeface="Calibri"/>
              </a:rPr>
              <a:t>   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bir</a:t>
            </a:r>
            <a:r>
              <a:rPr sz="1800" spc="325" dirty="0">
                <a:solidFill>
                  <a:srgbClr val="2E2B1F"/>
                </a:solidFill>
                <a:latin typeface="Calibri"/>
                <a:cs typeface="Calibri"/>
              </a:rPr>
              <a:t>    </a:t>
            </a:r>
            <a:r>
              <a:rPr sz="1800" spc="-20" dirty="0">
                <a:solidFill>
                  <a:srgbClr val="2E2B1F"/>
                </a:solidFill>
                <a:latin typeface="Calibri"/>
                <a:cs typeface="Calibri"/>
              </a:rPr>
              <a:t>kıta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olduğunu</a:t>
            </a:r>
            <a:r>
              <a:rPr sz="1800" spc="-5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İtalyan</a:t>
            </a:r>
            <a:r>
              <a:rPr sz="1800" spc="-9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gemici</a:t>
            </a:r>
            <a:r>
              <a:rPr sz="1800" spc="-7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Ameriko</a:t>
            </a:r>
            <a:r>
              <a:rPr sz="1800" spc="-8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Vespuci</a:t>
            </a:r>
            <a:r>
              <a:rPr sz="1800" spc="-7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anladı.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825"/>
              </a:spcBef>
              <a:buClr>
                <a:srgbClr val="A9A47B"/>
              </a:buClr>
              <a:buFont typeface="Arial MT"/>
              <a:buChar char="•"/>
            </a:pPr>
            <a:endParaRPr sz="1800">
              <a:latin typeface="Calibri"/>
              <a:cs typeface="Calibri"/>
            </a:endParaRPr>
          </a:p>
          <a:p>
            <a:pPr marL="241300" marR="6985" indent="-228600" algn="just">
              <a:lnSpc>
                <a:spcPct val="100000"/>
              </a:lnSpc>
              <a:buClr>
                <a:srgbClr val="A9A47B"/>
              </a:buClr>
              <a:buFont typeface="Arial MT"/>
              <a:buChar char="•"/>
              <a:tabLst>
                <a:tab pos="241300" algn="l"/>
              </a:tabLst>
            </a:pP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Portekiz</a:t>
            </a:r>
            <a:r>
              <a:rPr sz="1800" spc="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gemici</a:t>
            </a:r>
            <a:r>
              <a:rPr sz="1800" spc="6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Macellan,</a:t>
            </a:r>
            <a:r>
              <a:rPr sz="1800" spc="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Güney</a:t>
            </a:r>
            <a:r>
              <a:rPr sz="1800" spc="5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Amerika</a:t>
            </a:r>
            <a:r>
              <a:rPr sz="1800" spc="5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kıyılarını</a:t>
            </a:r>
            <a:r>
              <a:rPr sz="1800" spc="5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takip</a:t>
            </a:r>
            <a:r>
              <a:rPr sz="1800" spc="6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ederek</a:t>
            </a:r>
            <a:r>
              <a:rPr sz="1800" spc="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Macellan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Boğazı’nı</a:t>
            </a:r>
            <a:r>
              <a:rPr sz="1800" spc="8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aştı.</a:t>
            </a:r>
            <a:r>
              <a:rPr sz="1800" spc="8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Büyük</a:t>
            </a:r>
            <a:r>
              <a:rPr sz="1800" spc="7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Okyanus’u</a:t>
            </a:r>
            <a:r>
              <a:rPr sz="1800" spc="8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geçerek</a:t>
            </a:r>
            <a:r>
              <a:rPr sz="1800" spc="8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Filipinlere</a:t>
            </a:r>
            <a:r>
              <a:rPr sz="1800" spc="8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ulaştı.</a:t>
            </a:r>
            <a:r>
              <a:rPr sz="1800" spc="9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Del</a:t>
            </a:r>
            <a:r>
              <a:rPr sz="1800" spc="8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Kano,</a:t>
            </a:r>
            <a:r>
              <a:rPr sz="1800" spc="8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2E2B1F"/>
                </a:solidFill>
                <a:latin typeface="Calibri"/>
                <a:cs typeface="Calibri"/>
              </a:rPr>
              <a:t>onun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seyahatini</a:t>
            </a:r>
            <a:r>
              <a:rPr sz="1800" spc="-7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tamamlayarak</a:t>
            </a:r>
            <a:r>
              <a:rPr sz="1800" spc="-8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dünyanın</a:t>
            </a:r>
            <a:r>
              <a:rPr sz="1800" spc="-5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yuvarlak</a:t>
            </a:r>
            <a:r>
              <a:rPr sz="1800" spc="-7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olduğunu</a:t>
            </a:r>
            <a:r>
              <a:rPr sz="180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ispatladı.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3120" y="400418"/>
            <a:ext cx="6835140" cy="3288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20675" algn="ctr">
              <a:lnSpc>
                <a:spcPct val="100000"/>
              </a:lnSpc>
              <a:spcBef>
                <a:spcPts val="105"/>
              </a:spcBef>
            </a:pPr>
            <a:r>
              <a:rPr sz="1700" b="1" dirty="0">
                <a:solidFill>
                  <a:srgbClr val="2E2B1F"/>
                </a:solidFill>
                <a:latin typeface="Calibri"/>
                <a:cs typeface="Calibri"/>
              </a:rPr>
              <a:t>Coğrafi</a:t>
            </a:r>
            <a:r>
              <a:rPr sz="1700" b="1" spc="-3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b="1" spc="-10" dirty="0">
                <a:solidFill>
                  <a:srgbClr val="2E2B1F"/>
                </a:solidFill>
                <a:latin typeface="Calibri"/>
                <a:cs typeface="Calibri"/>
              </a:rPr>
              <a:t>Keşiflerin</a:t>
            </a:r>
            <a:r>
              <a:rPr sz="1700" b="1" spc="-5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700" b="1" spc="-10" dirty="0">
                <a:solidFill>
                  <a:srgbClr val="2E2B1F"/>
                </a:solidFill>
                <a:latin typeface="Calibri"/>
                <a:cs typeface="Calibri"/>
              </a:rPr>
              <a:t>Sonuçları</a:t>
            </a:r>
            <a:endParaRPr sz="1700" dirty="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2035"/>
              </a:spcBef>
              <a:buClr>
                <a:srgbClr val="A9A47B"/>
              </a:buClr>
              <a:buFont typeface="Arial MT"/>
              <a:buChar char="•"/>
              <a:tabLst>
                <a:tab pos="240665" algn="l"/>
              </a:tabLst>
            </a:pP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Medeniyetlerin</a:t>
            </a:r>
            <a:r>
              <a:rPr sz="1800" spc="-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yok</a:t>
            </a:r>
            <a:r>
              <a:rPr sz="1800" spc="-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edilmesi:</a:t>
            </a:r>
            <a:r>
              <a:rPr sz="1800" spc="-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2E2B1F"/>
                </a:solidFill>
                <a:latin typeface="Calibri"/>
                <a:cs typeface="Calibri"/>
              </a:rPr>
              <a:t>Aztek,</a:t>
            </a:r>
            <a:r>
              <a:rPr sz="1800" i="1" spc="-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2E2B1F"/>
                </a:solidFill>
                <a:latin typeface="Calibri"/>
                <a:cs typeface="Calibri"/>
              </a:rPr>
              <a:t>İnka</a:t>
            </a:r>
            <a:r>
              <a:rPr sz="1800" i="1" spc="-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1800" i="1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i="1" spc="-20" dirty="0">
                <a:solidFill>
                  <a:srgbClr val="2E2B1F"/>
                </a:solidFill>
                <a:latin typeface="Calibri"/>
                <a:cs typeface="Calibri"/>
              </a:rPr>
              <a:t>Maya</a:t>
            </a:r>
            <a:endParaRPr sz="1800" dirty="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Clr>
                <a:srgbClr val="A9A47B"/>
              </a:buClr>
              <a:buFont typeface="Arial MT"/>
              <a:buChar char="•"/>
              <a:tabLst>
                <a:tab pos="240665" algn="l"/>
              </a:tabLst>
            </a:pP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Ticaret</a:t>
            </a:r>
            <a:r>
              <a:rPr sz="1800" spc="-6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yollarının</a:t>
            </a:r>
            <a:r>
              <a:rPr sz="1800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değişmesi</a:t>
            </a:r>
            <a:r>
              <a:rPr sz="1800" spc="-7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1800" spc="-6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yeni</a:t>
            </a:r>
            <a:r>
              <a:rPr sz="1800" spc="-7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ticaret</a:t>
            </a:r>
            <a:r>
              <a:rPr sz="1800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merkezlerinin</a:t>
            </a:r>
            <a:r>
              <a:rPr sz="1800" spc="-6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ortaya</a:t>
            </a:r>
            <a:r>
              <a:rPr sz="1800" spc="-5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çıkması</a:t>
            </a:r>
            <a:endParaRPr sz="1800" dirty="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Clr>
                <a:srgbClr val="A9A47B"/>
              </a:buClr>
              <a:buFont typeface="Arial MT"/>
              <a:buChar char="•"/>
              <a:tabLst>
                <a:tab pos="240665" algn="l"/>
              </a:tabLst>
            </a:pP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Sömürgeleştirme</a:t>
            </a:r>
            <a:r>
              <a:rPr sz="1800" spc="-7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yarışının</a:t>
            </a:r>
            <a:r>
              <a:rPr sz="1800" spc="-6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başlaması</a:t>
            </a:r>
            <a:endParaRPr sz="1800" dirty="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5"/>
              </a:spcBef>
              <a:buClr>
                <a:srgbClr val="A9A47B"/>
              </a:buClr>
              <a:buFont typeface="Arial MT"/>
              <a:buChar char="•"/>
              <a:tabLst>
                <a:tab pos="240665" algn="l"/>
              </a:tabLst>
            </a:pP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Sanayileşme</a:t>
            </a:r>
            <a:r>
              <a:rPr sz="1800" spc="-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için</a:t>
            </a:r>
            <a:r>
              <a:rPr sz="1800" spc="-1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hammadde</a:t>
            </a:r>
            <a:r>
              <a:rPr sz="1800" spc="-3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kaynaklarının</a:t>
            </a:r>
            <a:r>
              <a:rPr sz="1800" spc="-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artması</a:t>
            </a:r>
            <a:endParaRPr sz="1800" dirty="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Clr>
                <a:srgbClr val="A9A47B"/>
              </a:buClr>
              <a:buFont typeface="Arial MT"/>
              <a:buChar char="•"/>
              <a:tabLst>
                <a:tab pos="240665" algn="l"/>
              </a:tabLst>
            </a:pP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Pazarların</a:t>
            </a:r>
            <a:r>
              <a:rPr sz="180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gelişmesi</a:t>
            </a:r>
            <a:r>
              <a:rPr sz="1800" spc="-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1800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ürün</a:t>
            </a:r>
            <a:r>
              <a:rPr sz="1800" spc="-3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çeşitliliğinin</a:t>
            </a:r>
            <a:r>
              <a:rPr sz="1800" spc="-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artması</a:t>
            </a:r>
            <a:endParaRPr sz="1800" dirty="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Clr>
                <a:srgbClr val="A9A47B"/>
              </a:buClr>
              <a:buFont typeface="Arial MT"/>
              <a:buChar char="•"/>
              <a:tabLst>
                <a:tab pos="240665" algn="l"/>
              </a:tabLst>
            </a:pP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Burjuva</a:t>
            </a:r>
            <a:r>
              <a:rPr sz="1800" spc="-6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sınıfının</a:t>
            </a:r>
            <a:r>
              <a:rPr sz="1800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güçlenmesi</a:t>
            </a:r>
            <a:endParaRPr sz="1800" dirty="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Clr>
                <a:srgbClr val="A9A47B"/>
              </a:buClr>
              <a:buFont typeface="Arial MT"/>
              <a:buChar char="•"/>
              <a:tabLst>
                <a:tab pos="240665" algn="l"/>
              </a:tabLst>
            </a:pP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Köle</a:t>
            </a:r>
            <a:r>
              <a:rPr sz="1800" spc="-9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ticaretinin</a:t>
            </a:r>
            <a:r>
              <a:rPr sz="1800" spc="-7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yaygınlaşması</a:t>
            </a:r>
            <a:endParaRPr sz="1800" dirty="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Clr>
                <a:srgbClr val="A9A47B"/>
              </a:buClr>
              <a:buFont typeface="Arial MT"/>
              <a:buChar char="•"/>
              <a:tabLst>
                <a:tab pos="240665" algn="l"/>
              </a:tabLst>
            </a:pP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Misyonerliğin</a:t>
            </a:r>
            <a:r>
              <a:rPr sz="1800" spc="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artması</a:t>
            </a:r>
            <a:endParaRPr sz="1800" dirty="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Clr>
                <a:srgbClr val="A9A47B"/>
              </a:buClr>
              <a:buFont typeface="Arial MT"/>
              <a:buChar char="•"/>
              <a:tabLst>
                <a:tab pos="240665" algn="l"/>
              </a:tabLst>
            </a:pP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Kiliseye</a:t>
            </a:r>
            <a:r>
              <a:rPr sz="1800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olan</a:t>
            </a:r>
            <a:r>
              <a:rPr sz="1800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güvenin</a:t>
            </a:r>
            <a:r>
              <a:rPr sz="1800" spc="-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sarsılması</a:t>
            </a:r>
            <a:endParaRPr sz="1800" dirty="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Clr>
                <a:srgbClr val="A9A47B"/>
              </a:buClr>
              <a:buFont typeface="Arial MT"/>
              <a:buChar char="•"/>
              <a:tabLst>
                <a:tab pos="240665" algn="l"/>
              </a:tabLst>
            </a:pP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Rönesans</a:t>
            </a:r>
            <a:r>
              <a:rPr sz="1800" spc="-7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ve</a:t>
            </a:r>
            <a:r>
              <a:rPr sz="1800" spc="-8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E2B1F"/>
                </a:solidFill>
                <a:latin typeface="Calibri"/>
                <a:cs typeface="Calibri"/>
              </a:rPr>
              <a:t>Reform</a:t>
            </a:r>
            <a:r>
              <a:rPr sz="1800" spc="-7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E2B1F"/>
                </a:solidFill>
                <a:latin typeface="Calibri"/>
                <a:cs typeface="Calibri"/>
              </a:rPr>
              <a:t>hareketleri</a:t>
            </a:r>
            <a:endParaRPr sz="1800" dirty="0">
              <a:latin typeface="Calibri"/>
              <a:cs typeface="Calibri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132" y="4015047"/>
            <a:ext cx="8310088" cy="245147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440</Words>
  <Application>Microsoft Office PowerPoint</Application>
  <PresentationFormat>Ekran Gösterisi (4:3)</PresentationFormat>
  <Paragraphs>47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Arial MT</vt:lpstr>
      <vt:lpstr>Calibri</vt:lpstr>
      <vt:lpstr>Calibri Light</vt:lpstr>
      <vt:lpstr>Office Theme</vt:lpstr>
      <vt:lpstr>AVRUPA</vt:lpstr>
      <vt:lpstr>Yeniçağda Avrupa</vt:lpstr>
      <vt:lpstr>Siyasi Yapının Değişimi: Feodaliteden Milli Monarşiye</vt:lpstr>
      <vt:lpstr>Coğrafi Keşifler Yakınçağ’a damga vuran bir diğer gelişme, coğrafi keşiflerdir. Coğrafi keşiflerin ortaya çıkmasının çeşitli nedenleri vardır. Bunların temelinde ekonomik nedenler vardır.</vt:lpstr>
      <vt:lpstr>PowerPoint Sunusu</vt:lpstr>
      <vt:lpstr>PowerPoint Sunusu</vt:lpstr>
      <vt:lpstr>Keşifler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AVRUPA</dc:title>
  <dc:creator>user</dc:creator>
  <cp:lastModifiedBy>merve altundal öncü</cp:lastModifiedBy>
  <cp:revision>4</cp:revision>
  <dcterms:modified xsi:type="dcterms:W3CDTF">2024-08-01T07:10:12Z</dcterms:modified>
</cp:coreProperties>
</file>