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5" r:id="rId2"/>
    <p:sldId id="257" r:id="rId3"/>
    <p:sldId id="258" r:id="rId4"/>
    <p:sldId id="259" r:id="rId5"/>
    <p:sldId id="279" r:id="rId6"/>
    <p:sldId id="260" r:id="rId7"/>
    <p:sldId id="261" r:id="rId8"/>
    <p:sldId id="262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7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98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09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70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74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61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3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0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41" y="112222"/>
            <a:ext cx="9073517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2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AVRUPA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558778"/>
            <a:ext cx="6858000" cy="1241822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Dr. Öğr. Üyesi Merve Altundal Öncü</a:t>
            </a:r>
          </a:p>
        </p:txBody>
      </p:sp>
    </p:spTree>
    <p:extLst>
      <p:ext uri="{BB962C8B-B14F-4D97-AF65-F5344CB8AC3E}">
        <p14:creationId xmlns:p14="http://schemas.microsoft.com/office/powerpoint/2010/main" val="26703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054" y="1467992"/>
            <a:ext cx="2072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0" u="sng" spc="-25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Yeniçağda</a:t>
            </a:r>
            <a:r>
              <a:rPr sz="2200" b="1" i="0" u="sng" spc="-60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0" u="sng" spc="-10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Avrupa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840" y="1802180"/>
            <a:ext cx="7073265" cy="325945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Yeniçağa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damga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vuran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ilk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gelişme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siyasi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yapıdaki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değişimdir.</a:t>
            </a:r>
            <a:endParaRPr sz="2000">
              <a:latin typeface="Calibri"/>
              <a:cs typeface="Calibri"/>
            </a:endParaRPr>
          </a:p>
          <a:p>
            <a:pPr marL="227965" indent="-227965" algn="ctr">
              <a:lnSpc>
                <a:spcPts val="2165"/>
              </a:lnSpc>
              <a:spcBef>
                <a:spcPts val="234"/>
              </a:spcBef>
              <a:buClr>
                <a:srgbClr val="A9A47B"/>
              </a:buClr>
              <a:buFont typeface="Arial MT"/>
              <a:buChar char="•"/>
              <a:tabLst>
                <a:tab pos="227965" algn="l"/>
              </a:tabLst>
            </a:pP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19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dönemde</a:t>
            </a:r>
            <a:r>
              <a:rPr sz="19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Ortaçağ’da</a:t>
            </a:r>
            <a:r>
              <a:rPr sz="19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güçlü</a:t>
            </a:r>
            <a:r>
              <a:rPr sz="19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bir</a:t>
            </a:r>
            <a:r>
              <a:rPr sz="19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siyasi</a:t>
            </a:r>
            <a:r>
              <a:rPr sz="19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yapı</a:t>
            </a:r>
            <a:r>
              <a:rPr sz="19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durumundaki</a:t>
            </a:r>
            <a:r>
              <a:rPr sz="19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feodalite,</a:t>
            </a:r>
            <a:endParaRPr sz="1900">
              <a:latin typeface="Calibri"/>
              <a:cs typeface="Calibri"/>
            </a:endParaRPr>
          </a:p>
          <a:p>
            <a:pPr marR="3206750" algn="ctr">
              <a:lnSpc>
                <a:spcPts val="2165"/>
              </a:lnSpc>
            </a:pP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yerini</a:t>
            </a:r>
            <a:r>
              <a:rPr sz="19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milli</a:t>
            </a:r>
            <a:r>
              <a:rPr sz="19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monarşilere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bırakmıştır.</a:t>
            </a:r>
            <a:endParaRPr sz="1900">
              <a:latin typeface="Calibri"/>
              <a:cs typeface="Calibri"/>
            </a:endParaRPr>
          </a:p>
          <a:p>
            <a:pPr marL="239395" marR="5715" indent="-227329" algn="just">
              <a:lnSpc>
                <a:spcPts val="2050"/>
              </a:lnSpc>
              <a:spcBef>
                <a:spcPts val="49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Ortaçağ’da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kilisenin</a:t>
            </a:r>
            <a:r>
              <a:rPr sz="19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etkisiyle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dini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liderlerin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siyasi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güç</a:t>
            </a:r>
            <a:r>
              <a:rPr sz="19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haline</a:t>
            </a:r>
            <a:r>
              <a:rPr sz="19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gelmeleri, 	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1900" spc="25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dönemde</a:t>
            </a:r>
            <a:r>
              <a:rPr sz="1900" spc="2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değişmeye</a:t>
            </a:r>
            <a:r>
              <a:rPr sz="1900" spc="2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başlamıştır.</a:t>
            </a:r>
            <a:r>
              <a:rPr sz="1900" spc="2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Papa</a:t>
            </a:r>
            <a:r>
              <a:rPr sz="1900" spc="2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900" spc="2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krallar</a:t>
            </a:r>
            <a:r>
              <a:rPr sz="1900" spc="2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arasındaki</a:t>
            </a:r>
            <a:r>
              <a:rPr sz="1900" spc="2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E2B1F"/>
                </a:solidFill>
                <a:latin typeface="Calibri"/>
                <a:cs typeface="Calibri"/>
              </a:rPr>
              <a:t>güç 	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mücadelesini</a:t>
            </a:r>
            <a:r>
              <a:rPr sz="19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krallar</a:t>
            </a:r>
            <a:r>
              <a:rPr sz="19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kazanmıştır.</a:t>
            </a:r>
            <a:endParaRPr sz="1900">
              <a:latin typeface="Calibri"/>
              <a:cs typeface="Calibri"/>
            </a:endParaRPr>
          </a:p>
          <a:p>
            <a:pPr marL="239395" marR="5080" indent="-227329" algn="just">
              <a:lnSpc>
                <a:spcPts val="2050"/>
              </a:lnSpc>
              <a:spcBef>
                <a:spcPts val="459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1900" spc="11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dönemden</a:t>
            </a:r>
            <a:r>
              <a:rPr sz="1900" spc="114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itibaren</a:t>
            </a:r>
            <a:r>
              <a:rPr sz="1900" spc="114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ticaretin</a:t>
            </a:r>
            <a:r>
              <a:rPr sz="1900" spc="11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ölçeği</a:t>
            </a:r>
            <a:r>
              <a:rPr sz="1900" spc="114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hızla</a:t>
            </a:r>
            <a:r>
              <a:rPr sz="1900" spc="114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değişmeye</a:t>
            </a:r>
            <a:r>
              <a:rPr sz="1900" spc="12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900" spc="114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1900" spc="-20" dirty="0">
                <a:solidFill>
                  <a:srgbClr val="2E2B1F"/>
                </a:solidFill>
                <a:latin typeface="Calibri"/>
                <a:cs typeface="Calibri"/>
              </a:rPr>
              <a:t>uzak 	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coğrafyalarla</a:t>
            </a:r>
            <a:r>
              <a:rPr sz="19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ticari</a:t>
            </a:r>
            <a:r>
              <a:rPr sz="19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faaliyetler</a:t>
            </a:r>
            <a:r>
              <a:rPr sz="19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yapılmaya</a:t>
            </a:r>
            <a:r>
              <a:rPr sz="19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başlanmıştır.</a:t>
            </a:r>
            <a:endParaRPr sz="1900">
              <a:latin typeface="Calibri"/>
              <a:cs typeface="Calibri"/>
            </a:endParaRPr>
          </a:p>
          <a:p>
            <a:pPr marL="239395" marR="5080" indent="-227329" algn="just">
              <a:lnSpc>
                <a:spcPts val="2050"/>
              </a:lnSpc>
              <a:spcBef>
                <a:spcPts val="464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Düşünce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hayatındaki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 gelişmeler,</a:t>
            </a:r>
            <a:r>
              <a:rPr sz="19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beraberinde hümanizm ve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Rönesans 	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gibi</a:t>
            </a:r>
            <a:r>
              <a:rPr sz="19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hareketleri</a:t>
            </a:r>
            <a:r>
              <a:rPr sz="19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ortaya</a:t>
            </a:r>
            <a:r>
              <a:rPr sz="19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çıkarmıştır.</a:t>
            </a:r>
            <a:endParaRPr sz="1900">
              <a:latin typeface="Calibri"/>
              <a:cs typeface="Calibri"/>
            </a:endParaRPr>
          </a:p>
          <a:p>
            <a:pPr marL="240029" indent="-227329" algn="just">
              <a:lnSpc>
                <a:spcPct val="100000"/>
              </a:lnSpc>
              <a:spcBef>
                <a:spcPts val="200"/>
              </a:spcBef>
              <a:buClr>
                <a:srgbClr val="A9A47B"/>
              </a:buClr>
              <a:buFont typeface="Arial MT"/>
              <a:buChar char="•"/>
              <a:tabLst>
                <a:tab pos="240029" algn="l"/>
              </a:tabLst>
            </a:pP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Bunu</a:t>
            </a:r>
            <a:r>
              <a:rPr sz="19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E2B1F"/>
                </a:solidFill>
                <a:latin typeface="Calibri"/>
                <a:cs typeface="Calibri"/>
              </a:rPr>
              <a:t>kilisedeki</a:t>
            </a:r>
            <a:r>
              <a:rPr sz="19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Reform</a:t>
            </a:r>
            <a:r>
              <a:rPr sz="19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hareketleri</a:t>
            </a:r>
            <a:r>
              <a:rPr sz="19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E2B1F"/>
                </a:solidFill>
                <a:latin typeface="Calibri"/>
                <a:cs typeface="Calibri"/>
              </a:rPr>
              <a:t>izlemiştir.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6164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0" u="sng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Siyasi</a:t>
            </a:r>
            <a:r>
              <a:rPr sz="2200" b="1" i="0" u="sng" spc="-65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0" u="sng" spc="-20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Yapının</a:t>
            </a:r>
            <a:r>
              <a:rPr sz="2200" b="1" i="0" u="sng" spc="-55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0" u="sng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Değişimi:</a:t>
            </a:r>
            <a:r>
              <a:rPr sz="2200" b="1" i="0" u="sng" spc="-45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0" u="sng" spc="-10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Feodaliteden</a:t>
            </a:r>
            <a:r>
              <a:rPr sz="2200" b="1" i="0" u="sng" spc="-25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0" u="sng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Milli</a:t>
            </a:r>
            <a:r>
              <a:rPr sz="2200" b="1" i="0" u="sng" spc="-55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0" u="sng" spc="-10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Monarşiye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914400"/>
            <a:ext cx="730123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marR="5715" indent="-226695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dönemde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Habsburg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Hanedanı,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Almanya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Avusturya’yı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kapsayan 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bir</a:t>
            </a:r>
            <a:r>
              <a:rPr sz="2000" spc="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yönetim</a:t>
            </a:r>
            <a:r>
              <a:rPr sz="2000" spc="1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alanına</a:t>
            </a:r>
            <a:r>
              <a:rPr sz="200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sahip</a:t>
            </a:r>
            <a:r>
              <a:rPr sz="20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oldu</a:t>
            </a:r>
            <a:r>
              <a:rPr sz="20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20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bunu</a:t>
            </a:r>
            <a:r>
              <a:rPr sz="20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yaparken</a:t>
            </a:r>
            <a:r>
              <a:rPr sz="20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derebeylikleri</a:t>
            </a:r>
            <a:r>
              <a:rPr sz="20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de 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ortadan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kaldırdı.</a:t>
            </a:r>
            <a:endParaRPr sz="2000" dirty="0">
              <a:latin typeface="Calibri"/>
              <a:cs typeface="Calibri"/>
            </a:endParaRPr>
          </a:p>
          <a:p>
            <a:pPr marL="239395" indent="-226695" algn="just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39395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Tudor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Hanedanı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İngiltere’de</a:t>
            </a:r>
            <a:r>
              <a:rPr sz="20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mutlak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hakimiyeti</a:t>
            </a:r>
            <a:r>
              <a:rPr sz="20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kurdu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kısa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sürede</a:t>
            </a:r>
            <a:endParaRPr sz="2000" dirty="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sömürge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imparatorluğu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haline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geldi.</a:t>
            </a:r>
            <a:endParaRPr sz="2000" dirty="0">
              <a:latin typeface="Calibri"/>
              <a:cs typeface="Calibri"/>
            </a:endParaRPr>
          </a:p>
          <a:p>
            <a:pPr marL="239395" indent="-226695" algn="just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39395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Lui,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Fransa’da;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Ferdinand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Izabella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İspanya’da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siyasi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birliği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sağladı.</a:t>
            </a:r>
            <a:endParaRPr sz="2000" dirty="0">
              <a:latin typeface="Calibri"/>
              <a:cs typeface="Calibri"/>
            </a:endParaRPr>
          </a:p>
          <a:p>
            <a:pPr marL="239395" marR="5080" indent="-226695" algn="just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2000" spc="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gelişmeler</a:t>
            </a:r>
            <a:r>
              <a:rPr sz="20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ışığında</a:t>
            </a:r>
            <a:r>
              <a:rPr sz="2000"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Avrupa’da</a:t>
            </a:r>
            <a:r>
              <a:rPr sz="20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siyasi</a:t>
            </a:r>
            <a:r>
              <a:rPr sz="20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yapıda</a:t>
            </a:r>
            <a:r>
              <a:rPr sz="2000" spc="2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egemen</a:t>
            </a:r>
            <a:r>
              <a:rPr sz="20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olan</a:t>
            </a:r>
            <a:r>
              <a:rPr sz="2000" spc="2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düzen 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mutlak</a:t>
            </a:r>
            <a:r>
              <a:rPr sz="2000" spc="165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monarşidir</a:t>
            </a:r>
            <a:r>
              <a:rPr sz="2000" spc="16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2000" spc="17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2000" spc="16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yapı</a:t>
            </a:r>
            <a:r>
              <a:rPr sz="2000" spc="16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içinde</a:t>
            </a:r>
            <a:r>
              <a:rPr sz="2000" spc="160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kilisenin</a:t>
            </a:r>
            <a:r>
              <a:rPr sz="2000" spc="165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gücü</a:t>
            </a:r>
            <a:r>
              <a:rPr sz="2000" spc="165" dirty="0">
                <a:solidFill>
                  <a:srgbClr val="2E2B1F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azalmıştır. 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Bundan</a:t>
            </a:r>
            <a:r>
              <a:rPr sz="20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sonraki</a:t>
            </a:r>
            <a:r>
              <a:rPr sz="20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süreçte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rekabet,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krallıklar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arasında</a:t>
            </a:r>
            <a:r>
              <a:rPr sz="20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devam</a:t>
            </a:r>
            <a:r>
              <a:rPr sz="20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etmiştir.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Monarchies in Europe - Vivid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5" y="3875977"/>
            <a:ext cx="2884245" cy="28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90" y="3875977"/>
            <a:ext cx="4594041" cy="2880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706" y="1547234"/>
            <a:ext cx="6928484" cy="13582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583815" algn="just">
              <a:lnSpc>
                <a:spcPct val="100000"/>
              </a:lnSpc>
              <a:spcBef>
                <a:spcPts val="645"/>
              </a:spcBef>
            </a:pPr>
            <a:r>
              <a:rPr sz="2200" b="1" dirty="0">
                <a:latin typeface="Calibri"/>
                <a:cs typeface="Calibri"/>
              </a:rPr>
              <a:t>Coğrafi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Keşifler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70"/>
              </a:spcBef>
            </a:pPr>
            <a:r>
              <a:rPr sz="1900" i="0" dirty="0">
                <a:latin typeface="Calibri"/>
                <a:cs typeface="Calibri"/>
              </a:rPr>
              <a:t>Yakınçağ’a</a:t>
            </a:r>
            <a:r>
              <a:rPr sz="1900" i="0" spc="17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damga</a:t>
            </a:r>
            <a:r>
              <a:rPr sz="1900" i="0" spc="165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vuran</a:t>
            </a:r>
            <a:r>
              <a:rPr sz="1900" i="0" spc="17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bir</a:t>
            </a:r>
            <a:r>
              <a:rPr sz="1900" i="0" spc="17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diğer</a:t>
            </a:r>
            <a:r>
              <a:rPr sz="1900" i="0" spc="165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gelişme,</a:t>
            </a:r>
            <a:r>
              <a:rPr sz="1900" i="0" spc="165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coğrafi</a:t>
            </a:r>
            <a:r>
              <a:rPr sz="1900" i="0" spc="16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keşiflerdir.</a:t>
            </a:r>
            <a:r>
              <a:rPr sz="1900" i="0" spc="165" dirty="0">
                <a:latin typeface="Calibri"/>
                <a:cs typeface="Calibri"/>
              </a:rPr>
              <a:t> </a:t>
            </a:r>
            <a:r>
              <a:rPr sz="1900" i="0" spc="-10" dirty="0">
                <a:latin typeface="Calibri"/>
                <a:cs typeface="Calibri"/>
              </a:rPr>
              <a:t>Coğrafi </a:t>
            </a:r>
            <a:r>
              <a:rPr sz="1900" i="0" dirty="0">
                <a:latin typeface="Calibri"/>
                <a:cs typeface="Calibri"/>
              </a:rPr>
              <a:t>keşiflerin</a:t>
            </a:r>
            <a:r>
              <a:rPr sz="1900" i="0" spc="-35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ortaya</a:t>
            </a:r>
            <a:r>
              <a:rPr sz="1900" i="0" spc="-3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çıkmasının</a:t>
            </a:r>
            <a:r>
              <a:rPr sz="1900" i="0" spc="-3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çeşitli</a:t>
            </a:r>
            <a:r>
              <a:rPr sz="1900" i="0" spc="-4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nedenleri</a:t>
            </a:r>
            <a:r>
              <a:rPr sz="1900" i="0" spc="-40" dirty="0">
                <a:latin typeface="Calibri"/>
                <a:cs typeface="Calibri"/>
              </a:rPr>
              <a:t> </a:t>
            </a:r>
            <a:r>
              <a:rPr sz="1900" i="0" spc="-25" dirty="0">
                <a:latin typeface="Calibri"/>
                <a:cs typeface="Calibri"/>
              </a:rPr>
              <a:t>vardır.</a:t>
            </a:r>
            <a:r>
              <a:rPr sz="1900" i="0" spc="-35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Bunların</a:t>
            </a:r>
            <a:r>
              <a:rPr sz="1900" i="0" spc="-35" dirty="0">
                <a:latin typeface="Calibri"/>
                <a:cs typeface="Calibri"/>
              </a:rPr>
              <a:t> </a:t>
            </a:r>
            <a:r>
              <a:rPr sz="1900" i="0" spc="-10" dirty="0">
                <a:latin typeface="Calibri"/>
                <a:cs typeface="Calibri"/>
              </a:rPr>
              <a:t>temelinde ekonomik</a:t>
            </a:r>
            <a:r>
              <a:rPr sz="1900" i="0" spc="-70" dirty="0">
                <a:latin typeface="Calibri"/>
                <a:cs typeface="Calibri"/>
              </a:rPr>
              <a:t> </a:t>
            </a:r>
            <a:r>
              <a:rPr sz="1900" i="0" dirty="0">
                <a:latin typeface="Calibri"/>
                <a:cs typeface="Calibri"/>
              </a:rPr>
              <a:t>nedenler</a:t>
            </a:r>
            <a:r>
              <a:rPr sz="1900" i="0" spc="-55" dirty="0">
                <a:latin typeface="Calibri"/>
                <a:cs typeface="Calibri"/>
              </a:rPr>
              <a:t> </a:t>
            </a:r>
            <a:r>
              <a:rPr sz="1900" i="0" spc="-10" dirty="0">
                <a:latin typeface="Calibri"/>
                <a:cs typeface="Calibri"/>
              </a:rPr>
              <a:t>vardır.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706" y="3227603"/>
            <a:ext cx="6807200" cy="21107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Doğudaki</a:t>
            </a:r>
            <a:r>
              <a:rPr sz="1900" i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ticaret</a:t>
            </a:r>
            <a:r>
              <a:rPr sz="1900" i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yolları</a:t>
            </a:r>
            <a:r>
              <a:rPr sz="1900" i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üzerinde</a:t>
            </a:r>
            <a:r>
              <a:rPr sz="19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Batılıların</a:t>
            </a:r>
            <a:r>
              <a:rPr sz="19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hakimiyetinin</a:t>
            </a:r>
            <a:r>
              <a:rPr sz="19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olmaması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1900" i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nedenle</a:t>
            </a:r>
            <a:r>
              <a:rPr sz="19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yeni</a:t>
            </a:r>
            <a:r>
              <a:rPr sz="19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ticaret</a:t>
            </a:r>
            <a:r>
              <a:rPr sz="19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yolları</a:t>
            </a:r>
            <a:r>
              <a:rPr sz="19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aranması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Akdeniz</a:t>
            </a:r>
            <a:r>
              <a:rPr sz="19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ticaretinin</a:t>
            </a:r>
            <a:r>
              <a:rPr sz="19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Venedik</a:t>
            </a:r>
            <a:r>
              <a:rPr sz="19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9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Cenevizlilerin</a:t>
            </a:r>
            <a:r>
              <a:rPr sz="19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kontrolünde</a:t>
            </a:r>
            <a:r>
              <a:rPr sz="1900" i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olması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Bütün</a:t>
            </a:r>
            <a:r>
              <a:rPr sz="19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bu</a:t>
            </a:r>
            <a:r>
              <a:rPr sz="19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durumun</a:t>
            </a:r>
            <a:r>
              <a:rPr sz="19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yeni</a:t>
            </a:r>
            <a:r>
              <a:rPr sz="19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hammadde</a:t>
            </a:r>
            <a:r>
              <a:rPr sz="19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arayışını</a:t>
            </a:r>
            <a:r>
              <a:rPr sz="1900" i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yaratması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Yine</a:t>
            </a:r>
            <a:r>
              <a:rPr sz="19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aynı</a:t>
            </a:r>
            <a:r>
              <a:rPr sz="19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sebeple</a:t>
            </a:r>
            <a:r>
              <a:rPr sz="1900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yeni</a:t>
            </a:r>
            <a:r>
              <a:rPr sz="19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Pazar</a:t>
            </a:r>
            <a:r>
              <a:rPr sz="19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arayışlarının</a:t>
            </a:r>
            <a:r>
              <a:rPr sz="1900" i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ortaya</a:t>
            </a:r>
            <a:r>
              <a:rPr sz="19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çıkması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Değerli</a:t>
            </a:r>
            <a:r>
              <a:rPr sz="1900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madenlere</a:t>
            </a:r>
            <a:r>
              <a:rPr sz="1900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olan</a:t>
            </a:r>
            <a:r>
              <a:rPr sz="19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ilgi</a:t>
            </a:r>
            <a:r>
              <a:rPr sz="19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9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ihtiyacın</a:t>
            </a:r>
            <a:r>
              <a:rPr sz="19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2E2B1F"/>
                </a:solidFill>
                <a:latin typeface="Calibri"/>
                <a:cs typeface="Calibri"/>
              </a:rPr>
              <a:t>artması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0" y="1027907"/>
            <a:ext cx="8728139" cy="46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927" y="311687"/>
            <a:ext cx="3644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solidFill>
                  <a:srgbClr val="2E2B1F"/>
                </a:solidFill>
                <a:latin typeface="Calibri"/>
                <a:cs typeface="Calibri"/>
              </a:rPr>
              <a:t>Keşifleri</a:t>
            </a:r>
            <a:r>
              <a:rPr sz="2200" b="1" i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E2B1F"/>
                </a:solidFill>
                <a:latin typeface="Calibri"/>
                <a:cs typeface="Calibri"/>
              </a:rPr>
              <a:t>Kolaylaştıran</a:t>
            </a:r>
            <a:r>
              <a:rPr sz="2200" b="1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E2B1F"/>
                </a:solidFill>
                <a:latin typeface="Calibri"/>
                <a:cs typeface="Calibri"/>
              </a:rPr>
              <a:t>Faktörler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7468" y="1091726"/>
            <a:ext cx="897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bilimsel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744" y="1091726"/>
            <a:ext cx="5614035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  <a:tab pos="1019810" algn="l"/>
                <a:tab pos="2172335" algn="l"/>
                <a:tab pos="3394710" algn="l"/>
                <a:tab pos="448183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Haçlı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seferleri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sırasında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Batı’nın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Doğu’daki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gelişmelerden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haberdar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olması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Pusulanın</a:t>
            </a:r>
            <a:r>
              <a:rPr sz="22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keşfi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Gemi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teknolojisindeki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gelişmeler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Dünya’nın</a:t>
            </a:r>
            <a:r>
              <a:rPr sz="22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yuvarlak</a:t>
            </a:r>
            <a:r>
              <a:rPr sz="22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olduğunun</a:t>
            </a:r>
            <a:r>
              <a:rPr sz="22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öğrenilmesi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74" y="3529806"/>
            <a:ext cx="4940532" cy="3087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" y="4037482"/>
            <a:ext cx="3916021" cy="2072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509" y="1213180"/>
            <a:ext cx="8134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0" u="sng" spc="-10" dirty="0"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Keşifler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603" y="1940433"/>
            <a:ext cx="714565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 algn="just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Portekizliler:</a:t>
            </a:r>
            <a:r>
              <a:rPr sz="1800" spc="3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Bartelmi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Diyaz,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Ümit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Burnu’na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vardı.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Vasko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dö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Gama,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Kalikut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Limanı’na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vardı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Hint</a:t>
            </a:r>
            <a:r>
              <a:rPr sz="18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ticaretinde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söz</a:t>
            </a:r>
            <a:r>
              <a:rPr sz="18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sahibi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oldular.</a:t>
            </a:r>
            <a:r>
              <a:rPr sz="18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Portekizli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gemiciler, Brezilya’ya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ulaştı.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Baharat</a:t>
            </a:r>
            <a:r>
              <a:rPr sz="1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Yolu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ticareti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böylece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Ümit</a:t>
            </a:r>
            <a:r>
              <a:rPr sz="1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Burnu‘na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yöneldi.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A9A47B"/>
              </a:buClr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İspanyollar:</a:t>
            </a:r>
            <a:r>
              <a:rPr sz="1800" spc="225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Kristof</a:t>
            </a:r>
            <a:r>
              <a:rPr sz="1800" spc="229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Kolomb,</a:t>
            </a:r>
            <a:r>
              <a:rPr sz="1800" spc="229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Atlas</a:t>
            </a:r>
            <a:r>
              <a:rPr sz="1800" spc="229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Okyanusu‘na</a:t>
            </a:r>
            <a:r>
              <a:rPr sz="1800" spc="235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açıldı</a:t>
            </a:r>
            <a:r>
              <a:rPr sz="1800" spc="225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spc="235" dirty="0">
                <a:solidFill>
                  <a:srgbClr val="2E2B1F"/>
                </a:solidFill>
                <a:latin typeface="Calibri"/>
                <a:cs typeface="Calibri"/>
              </a:rPr>
              <a:t>   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San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Salvador’a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ulaştı.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Daha</a:t>
            </a:r>
            <a:r>
              <a:rPr sz="1800" spc="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sonra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Orta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Güney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Amerika’ya</a:t>
            </a:r>
            <a:r>
              <a:rPr sz="18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vardı.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Fakat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yeni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bir</a:t>
            </a:r>
            <a:r>
              <a:rPr sz="1800" spc="325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kıta</a:t>
            </a:r>
            <a:r>
              <a:rPr sz="1800" spc="330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keşfettiğini</a:t>
            </a:r>
            <a:r>
              <a:rPr sz="1800" spc="325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anlamadı.</a:t>
            </a:r>
            <a:r>
              <a:rPr sz="1800" spc="330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Buranın</a:t>
            </a:r>
            <a:r>
              <a:rPr sz="1800" spc="335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yeni</a:t>
            </a:r>
            <a:r>
              <a:rPr sz="1800" spc="330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bir</a:t>
            </a:r>
            <a:r>
              <a:rPr sz="1800" spc="325" dirty="0">
                <a:solidFill>
                  <a:srgbClr val="2E2B1F"/>
                </a:solidFill>
                <a:latin typeface="Calibri"/>
                <a:cs typeface="Calibri"/>
              </a:rPr>
              <a:t>   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kıta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olduğunu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İtalyan</a:t>
            </a:r>
            <a:r>
              <a:rPr sz="1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gemici</a:t>
            </a:r>
            <a:r>
              <a:rPr sz="1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Ameriko</a:t>
            </a:r>
            <a:r>
              <a:rPr sz="1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Vespuci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anladı.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A9A47B"/>
              </a:buClr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6985" indent="-228600" algn="just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Portekiz</a:t>
            </a:r>
            <a:r>
              <a:rPr sz="18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gemici</a:t>
            </a:r>
            <a:r>
              <a:rPr sz="18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Macellan,</a:t>
            </a:r>
            <a:r>
              <a:rPr sz="18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Güney</a:t>
            </a:r>
            <a:r>
              <a:rPr sz="18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Amerika</a:t>
            </a:r>
            <a:r>
              <a:rPr sz="18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kıyılarını</a:t>
            </a:r>
            <a:r>
              <a:rPr sz="18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takip</a:t>
            </a:r>
            <a:r>
              <a:rPr sz="18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ederek</a:t>
            </a:r>
            <a:r>
              <a:rPr sz="18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Macellan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Boğazı’nı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aştı.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Büyük</a:t>
            </a:r>
            <a:r>
              <a:rPr sz="18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Okyanus’u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geçerek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Filipinlere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ulaştı.</a:t>
            </a:r>
            <a:r>
              <a:rPr sz="18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Del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Kano,</a:t>
            </a:r>
            <a:r>
              <a:rPr sz="1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onun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seyahatini</a:t>
            </a:r>
            <a:r>
              <a:rPr sz="1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tamamlayarak</a:t>
            </a:r>
            <a:r>
              <a:rPr sz="1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dünyanın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yuvarlak</a:t>
            </a:r>
            <a:r>
              <a:rPr sz="1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olduğunu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ispatladı.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20" y="400418"/>
            <a:ext cx="6835140" cy="3288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675"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2E2B1F"/>
                </a:solidFill>
                <a:latin typeface="Calibri"/>
                <a:cs typeface="Calibri"/>
              </a:rPr>
              <a:t>Coğrafi</a:t>
            </a:r>
            <a:r>
              <a:rPr sz="17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2E2B1F"/>
                </a:solidFill>
                <a:latin typeface="Calibri"/>
                <a:cs typeface="Calibri"/>
              </a:rPr>
              <a:t>Keşiflerin</a:t>
            </a:r>
            <a:r>
              <a:rPr sz="17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2E2B1F"/>
                </a:solidFill>
                <a:latin typeface="Calibri"/>
                <a:cs typeface="Calibri"/>
              </a:rPr>
              <a:t>Sonuçları</a:t>
            </a:r>
            <a:endParaRPr sz="17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3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Medeniyetlerin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yok</a:t>
            </a:r>
            <a:r>
              <a:rPr sz="1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edilmesi: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Aztek,</a:t>
            </a:r>
            <a:r>
              <a:rPr sz="18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İnka</a:t>
            </a:r>
            <a:r>
              <a:rPr sz="18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2E2B1F"/>
                </a:solidFill>
                <a:latin typeface="Calibri"/>
                <a:cs typeface="Calibri"/>
              </a:rPr>
              <a:t>Maya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Ticaret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yollarının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değişmesi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yeni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ticaret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merkezlerinin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ortaya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çıkması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Sömürgeleştirme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yarışının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başlaması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Sanayileşme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için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hammadde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kaynaklarının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artması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Pazarların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gelişmesi</a:t>
            </a:r>
            <a:r>
              <a:rPr sz="1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ürün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çeşitliliğinin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artması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Burjuva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sınıfının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güçlenmesi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Köle</a:t>
            </a:r>
            <a:r>
              <a:rPr sz="1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ticaretinin</a:t>
            </a:r>
            <a:r>
              <a:rPr sz="1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yaygınlaşması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Misyonerliğin</a:t>
            </a:r>
            <a:r>
              <a:rPr sz="18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artması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Kiliseye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olan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güvenin</a:t>
            </a:r>
            <a:r>
              <a:rPr sz="1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sarsılması</a:t>
            </a:r>
            <a:endParaRPr sz="1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Rönesans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ve</a:t>
            </a:r>
            <a:r>
              <a:rPr sz="1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Reform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hareketleri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2" y="4015047"/>
            <a:ext cx="8310088" cy="24514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440</Words>
  <Application>Microsoft Office PowerPoint</Application>
  <PresentationFormat>Ekran Gösterisi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Arial MT</vt:lpstr>
      <vt:lpstr>Calibri</vt:lpstr>
      <vt:lpstr>Calibri Light</vt:lpstr>
      <vt:lpstr>Office Theme</vt:lpstr>
      <vt:lpstr>AVRUPA</vt:lpstr>
      <vt:lpstr>Yeniçağda Avrupa</vt:lpstr>
      <vt:lpstr>Siyasi Yapının Değişimi: Feodaliteden Milli Monarşiye</vt:lpstr>
      <vt:lpstr>Coğrafi Keşifler Yakınçağ’a damga vuran bir diğer gelişme, coğrafi keşiflerdir. Coğrafi keşiflerin ortaya çıkmasının çeşitli nedenleri vardır. Bunların temelinde ekonomik nedenler vardır.</vt:lpstr>
      <vt:lpstr>PowerPoint Sunusu</vt:lpstr>
      <vt:lpstr>PowerPoint Sunusu</vt:lpstr>
      <vt:lpstr>Keşifler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AVRUPA</dc:title>
  <dc:creator>user</dc:creator>
  <cp:lastModifiedBy>merve altundal öncü</cp:lastModifiedBy>
  <cp:revision>4</cp:revision>
  <dcterms:modified xsi:type="dcterms:W3CDTF">2024-08-01T07:10:12Z</dcterms:modified>
</cp:coreProperties>
</file>