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13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547664" y="2528841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Türkmen dilinde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3 </a:t>
            </a:r>
            <a:r>
              <a:rPr lang="tr-TR" b="1" dirty="0" err="1">
                <a:solidFill>
                  <a:srgbClr val="FF0000"/>
                </a:solidFill>
              </a:rPr>
              <a:t>ýol</a:t>
            </a:r>
            <a:r>
              <a:rPr lang="tr-TR" b="1" dirty="0">
                <a:solidFill>
                  <a:srgbClr val="FF0000"/>
                </a:solidFill>
              </a:rPr>
              <a:t> (usul) </a:t>
            </a:r>
            <a:r>
              <a:rPr lang="tr-TR" dirty="0"/>
              <a:t>bilen </a:t>
            </a:r>
            <a:r>
              <a:rPr lang="tr-TR" dirty="0" err="1"/>
              <a:t>aňladylýar</a:t>
            </a:r>
            <a:r>
              <a:rPr lang="tr-TR" dirty="0"/>
              <a:t>: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81142" y="2953385"/>
            <a:ext cx="5310336" cy="8925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Köplügiň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morfologik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usul bilen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aňladylyşy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290935" y="4119314"/>
            <a:ext cx="3810723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tr-TR" b="1" dirty="0" smtClean="0"/>
              <a:t>2</a:t>
            </a:r>
            <a:r>
              <a:rPr lang="tr-TR" b="1" dirty="0"/>
              <a:t>. </a:t>
            </a:r>
            <a:r>
              <a:rPr lang="tr-TR" b="1" dirty="0" err="1"/>
              <a:t>Köplügiň</a:t>
            </a:r>
            <a:r>
              <a:rPr lang="tr-TR" b="1" dirty="0"/>
              <a:t> leksik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1081396" y="4786457"/>
            <a:ext cx="4089261" cy="92333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3</a:t>
            </a:r>
            <a:r>
              <a:rPr lang="tr-TR" b="1" dirty="0"/>
              <a:t>. </a:t>
            </a:r>
            <a:r>
              <a:rPr lang="tr-TR" b="1" dirty="0" err="1"/>
              <a:t>Köplügiň</a:t>
            </a:r>
            <a:r>
              <a:rPr lang="tr-TR" b="1" dirty="0"/>
              <a:t>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r>
              <a:rPr lang="tr-TR" b="1" dirty="0" smtClean="0"/>
              <a:t>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885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9632" y="2580499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ATLARDA KÖPLÜGIŇ MORFOLOGIK USUL BILEN AŇLADYLYŞY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899592" y="3081218"/>
            <a:ext cx="7344816" cy="258532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Morfologik</a:t>
            </a:r>
            <a:r>
              <a:rPr lang="tr-TR" dirty="0"/>
              <a:t> </a:t>
            </a:r>
            <a:r>
              <a:rPr lang="tr-TR" dirty="0" err="1"/>
              <a:t>usulda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düşünjesi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goşulmasynyň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kömegi</a:t>
            </a:r>
            <a:r>
              <a:rPr lang="tr-TR" dirty="0" smtClean="0"/>
              <a:t> </a:t>
            </a:r>
            <a:r>
              <a:rPr lang="tr-TR" dirty="0"/>
              <a:t>bilen </a:t>
            </a:r>
            <a:r>
              <a:rPr lang="tr-TR" dirty="0" err="1"/>
              <a:t>aňladylýar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b="1" i="1" dirty="0" smtClean="0"/>
              <a:t>Bu </a:t>
            </a:r>
            <a:r>
              <a:rPr lang="tr-TR" b="1" i="1" dirty="0" err="1"/>
              <a:t>goşulma</a:t>
            </a:r>
            <a:r>
              <a:rPr lang="tr-TR" b="1" i="1" dirty="0"/>
              <a:t> </a:t>
            </a:r>
            <a:r>
              <a:rPr lang="tr-TR" b="1" i="1" dirty="0" err="1"/>
              <a:t>diňe</a:t>
            </a:r>
            <a:r>
              <a:rPr lang="tr-TR" b="1" i="1" dirty="0"/>
              <a:t> at </a:t>
            </a:r>
            <a:r>
              <a:rPr lang="tr-TR" b="1" i="1" dirty="0" err="1"/>
              <a:t>toparyna</a:t>
            </a:r>
            <a:r>
              <a:rPr lang="tr-TR" b="1" i="1" dirty="0"/>
              <a:t> </a:t>
            </a:r>
            <a:r>
              <a:rPr lang="tr-TR" b="1" i="1" dirty="0" err="1"/>
              <a:t>degişli</a:t>
            </a:r>
            <a:r>
              <a:rPr lang="tr-TR" b="1" i="1" dirty="0"/>
              <a:t> sözlere </a:t>
            </a:r>
            <a:r>
              <a:rPr lang="tr-TR" b="1" i="1" dirty="0" err="1"/>
              <a:t>goşulman</a:t>
            </a:r>
            <a:r>
              <a:rPr lang="tr-TR" b="1" i="1" dirty="0"/>
              <a:t>, </a:t>
            </a:r>
            <a:r>
              <a:rPr lang="tr-TR" b="1" i="1" dirty="0" err="1"/>
              <a:t>aýry-aýry</a:t>
            </a:r>
            <a:r>
              <a:rPr lang="tr-TR" b="1" i="1" dirty="0"/>
              <a:t> işlik şekillerine hem </a:t>
            </a:r>
            <a:r>
              <a:rPr lang="tr-TR" b="1" i="1" dirty="0" err="1"/>
              <a:t>goşulyp</a:t>
            </a:r>
            <a:r>
              <a:rPr lang="tr-TR" b="1" i="1" dirty="0"/>
              <a:t> biler.</a:t>
            </a:r>
          </a:p>
        </p:txBody>
      </p:sp>
    </p:spTree>
    <p:extLst>
      <p:ext uri="{BB962C8B-B14F-4D97-AF65-F5344CB8AC3E}">
        <p14:creationId xmlns:p14="http://schemas.microsoft.com/office/powerpoint/2010/main" val="60847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9632" y="2580499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ATLARDA KÖPLÜGIŇ MORFOLOGIK USUL BILEN AŇLADYLYŞY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692313" y="3025923"/>
            <a:ext cx="5904656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b="1" dirty="0" err="1" smtClean="0">
                <a:solidFill>
                  <a:srgbClr val="FF0000"/>
                </a:solidFill>
              </a:rPr>
              <a:t>goşulmasynyň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dirty="0" smtClean="0"/>
              <a:t> </a:t>
            </a:r>
          </a:p>
          <a:p>
            <a:pPr algn="just"/>
            <a:endParaRPr lang="tr-TR" dirty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gelip </a:t>
            </a:r>
            <a:r>
              <a:rPr lang="tr-TR" b="1" dirty="0" err="1"/>
              <a:t>çykyşy</a:t>
            </a:r>
            <a:r>
              <a:rPr lang="tr-TR" b="1" dirty="0"/>
              <a:t> </a:t>
            </a:r>
            <a:r>
              <a:rPr lang="tr-TR" b="1" dirty="0" err="1" smtClean="0"/>
              <a:t>barada</a:t>
            </a:r>
            <a:r>
              <a:rPr lang="tr-TR" b="1" dirty="0" smtClean="0"/>
              <a:t> </a:t>
            </a:r>
            <a:r>
              <a:rPr lang="tr-TR" b="1" dirty="0" err="1" smtClean="0"/>
              <a:t>alymlaryň</a:t>
            </a:r>
            <a:r>
              <a:rPr lang="tr-TR" b="1" dirty="0" smtClean="0"/>
              <a:t> </a:t>
            </a:r>
            <a:r>
              <a:rPr lang="tr-TR" b="1" dirty="0" err="1" smtClean="0"/>
              <a:t>arasynda</a:t>
            </a:r>
            <a:endParaRPr lang="tr-TR" b="1" dirty="0"/>
          </a:p>
          <a:p>
            <a:pPr algn="ctr"/>
            <a:r>
              <a:rPr lang="tr-TR" b="1" dirty="0" smtClean="0"/>
              <a:t> </a:t>
            </a:r>
          </a:p>
          <a:p>
            <a:pPr algn="just"/>
            <a:endParaRPr lang="tr-TR" dirty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garaýyşlar</a:t>
            </a:r>
            <a:r>
              <a:rPr lang="tr-TR" b="1" dirty="0" smtClean="0">
                <a:solidFill>
                  <a:srgbClr val="FF0000"/>
                </a:solidFill>
              </a:rPr>
              <a:t> bar.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4391980" y="3405844"/>
            <a:ext cx="360040" cy="5434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4391980" y="4508545"/>
            <a:ext cx="360040" cy="54340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54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9632" y="249235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ATLARDA KÖPLÜGIŇ MORFOLOGIK USUL BILEN AŇLADYLYŞY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61909" y="2887402"/>
            <a:ext cx="70580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(Кононов А.Н. Грамматика современного турецкого литературного языка. М-Л., 1956, 72-73 с.).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935596" y="3559449"/>
            <a:ext cx="7272808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M.Rýasýanen</a:t>
            </a:r>
            <a:r>
              <a:rPr lang="tr-TR" dirty="0"/>
              <a:t>, </a:t>
            </a:r>
            <a:r>
              <a:rPr lang="tr-TR" dirty="0" err="1"/>
              <a:t>T.Kowalskiý</a:t>
            </a:r>
            <a:r>
              <a:rPr lang="tr-TR" dirty="0"/>
              <a:t>, </a:t>
            </a:r>
            <a:r>
              <a:rPr lang="tr-TR" dirty="0" err="1"/>
              <a:t>G.I.Ramstedt</a:t>
            </a:r>
            <a:r>
              <a:rPr lang="tr-TR" dirty="0"/>
              <a:t>, </a:t>
            </a:r>
            <a:r>
              <a:rPr lang="tr-TR" dirty="0" err="1"/>
              <a:t>W.A.Bogorodiskiý</a:t>
            </a:r>
            <a:r>
              <a:rPr lang="tr-TR" dirty="0"/>
              <a:t>, </a:t>
            </a:r>
            <a:r>
              <a:rPr lang="tr-TR" dirty="0" err="1"/>
              <a:t>N.A.Baskakow</a:t>
            </a:r>
            <a:r>
              <a:rPr lang="tr-TR" dirty="0"/>
              <a:t> </a:t>
            </a:r>
            <a:r>
              <a:rPr lang="tr-TR" dirty="0" err="1"/>
              <a:t>ýaly</a:t>
            </a:r>
            <a:r>
              <a:rPr lang="tr-TR" dirty="0"/>
              <a:t> </a:t>
            </a:r>
            <a:r>
              <a:rPr lang="tr-TR" dirty="0" err="1"/>
              <a:t>türkologlar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goşulmasynyň</a:t>
            </a:r>
            <a:r>
              <a:rPr lang="tr-TR" dirty="0"/>
              <a:t> gelip </a:t>
            </a:r>
            <a:r>
              <a:rPr lang="tr-TR" dirty="0" err="1"/>
              <a:t>çykyşy</a:t>
            </a:r>
            <a:r>
              <a:rPr lang="tr-TR" dirty="0"/>
              <a:t> </a:t>
            </a:r>
            <a:r>
              <a:rPr lang="tr-TR" dirty="0" err="1"/>
              <a:t>barada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ctr"/>
            <a:r>
              <a:rPr lang="tr-TR" b="1" dirty="0" smtClean="0"/>
              <a:t>öz </a:t>
            </a:r>
            <a:r>
              <a:rPr lang="tr-TR" b="1" dirty="0" err="1"/>
              <a:t>pikirlerini</a:t>
            </a:r>
            <a:r>
              <a:rPr lang="tr-TR" b="1" dirty="0"/>
              <a:t> </a:t>
            </a:r>
            <a:r>
              <a:rPr lang="tr-TR" b="1" dirty="0" err="1"/>
              <a:t>aýdypdyrlar</a:t>
            </a:r>
            <a:r>
              <a:rPr lang="tr-TR" b="1" dirty="0"/>
              <a:t>.</a:t>
            </a:r>
          </a:p>
        </p:txBody>
      </p:sp>
      <p:sp>
        <p:nvSpPr>
          <p:cNvPr id="11" name="Aşağı Ok 10"/>
          <p:cNvSpPr/>
          <p:nvPr/>
        </p:nvSpPr>
        <p:spPr>
          <a:xfrm>
            <a:off x="4536577" y="3933056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536577" y="4808476"/>
            <a:ext cx="216024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81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75656" y="2551837"/>
            <a:ext cx="604867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err="1"/>
              <a:t>Olaryň</a:t>
            </a:r>
            <a:r>
              <a:rPr lang="tr-TR" dirty="0"/>
              <a:t> </a:t>
            </a:r>
            <a:r>
              <a:rPr lang="tr-TR" dirty="0" err="1"/>
              <a:t>käbiri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aslynda</a:t>
            </a:r>
            <a:r>
              <a:rPr lang="tr-TR" dirty="0"/>
              <a:t> san </a:t>
            </a:r>
            <a:r>
              <a:rPr lang="tr-TR" dirty="0" err="1"/>
              <a:t>aňladan</a:t>
            </a:r>
            <a:r>
              <a:rPr lang="tr-TR" dirty="0"/>
              <a:t> </a:t>
            </a:r>
            <a:r>
              <a:rPr lang="tr-TR" dirty="0" err="1"/>
              <a:t>özbaşdak</a:t>
            </a:r>
            <a:r>
              <a:rPr lang="tr-TR" dirty="0"/>
              <a:t> bir söz </a:t>
            </a:r>
            <a:r>
              <a:rPr lang="tr-TR" dirty="0" err="1"/>
              <a:t>bolupdyr</a:t>
            </a:r>
            <a:r>
              <a:rPr lang="tr-TR" dirty="0"/>
              <a:t> </a:t>
            </a:r>
            <a:r>
              <a:rPr lang="tr-TR" dirty="0" err="1"/>
              <a:t>diýip</a:t>
            </a:r>
            <a:r>
              <a:rPr lang="tr-TR" dirty="0"/>
              <a:t> </a:t>
            </a:r>
            <a:r>
              <a:rPr lang="tr-TR" dirty="0" err="1"/>
              <a:t>hasaplaýarlar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G.I.Ramstedt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dirty="0" smtClean="0"/>
          </a:p>
          <a:p>
            <a:pPr algn="ctr"/>
            <a:r>
              <a:rPr lang="tr-TR" b="1" dirty="0" smtClean="0"/>
              <a:t>«-</a:t>
            </a:r>
            <a:r>
              <a:rPr lang="tr-TR" b="1" dirty="0" err="1" smtClean="0"/>
              <a:t>lar</a:t>
            </a:r>
            <a:r>
              <a:rPr lang="tr-TR" b="1" dirty="0"/>
              <a:t>/-</a:t>
            </a:r>
            <a:r>
              <a:rPr lang="tr-TR" b="1" dirty="0" err="1" smtClean="0"/>
              <a:t>ler</a:t>
            </a:r>
            <a:r>
              <a:rPr lang="tr-TR" b="1" dirty="0" smtClean="0"/>
              <a:t>» </a:t>
            </a:r>
            <a:r>
              <a:rPr lang="tr-TR" dirty="0" err="1"/>
              <a:t>goşulmasy</a:t>
            </a:r>
            <a:r>
              <a:rPr lang="tr-TR" dirty="0"/>
              <a:t> </a:t>
            </a:r>
            <a:r>
              <a:rPr lang="tr-TR" dirty="0" err="1"/>
              <a:t>mongol</a:t>
            </a:r>
            <a:r>
              <a:rPr lang="tr-TR" dirty="0"/>
              <a:t> </a:t>
            </a:r>
            <a:r>
              <a:rPr lang="tr-TR" dirty="0" err="1"/>
              <a:t>dilindäki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нар</a:t>
            </a:r>
            <a:r>
              <a:rPr lang="tr-TR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tr-TR" dirty="0" err="1"/>
              <a:t>jem</a:t>
            </a:r>
            <a:r>
              <a:rPr lang="tr-TR" dirty="0"/>
              <a:t>, </a:t>
            </a:r>
            <a:r>
              <a:rPr lang="tr-TR" dirty="0" err="1"/>
              <a:t>bilelik</a:t>
            </a:r>
            <a:r>
              <a:rPr lang="tr-TR" dirty="0"/>
              <a:t> </a:t>
            </a:r>
            <a:r>
              <a:rPr lang="tr-TR" dirty="0" err="1"/>
              <a:t>diýen</a:t>
            </a:r>
            <a:r>
              <a:rPr lang="tr-TR" dirty="0"/>
              <a:t> </a:t>
            </a:r>
            <a:r>
              <a:rPr lang="tr-TR" dirty="0" err="1"/>
              <a:t>manylary</a:t>
            </a:r>
            <a:r>
              <a:rPr lang="tr-TR" dirty="0"/>
              <a:t> beren) sözünden gelip </a:t>
            </a:r>
            <a:r>
              <a:rPr lang="tr-TR" dirty="0" err="1"/>
              <a:t>çykypdyr</a:t>
            </a:r>
            <a:r>
              <a:rPr lang="tr-TR" dirty="0"/>
              <a:t> </a:t>
            </a:r>
            <a:r>
              <a:rPr lang="tr-TR" dirty="0" err="1"/>
              <a:t>diýip</a:t>
            </a:r>
            <a:r>
              <a:rPr lang="tr-TR" dirty="0"/>
              <a:t> </a:t>
            </a:r>
            <a:r>
              <a:rPr lang="tr-TR" dirty="0" err="1"/>
              <a:t>hasap</a:t>
            </a:r>
            <a:r>
              <a:rPr lang="tr-TR" dirty="0"/>
              <a:t> </a:t>
            </a:r>
            <a:r>
              <a:rPr lang="tr-TR" dirty="0" err="1"/>
              <a:t>edýär</a:t>
            </a:r>
            <a:r>
              <a:rPr lang="tr-TR" dirty="0"/>
              <a:t>.</a:t>
            </a:r>
          </a:p>
        </p:txBody>
      </p:sp>
      <p:sp>
        <p:nvSpPr>
          <p:cNvPr id="7" name="Aşağı Ok 6"/>
          <p:cNvSpPr/>
          <p:nvPr/>
        </p:nvSpPr>
        <p:spPr>
          <a:xfrm>
            <a:off x="4139952" y="3789040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8393" y="3298154"/>
            <a:ext cx="1152128" cy="15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713507"/>
            <a:ext cx="6768752" cy="230832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b="1" dirty="0" err="1"/>
              <a:t>köplük</a:t>
            </a:r>
            <a:r>
              <a:rPr lang="tr-TR" b="1" dirty="0"/>
              <a:t> san </a:t>
            </a:r>
            <a:r>
              <a:rPr lang="tr-TR" b="1" dirty="0" err="1"/>
              <a:t>goşulmasy</a:t>
            </a:r>
            <a:r>
              <a:rPr lang="tr-TR" b="1" dirty="0"/>
              <a:t> </a:t>
            </a:r>
            <a:endParaRPr lang="tr-TR" b="1" dirty="0" smtClean="0"/>
          </a:p>
          <a:p>
            <a:endParaRPr lang="tr-TR" dirty="0"/>
          </a:p>
          <a:p>
            <a:pPr algn="just"/>
            <a:r>
              <a:rPr lang="tr-TR" b="1" dirty="0" err="1" smtClean="0"/>
              <a:t>türkmen</a:t>
            </a:r>
            <a:r>
              <a:rPr lang="tr-TR" b="1" dirty="0" smtClean="0"/>
              <a:t> </a:t>
            </a:r>
            <a:r>
              <a:rPr lang="tr-TR" b="1" dirty="0"/>
              <a:t>dilinde </a:t>
            </a:r>
            <a:endParaRPr lang="tr-TR" b="1" dirty="0" smtClean="0"/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köp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manylydyr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we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hyzmatlary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err="1" smtClean="0"/>
              <a:t>ýerine</a:t>
            </a:r>
            <a:r>
              <a:rPr lang="tr-TR" b="1" dirty="0" smtClean="0"/>
              <a:t> </a:t>
            </a:r>
            <a:r>
              <a:rPr lang="tr-TR" b="1" dirty="0" err="1"/>
              <a:t>ýetirip</a:t>
            </a:r>
            <a:r>
              <a:rPr lang="tr-TR" b="1" dirty="0"/>
              <a:t> </a:t>
            </a:r>
            <a:r>
              <a:rPr lang="tr-TR" b="1" dirty="0" err="1"/>
              <a:t>bilýär</a:t>
            </a:r>
            <a:r>
              <a:rPr lang="tr-TR" b="1" dirty="0"/>
              <a:t>.</a:t>
            </a:r>
          </a:p>
        </p:txBody>
      </p:sp>
      <p:sp>
        <p:nvSpPr>
          <p:cNvPr id="10" name="Sağ Ok 9"/>
          <p:cNvSpPr/>
          <p:nvPr/>
        </p:nvSpPr>
        <p:spPr>
          <a:xfrm>
            <a:off x="2627784" y="3459824"/>
            <a:ext cx="2736304" cy="6172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66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767905"/>
            <a:ext cx="7130058" cy="295465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1.Anyk atlara </a:t>
            </a:r>
            <a:r>
              <a:rPr lang="tr-TR" sz="2000" dirty="0" err="1"/>
              <a:t>goşulanda</a:t>
            </a:r>
            <a:r>
              <a:rPr lang="tr-TR" sz="2000" dirty="0"/>
              <a:t>, </a:t>
            </a:r>
            <a:r>
              <a:rPr lang="tr-TR" sz="2000" dirty="0" err="1"/>
              <a:t>olaryň</a:t>
            </a:r>
            <a:r>
              <a:rPr lang="tr-TR" sz="2000" dirty="0"/>
              <a:t> </a:t>
            </a:r>
            <a:r>
              <a:rPr lang="tr-TR" sz="2000" b="1" dirty="0"/>
              <a:t>birden </a:t>
            </a:r>
            <a:r>
              <a:rPr lang="tr-TR" sz="2000" b="1" dirty="0" err="1"/>
              <a:t>artykdygyny</a:t>
            </a:r>
            <a:r>
              <a:rPr lang="tr-TR" sz="2000" dirty="0"/>
              <a:t>, </a:t>
            </a:r>
            <a:r>
              <a:rPr lang="tr-TR" sz="2000" b="1" dirty="0" err="1"/>
              <a:t>umumy</a:t>
            </a:r>
            <a:r>
              <a:rPr lang="tr-TR" sz="2000" b="1" dirty="0"/>
              <a:t> </a:t>
            </a:r>
            <a:r>
              <a:rPr lang="tr-TR" sz="2000" b="1" dirty="0" err="1"/>
              <a:t>näbelli</a:t>
            </a:r>
            <a:r>
              <a:rPr lang="tr-TR" sz="2000" b="1" dirty="0"/>
              <a:t> </a:t>
            </a:r>
            <a:r>
              <a:rPr lang="tr-TR" sz="2000" b="1" dirty="0" err="1"/>
              <a:t>köplügi</a:t>
            </a:r>
            <a:r>
              <a:rPr lang="tr-TR" sz="2000" dirty="0"/>
              <a:t>, </a:t>
            </a:r>
            <a:r>
              <a:rPr lang="tr-TR" sz="2000" b="1" dirty="0" err="1"/>
              <a:t>mukdar</a:t>
            </a:r>
            <a:r>
              <a:rPr lang="tr-TR" sz="2000" b="1" dirty="0"/>
              <a:t> </a:t>
            </a:r>
            <a:r>
              <a:rPr lang="tr-TR" sz="2000" b="1" dirty="0" err="1"/>
              <a:t>taýdan</a:t>
            </a:r>
            <a:r>
              <a:rPr lang="tr-TR" sz="2000" b="1" dirty="0"/>
              <a:t> </a:t>
            </a:r>
            <a:r>
              <a:rPr lang="tr-TR" sz="2000" b="1" dirty="0" err="1"/>
              <a:t>sanalmadyk</a:t>
            </a:r>
            <a:r>
              <a:rPr lang="tr-TR" sz="2000" b="1" dirty="0"/>
              <a:t> </a:t>
            </a:r>
            <a:r>
              <a:rPr lang="tr-TR" sz="2000" b="1" dirty="0" err="1"/>
              <a:t>köplügi</a:t>
            </a:r>
            <a:r>
              <a:rPr lang="tr-TR" sz="2000" dirty="0"/>
              <a:t>, </a:t>
            </a:r>
            <a:r>
              <a:rPr lang="tr-TR" sz="2000" b="1" dirty="0"/>
              <a:t>topar </a:t>
            </a:r>
            <a:r>
              <a:rPr lang="tr-TR" sz="2000" b="1" dirty="0" err="1"/>
              <a:t>zady</a:t>
            </a:r>
            <a:r>
              <a:rPr lang="tr-TR" sz="2000" b="1" dirty="0"/>
              <a:t> </a:t>
            </a:r>
            <a:r>
              <a:rPr lang="tr-TR" sz="2000" dirty="0" err="1"/>
              <a:t>aňladýar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adamlar</a:t>
            </a:r>
            <a:r>
              <a:rPr lang="tr-TR" dirty="0"/>
              <a:t>, </a:t>
            </a:r>
            <a:r>
              <a:rPr lang="tr-TR" dirty="0" err="1"/>
              <a:t>geýimler</a:t>
            </a:r>
            <a:r>
              <a:rPr lang="tr-TR" dirty="0"/>
              <a:t>, </a:t>
            </a:r>
            <a:r>
              <a:rPr lang="tr-TR" dirty="0" err="1"/>
              <a:t>köçeler</a:t>
            </a:r>
            <a:r>
              <a:rPr lang="tr-TR" dirty="0"/>
              <a:t>, </a:t>
            </a:r>
            <a:r>
              <a:rPr lang="tr-TR" dirty="0" err="1" smtClean="0"/>
              <a:t>köwüşler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Daşarda</a:t>
            </a:r>
            <a:r>
              <a:rPr lang="tr-TR" dirty="0" smtClean="0"/>
              <a:t> </a:t>
            </a:r>
            <a:r>
              <a:rPr lang="tr-TR" dirty="0"/>
              <a:t>bolsa gazanlar </a:t>
            </a:r>
            <a:r>
              <a:rPr lang="tr-TR" dirty="0" err="1"/>
              <a:t>atarylýardy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Bir </a:t>
            </a:r>
            <a:r>
              <a:rPr lang="tr-TR" dirty="0" err="1"/>
              <a:t>tarapda</a:t>
            </a:r>
            <a:r>
              <a:rPr lang="tr-TR" dirty="0"/>
              <a:t> </a:t>
            </a:r>
            <a:r>
              <a:rPr lang="tr-TR" dirty="0" err="1"/>
              <a:t>köne</a:t>
            </a:r>
            <a:r>
              <a:rPr lang="tr-TR" dirty="0"/>
              <a:t> oraklar, </a:t>
            </a:r>
            <a:r>
              <a:rPr lang="tr-TR" dirty="0" err="1"/>
              <a:t>döwük</a:t>
            </a:r>
            <a:r>
              <a:rPr lang="tr-TR" dirty="0"/>
              <a:t> piller </a:t>
            </a:r>
            <a:r>
              <a:rPr lang="tr-TR" dirty="0" err="1"/>
              <a:t>üýşürilip</a:t>
            </a:r>
            <a:r>
              <a:rPr lang="tr-TR" dirty="0"/>
              <a:t> </a:t>
            </a:r>
            <a:r>
              <a:rPr lang="tr-TR" dirty="0" err="1"/>
              <a:t>goýlupdyr</a:t>
            </a:r>
            <a:r>
              <a:rPr lang="tr-T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70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3608" y="2786967"/>
            <a:ext cx="6768752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2.Umumy atlara </a:t>
            </a:r>
            <a:r>
              <a:rPr lang="tr-TR" b="1" dirty="0" err="1">
                <a:solidFill>
                  <a:srgbClr val="FF0000"/>
                </a:solidFill>
              </a:rPr>
              <a:t>goşulanda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err="1" smtClean="0"/>
              <a:t>bitewi</a:t>
            </a:r>
            <a:r>
              <a:rPr lang="tr-TR" b="1" dirty="0" smtClean="0"/>
              <a:t> </a:t>
            </a:r>
            <a:r>
              <a:rPr lang="tr-TR" b="1" dirty="0" err="1"/>
              <a:t>düşünjäni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err="1" smtClean="0"/>
              <a:t>umumylygy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Biziň</a:t>
            </a:r>
            <a:r>
              <a:rPr lang="tr-TR" dirty="0" smtClean="0"/>
              <a:t> </a:t>
            </a:r>
            <a:r>
              <a:rPr lang="tr-TR" dirty="0" err="1"/>
              <a:t>obamyzda</a:t>
            </a:r>
            <a:r>
              <a:rPr lang="tr-TR" dirty="0"/>
              <a:t> </a:t>
            </a:r>
            <a:r>
              <a:rPr lang="tr-TR" dirty="0" err="1"/>
              <a:t>ganly</a:t>
            </a:r>
            <a:r>
              <a:rPr lang="tr-TR" dirty="0"/>
              <a:t> </a:t>
            </a:r>
            <a:r>
              <a:rPr lang="tr-TR" dirty="0" err="1"/>
              <a:t>çaknyşyklar</a:t>
            </a:r>
            <a:r>
              <a:rPr lang="tr-TR" dirty="0"/>
              <a:t> </a:t>
            </a:r>
            <a:r>
              <a:rPr lang="tr-TR" dirty="0" err="1"/>
              <a:t>bolup</a:t>
            </a:r>
            <a:r>
              <a:rPr lang="tr-TR" dirty="0"/>
              <a:t> geçenmiş.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/>
              <a:t>aýylgançlar</a:t>
            </a:r>
            <a:r>
              <a:rPr lang="tr-TR" dirty="0"/>
              <a:t> </a:t>
            </a:r>
            <a:r>
              <a:rPr lang="tr-TR" dirty="0" err="1"/>
              <a:t>derrew</a:t>
            </a:r>
            <a:r>
              <a:rPr lang="tr-TR" dirty="0"/>
              <a:t> bu </a:t>
            </a:r>
            <a:r>
              <a:rPr lang="tr-TR" dirty="0" err="1"/>
              <a:t>ýere</a:t>
            </a:r>
            <a:r>
              <a:rPr lang="tr-TR" dirty="0"/>
              <a:t> </a:t>
            </a:r>
            <a:r>
              <a:rPr lang="tr-TR" dirty="0" err="1"/>
              <a:t>gelerler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984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71600" y="2537556"/>
            <a:ext cx="7202066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3.Bölünmeýän tutuş </a:t>
            </a:r>
            <a:r>
              <a:rPr lang="tr-TR" dirty="0" err="1"/>
              <a:t>zady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, </a:t>
            </a:r>
            <a:r>
              <a:rPr lang="tr-TR" b="1" dirty="0" err="1"/>
              <a:t>ýygyndy</a:t>
            </a:r>
            <a:r>
              <a:rPr lang="tr-TR" dirty="0"/>
              <a:t>, </a:t>
            </a:r>
            <a:r>
              <a:rPr lang="tr-TR" b="1" dirty="0" err="1"/>
              <a:t>jemleýji</a:t>
            </a:r>
            <a:r>
              <a:rPr lang="tr-TR" dirty="0"/>
              <a:t> </a:t>
            </a:r>
            <a:r>
              <a:rPr lang="tr-TR" dirty="0" err="1"/>
              <a:t>manysy</a:t>
            </a:r>
            <a:r>
              <a:rPr lang="tr-TR" dirty="0"/>
              <a:t> </a:t>
            </a:r>
            <a:r>
              <a:rPr lang="tr-TR" dirty="0" err="1"/>
              <a:t>bolan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dirty="0" err="1"/>
              <a:t>sözüň</a:t>
            </a:r>
            <a:r>
              <a:rPr lang="tr-TR" dirty="0"/>
              <a:t> leksik </a:t>
            </a:r>
            <a:r>
              <a:rPr lang="tr-TR" dirty="0" err="1"/>
              <a:t>manysyndan</a:t>
            </a:r>
            <a:r>
              <a:rPr lang="tr-TR" dirty="0"/>
              <a:t> </a:t>
            </a:r>
            <a:r>
              <a:rPr lang="tr-TR" dirty="0" err="1"/>
              <a:t>aňlanylýan</a:t>
            </a:r>
            <a:r>
              <a:rPr lang="tr-TR" dirty="0"/>
              <a:t> </a:t>
            </a:r>
            <a:r>
              <a:rPr lang="tr-TR" dirty="0" err="1"/>
              <a:t>köplügiň</a:t>
            </a:r>
            <a:r>
              <a:rPr lang="tr-TR" dirty="0"/>
              <a:t> </a:t>
            </a:r>
            <a:r>
              <a:rPr lang="tr-TR" b="1" dirty="0" err="1" smtClean="0"/>
              <a:t>birnäçedigini</a:t>
            </a:r>
            <a:r>
              <a:rPr lang="tr-TR" b="1" dirty="0" smtClean="0"/>
              <a:t>, </a:t>
            </a:r>
            <a:r>
              <a:rPr lang="tr-TR" b="1" dirty="0" err="1"/>
              <a:t>görnüşlerini</a:t>
            </a:r>
            <a:r>
              <a:rPr lang="tr-TR" b="1" dirty="0"/>
              <a:t> </a:t>
            </a:r>
            <a:r>
              <a:rPr lang="tr-TR" dirty="0" err="1"/>
              <a:t>bildirýär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FF0000"/>
                </a:solidFill>
              </a:rPr>
              <a:t>ýaraglar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halklar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FF0000"/>
                </a:solidFill>
              </a:rPr>
              <a:t>goşunlar</a:t>
            </a:r>
            <a:r>
              <a:rPr lang="tr-TR" dirty="0">
                <a:solidFill>
                  <a:srgbClr val="FF0000"/>
                </a:solidFill>
              </a:rPr>
              <a:t>.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Guýynyň</a:t>
            </a:r>
            <a:r>
              <a:rPr lang="tr-TR" dirty="0" smtClean="0"/>
              <a:t> </a:t>
            </a:r>
            <a:r>
              <a:rPr lang="tr-TR" dirty="0" err="1">
                <a:solidFill>
                  <a:srgbClr val="FF0000"/>
                </a:solidFill>
              </a:rPr>
              <a:t>töwereklerine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agaç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ýapraklary</a:t>
            </a:r>
            <a:r>
              <a:rPr lang="tr-TR" dirty="0"/>
              <a:t> </a:t>
            </a:r>
            <a:r>
              <a:rPr lang="tr-TR" dirty="0" err="1"/>
              <a:t>gaýyşyp</a:t>
            </a:r>
            <a:r>
              <a:rPr lang="tr-TR" dirty="0"/>
              <a:t> </a:t>
            </a:r>
            <a:r>
              <a:rPr lang="tr-TR" dirty="0" err="1"/>
              <a:t>gaçýarlar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FF0000"/>
                </a:solidFill>
              </a:rPr>
              <a:t>Meýdanlar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/>
              <a:t>yns-jynssyz</a:t>
            </a:r>
            <a:r>
              <a:rPr lang="tr-TR" dirty="0"/>
              <a:t> </a:t>
            </a:r>
            <a:r>
              <a:rPr lang="tr-TR" dirty="0" err="1"/>
              <a:t>iňläp</a:t>
            </a:r>
            <a:r>
              <a:rPr lang="tr-TR" dirty="0"/>
              <a:t> </a:t>
            </a:r>
            <a:r>
              <a:rPr lang="tr-TR" dirty="0" err="1"/>
              <a:t>ýatyrdylar</a:t>
            </a:r>
            <a:r>
              <a:rPr lang="tr-T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482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483768" y="2420888"/>
            <a:ext cx="5832648" cy="313932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4. </a:t>
            </a:r>
            <a:r>
              <a:rPr lang="tr-TR" dirty="0" err="1"/>
              <a:t>Sanalmagy</a:t>
            </a:r>
            <a:r>
              <a:rPr lang="tr-TR" dirty="0"/>
              <a:t> </a:t>
            </a:r>
            <a:r>
              <a:rPr lang="tr-TR" dirty="0" err="1"/>
              <a:t>mümkin</a:t>
            </a:r>
            <a:r>
              <a:rPr lang="tr-TR" dirty="0"/>
              <a:t> </a:t>
            </a:r>
            <a:r>
              <a:rPr lang="tr-TR" dirty="0" err="1"/>
              <a:t>bolmadyk</a:t>
            </a:r>
            <a:r>
              <a:rPr lang="tr-TR" dirty="0"/>
              <a:t>, </a:t>
            </a:r>
            <a:r>
              <a:rPr lang="tr-TR" dirty="0" err="1"/>
              <a:t>düzümindäki</a:t>
            </a:r>
            <a:r>
              <a:rPr lang="tr-TR" dirty="0"/>
              <a:t> birlikleri </a:t>
            </a:r>
            <a:r>
              <a:rPr lang="tr-TR" dirty="0" err="1"/>
              <a:t>ýeke-ýekeden</a:t>
            </a:r>
            <a:r>
              <a:rPr lang="tr-TR" dirty="0"/>
              <a:t> </a:t>
            </a:r>
            <a:r>
              <a:rPr lang="tr-TR" dirty="0" err="1"/>
              <a:t>sanalmaýan</a:t>
            </a:r>
            <a:r>
              <a:rPr lang="tr-TR" dirty="0"/>
              <a:t> </a:t>
            </a:r>
            <a:r>
              <a:rPr lang="tr-TR" dirty="0" err="1"/>
              <a:t>suwuklyklaryň</a:t>
            </a:r>
            <a:r>
              <a:rPr lang="tr-TR" dirty="0"/>
              <a:t>, </a:t>
            </a:r>
            <a:r>
              <a:rPr lang="tr-TR" dirty="0" err="1"/>
              <a:t>metallaryň</a:t>
            </a:r>
            <a:r>
              <a:rPr lang="tr-TR" dirty="0"/>
              <a:t>, </a:t>
            </a:r>
            <a:r>
              <a:rPr lang="tr-TR" dirty="0" err="1"/>
              <a:t>miweleriň</a:t>
            </a:r>
            <a:r>
              <a:rPr lang="tr-TR" dirty="0"/>
              <a:t> </a:t>
            </a:r>
            <a:r>
              <a:rPr lang="tr-TR" dirty="0" err="1"/>
              <a:t>adyny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beýlekileri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bir </a:t>
            </a:r>
            <a:r>
              <a:rPr lang="tr-TR" dirty="0" err="1"/>
              <a:t>kysymdan</a:t>
            </a:r>
            <a:r>
              <a:rPr lang="tr-TR" dirty="0"/>
              <a:t> </a:t>
            </a:r>
            <a:r>
              <a:rPr lang="tr-TR" dirty="0" err="1"/>
              <a:t>bolan</a:t>
            </a:r>
            <a:r>
              <a:rPr lang="tr-TR" dirty="0"/>
              <a:t> </a:t>
            </a:r>
            <a:r>
              <a:rPr lang="tr-TR" dirty="0" err="1"/>
              <a:t>bölünmeýän</a:t>
            </a:r>
            <a:r>
              <a:rPr lang="tr-TR" dirty="0"/>
              <a:t> </a:t>
            </a:r>
            <a:r>
              <a:rPr lang="tr-TR" dirty="0" err="1"/>
              <a:t>zatlaryň</a:t>
            </a:r>
            <a:r>
              <a:rPr lang="tr-TR" dirty="0"/>
              <a:t> </a:t>
            </a:r>
            <a:r>
              <a:rPr lang="tr-TR" dirty="0" err="1"/>
              <a:t>jemini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. </a:t>
            </a:r>
            <a:r>
              <a:rPr lang="tr-TR" dirty="0" err="1"/>
              <a:t>Eger</a:t>
            </a:r>
            <a:r>
              <a:rPr lang="tr-TR" dirty="0"/>
              <a:t>-de </a:t>
            </a:r>
            <a:r>
              <a:rPr lang="tr-TR" dirty="0" err="1"/>
              <a:t>gep</a:t>
            </a:r>
            <a:r>
              <a:rPr lang="tr-TR" dirty="0"/>
              <a:t> </a:t>
            </a:r>
            <a:r>
              <a:rPr lang="tr-TR" dirty="0" err="1"/>
              <a:t>sortlar</a:t>
            </a:r>
            <a:r>
              <a:rPr lang="tr-TR" dirty="0"/>
              <a:t>, düzüm, </a:t>
            </a:r>
            <a:r>
              <a:rPr lang="tr-TR" dirty="0" err="1" smtClean="0"/>
              <a:t>jynslar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ru-RU" dirty="0"/>
              <a:t>Кононов А.Н. Грамматика современного узбекского литературного языка. М-Л., 1960, 78 стр.) </a:t>
            </a:r>
            <a:r>
              <a:rPr lang="tr-TR" dirty="0" err="1"/>
              <a:t>barada</a:t>
            </a:r>
            <a:r>
              <a:rPr lang="tr-TR" dirty="0"/>
              <a:t> </a:t>
            </a:r>
            <a:r>
              <a:rPr lang="tr-TR" dirty="0" err="1"/>
              <a:t>barýan</a:t>
            </a:r>
            <a:r>
              <a:rPr lang="tr-TR" dirty="0"/>
              <a:t> bolsa, onda </a:t>
            </a:r>
            <a:r>
              <a:rPr lang="tr-TR" dirty="0" err="1"/>
              <a:t>sortlaryň</a:t>
            </a:r>
            <a:r>
              <a:rPr lang="tr-TR" dirty="0"/>
              <a:t>, </a:t>
            </a:r>
            <a:r>
              <a:rPr lang="tr-TR" dirty="0" err="1"/>
              <a:t>şol</a:t>
            </a:r>
            <a:r>
              <a:rPr lang="tr-TR" dirty="0"/>
              <a:t> </a:t>
            </a:r>
            <a:r>
              <a:rPr lang="tr-TR" dirty="0" err="1"/>
              <a:t>zadyň</a:t>
            </a:r>
            <a:r>
              <a:rPr lang="tr-TR" dirty="0"/>
              <a:t> </a:t>
            </a:r>
            <a:r>
              <a:rPr lang="tr-TR" dirty="0" err="1"/>
              <a:t>düzüminiň</a:t>
            </a:r>
            <a:r>
              <a:rPr lang="tr-TR" dirty="0"/>
              <a:t> </a:t>
            </a:r>
            <a:r>
              <a:rPr lang="tr-TR" dirty="0" err="1"/>
              <a:t>jemini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,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düşünjesi</a:t>
            </a:r>
            <a:r>
              <a:rPr lang="tr-TR" dirty="0"/>
              <a:t> has </a:t>
            </a:r>
            <a:r>
              <a:rPr lang="tr-TR" dirty="0" err="1"/>
              <a:t>güýçlendirilen</a:t>
            </a:r>
            <a:r>
              <a:rPr lang="tr-TR" dirty="0"/>
              <a:t> </a:t>
            </a:r>
            <a:r>
              <a:rPr lang="tr-TR" dirty="0" err="1"/>
              <a:t>häsiýete</a:t>
            </a:r>
            <a:r>
              <a:rPr lang="tr-TR" dirty="0"/>
              <a:t> </a:t>
            </a:r>
            <a:r>
              <a:rPr lang="tr-TR" dirty="0" err="1"/>
              <a:t>geçýär</a:t>
            </a:r>
            <a:r>
              <a:rPr lang="tr-TR" dirty="0"/>
              <a:t>. </a:t>
            </a:r>
            <a:r>
              <a:rPr lang="tr-T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/>
              <a:t>suwlar</a:t>
            </a:r>
            <a:r>
              <a:rPr lang="tr-TR" dirty="0"/>
              <a:t>, üzümler, almalar.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Ertir</a:t>
            </a:r>
            <a:r>
              <a:rPr lang="tr-TR" dirty="0" smtClean="0"/>
              <a:t> </a:t>
            </a:r>
            <a:r>
              <a:rPr lang="tr-TR" dirty="0" err="1"/>
              <a:t>irden</a:t>
            </a:r>
            <a:r>
              <a:rPr lang="tr-TR" dirty="0"/>
              <a:t> </a:t>
            </a:r>
            <a:r>
              <a:rPr lang="tr-TR" dirty="0" err="1"/>
              <a:t>çaýlaryny</a:t>
            </a:r>
            <a:r>
              <a:rPr lang="tr-TR" dirty="0"/>
              <a:t> içip </a:t>
            </a:r>
            <a:r>
              <a:rPr lang="tr-TR" dirty="0" err="1"/>
              <a:t>ugramaga</a:t>
            </a:r>
            <a:r>
              <a:rPr lang="tr-TR" dirty="0"/>
              <a:t> </a:t>
            </a:r>
            <a:r>
              <a:rPr lang="tr-TR" dirty="0" err="1"/>
              <a:t>häzir</a:t>
            </a:r>
            <a:r>
              <a:rPr lang="tr-TR" dirty="0"/>
              <a:t> </a:t>
            </a:r>
            <a:r>
              <a:rPr lang="tr-TR" dirty="0" smtClean="0"/>
              <a:t>boldular.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607881"/>
            <a:ext cx="151343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2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339752" y="1392759"/>
            <a:ext cx="414046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88256" y="2703579"/>
            <a:ext cx="6985410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5. Atlardan </a:t>
            </a:r>
            <a:r>
              <a:rPr lang="tr-TR" b="1" dirty="0" err="1"/>
              <a:t>başga</a:t>
            </a:r>
            <a:r>
              <a:rPr lang="tr-TR" b="1" dirty="0"/>
              <a:t> söz </a:t>
            </a:r>
            <a:r>
              <a:rPr lang="tr-TR" b="1" dirty="0" err="1"/>
              <a:t>toparlaryna</a:t>
            </a:r>
            <a:r>
              <a:rPr lang="tr-TR" b="1" dirty="0"/>
              <a:t> </a:t>
            </a:r>
            <a:r>
              <a:rPr lang="tr-TR" b="1" dirty="0" err="1"/>
              <a:t>goşulanda</a:t>
            </a:r>
            <a:r>
              <a:rPr lang="tr-TR" b="1" dirty="0"/>
              <a:t>, 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b="1" dirty="0" err="1">
                <a:solidFill>
                  <a:srgbClr val="FF0000"/>
                </a:solidFill>
              </a:rPr>
              <a:t>köplük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manysy</a:t>
            </a:r>
            <a:r>
              <a:rPr lang="tr-TR" b="1" dirty="0">
                <a:solidFill>
                  <a:srgbClr val="FF0000"/>
                </a:solidFill>
              </a:rPr>
              <a:t> bilen </a:t>
            </a:r>
            <a:r>
              <a:rPr lang="tr-TR" b="1" dirty="0" err="1">
                <a:solidFill>
                  <a:srgbClr val="FF0000"/>
                </a:solidFill>
              </a:rPr>
              <a:t>birlikde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tr-TR" dirty="0"/>
          </a:p>
          <a:p>
            <a:pPr algn="ctr"/>
            <a:r>
              <a:rPr lang="tr-TR" b="1" dirty="0" err="1" smtClean="0"/>
              <a:t>ýasaýjylyk</a:t>
            </a:r>
            <a:r>
              <a:rPr lang="tr-TR" b="1" dirty="0" smtClean="0"/>
              <a:t> </a:t>
            </a:r>
            <a:r>
              <a:rPr lang="tr-TR" b="1" dirty="0" err="1"/>
              <a:t>manysyny</a:t>
            </a:r>
            <a:r>
              <a:rPr lang="tr-TR" b="1" dirty="0"/>
              <a:t> hem </a:t>
            </a:r>
            <a:r>
              <a:rPr lang="tr-TR" b="1" dirty="0" err="1" smtClean="0"/>
              <a:t>ýerine</a:t>
            </a:r>
            <a:r>
              <a:rPr lang="tr-TR" b="1" dirty="0" smtClean="0"/>
              <a:t> </a:t>
            </a:r>
            <a:r>
              <a:rPr lang="tr-TR" b="1" dirty="0" err="1" smtClean="0"/>
              <a:t>ýetirýär</a:t>
            </a:r>
            <a:r>
              <a:rPr lang="tr-TR" b="1" dirty="0"/>
              <a:t>. </a:t>
            </a:r>
            <a:endParaRPr lang="tr-TR" b="1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i="1" dirty="0" err="1" smtClean="0"/>
              <a:t>ýaşlar</a:t>
            </a:r>
            <a:r>
              <a:rPr lang="tr-TR" i="1" dirty="0"/>
              <a:t>, </a:t>
            </a:r>
            <a:r>
              <a:rPr lang="tr-TR" i="1" dirty="0" err="1"/>
              <a:t>gyzyllar</a:t>
            </a:r>
            <a:r>
              <a:rPr lang="tr-TR" i="1" dirty="0"/>
              <a:t>, </a:t>
            </a:r>
            <a:r>
              <a:rPr lang="tr-TR" i="1" dirty="0" err="1" smtClean="0"/>
              <a:t>ýediler</a:t>
            </a:r>
            <a:r>
              <a:rPr lang="tr-TR" i="1" dirty="0" smtClean="0"/>
              <a:t>…</a:t>
            </a:r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i="1" dirty="0" err="1" smtClean="0"/>
              <a:t>eşidenler</a:t>
            </a:r>
            <a:r>
              <a:rPr lang="tr-TR" i="1" dirty="0"/>
              <a:t>, gidenler, </a:t>
            </a:r>
            <a:r>
              <a:rPr lang="tr-TR" i="1" dirty="0" err="1" smtClean="0"/>
              <a:t>ýadanlar</a:t>
            </a:r>
            <a:r>
              <a:rPr lang="tr-TR" i="1" dirty="0" smtClean="0"/>
              <a:t>…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99360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27584" y="2780928"/>
            <a:ext cx="7346082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6.Sypatlara </a:t>
            </a:r>
            <a:r>
              <a:rPr lang="tr-TR" b="1" dirty="0" err="1"/>
              <a:t>goşulyp</a:t>
            </a:r>
            <a:r>
              <a:rPr lang="tr-TR" b="1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b="1" dirty="0" err="1"/>
              <a:t>goşulmasy</a:t>
            </a:r>
            <a:r>
              <a:rPr lang="tr-TR" b="1" dirty="0"/>
              <a:t> </a:t>
            </a:r>
            <a:r>
              <a:rPr lang="tr-TR" b="1" dirty="0" err="1"/>
              <a:t>düýp</a:t>
            </a:r>
            <a:r>
              <a:rPr lang="tr-TR" b="1" dirty="0"/>
              <a:t> söze at </a:t>
            </a:r>
            <a:r>
              <a:rPr lang="tr-TR" b="1" dirty="0" err="1"/>
              <a:t>häsiýetini</a:t>
            </a:r>
            <a:r>
              <a:rPr lang="tr-TR" b="1" dirty="0"/>
              <a:t> </a:t>
            </a:r>
            <a:r>
              <a:rPr lang="tr-TR" b="1" dirty="0" err="1" smtClean="0"/>
              <a:t>berýär</a:t>
            </a:r>
            <a:r>
              <a:rPr lang="tr-TR" b="1" dirty="0" smtClean="0"/>
              <a:t>:</a:t>
            </a:r>
          </a:p>
          <a:p>
            <a:pPr algn="ctr"/>
            <a:endParaRPr lang="tr-T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güýçlendirme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gaýtalanma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err="1" smtClean="0"/>
              <a:t>aňladýar</a:t>
            </a:r>
            <a:r>
              <a:rPr lang="tr-TR" b="1" dirty="0"/>
              <a:t>. </a:t>
            </a:r>
            <a:endParaRPr lang="tr-TR" b="1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Gyşyň</a:t>
            </a:r>
            <a:r>
              <a:rPr lang="tr-TR" dirty="0" smtClean="0"/>
              <a:t> </a:t>
            </a:r>
            <a:r>
              <a:rPr lang="tr-TR" dirty="0" err="1"/>
              <a:t>gazaply</a:t>
            </a:r>
            <a:r>
              <a:rPr lang="tr-TR" dirty="0"/>
              <a:t> </a:t>
            </a:r>
            <a:r>
              <a:rPr lang="tr-TR" dirty="0" err="1"/>
              <a:t>sowuklarynda</a:t>
            </a:r>
            <a:r>
              <a:rPr lang="tr-TR" dirty="0"/>
              <a:t> bu </a:t>
            </a:r>
            <a:r>
              <a:rPr lang="tr-TR" dirty="0" err="1"/>
              <a:t>batgalyklar</a:t>
            </a:r>
            <a:r>
              <a:rPr lang="tr-TR" dirty="0"/>
              <a:t> </a:t>
            </a:r>
            <a:r>
              <a:rPr lang="tr-TR" dirty="0" err="1"/>
              <a:t>doňýardylar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Tomus</a:t>
            </a:r>
            <a:r>
              <a:rPr lang="tr-TR" dirty="0" smtClean="0"/>
              <a:t> </a:t>
            </a:r>
            <a:r>
              <a:rPr lang="tr-TR" dirty="0" err="1"/>
              <a:t>günleriniň</a:t>
            </a:r>
            <a:r>
              <a:rPr lang="tr-TR" dirty="0"/>
              <a:t> bu </a:t>
            </a:r>
            <a:r>
              <a:rPr lang="tr-TR" dirty="0" err="1"/>
              <a:t>yssylary</a:t>
            </a:r>
            <a:r>
              <a:rPr lang="tr-TR" dirty="0"/>
              <a:t> uzak </a:t>
            </a:r>
            <a:r>
              <a:rPr lang="tr-TR" dirty="0" err="1"/>
              <a:t>Demirgazykdan</a:t>
            </a:r>
            <a:r>
              <a:rPr lang="tr-TR" dirty="0"/>
              <a:t> gelenleri </a:t>
            </a:r>
            <a:r>
              <a:rPr lang="tr-TR" dirty="0" err="1"/>
              <a:t>geňirgendirýärdi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54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07604" y="2703579"/>
            <a:ext cx="7128792" cy="258532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7. </a:t>
            </a:r>
            <a:r>
              <a:rPr lang="tr-TR" b="1" dirty="0" err="1"/>
              <a:t>Wagt</a:t>
            </a:r>
            <a:r>
              <a:rPr lang="tr-TR" b="1" dirty="0"/>
              <a:t> </a:t>
            </a:r>
            <a:r>
              <a:rPr lang="tr-TR" b="1" dirty="0" err="1"/>
              <a:t>görkezýän</a:t>
            </a:r>
            <a:r>
              <a:rPr lang="tr-TR" b="1" dirty="0"/>
              <a:t> </a:t>
            </a:r>
            <a:r>
              <a:rPr lang="tr-TR" b="1" dirty="0" err="1"/>
              <a:t>hallara</a:t>
            </a:r>
            <a:r>
              <a:rPr lang="tr-TR" b="1" dirty="0"/>
              <a:t> </a:t>
            </a:r>
            <a:r>
              <a:rPr lang="tr-TR" b="1" dirty="0" err="1"/>
              <a:t>goşulanda</a:t>
            </a:r>
            <a:r>
              <a:rPr lang="tr-TR" dirty="0"/>
              <a:t>,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yzygiderli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gaýtalanmany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ýa</a:t>
            </a:r>
            <a:r>
              <a:rPr lang="tr-TR" b="1" dirty="0">
                <a:solidFill>
                  <a:srgbClr val="FF0000"/>
                </a:solidFill>
              </a:rPr>
              <a:t>-da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çen-takmynlygy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err="1" smtClean="0"/>
              <a:t>aňladýar</a:t>
            </a:r>
            <a:r>
              <a:rPr lang="tr-TR" b="1" dirty="0"/>
              <a:t>. </a:t>
            </a:r>
            <a:endParaRPr lang="tr-TR" b="1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Şol</a:t>
            </a:r>
            <a:r>
              <a:rPr lang="tr-TR" dirty="0" smtClean="0"/>
              <a:t> </a:t>
            </a:r>
            <a:r>
              <a:rPr lang="tr-TR" dirty="0"/>
              <a:t>gün </a:t>
            </a:r>
            <a:r>
              <a:rPr lang="tr-TR" b="1" dirty="0" err="1"/>
              <a:t>öýlänler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OI </a:t>
            </a:r>
            <a:r>
              <a:rPr lang="tr-TR" dirty="0" err="1"/>
              <a:t>daň</a:t>
            </a:r>
            <a:r>
              <a:rPr lang="tr-TR" dirty="0"/>
              <a:t> </a:t>
            </a:r>
            <a:r>
              <a:rPr lang="tr-TR" b="1" dirty="0" err="1"/>
              <a:t>säherlerde</a:t>
            </a:r>
            <a:r>
              <a:rPr lang="tr-TR" dirty="0"/>
              <a:t> </a:t>
            </a:r>
            <a:r>
              <a:rPr lang="tr-TR" dirty="0" err="1"/>
              <a:t>ýola</a:t>
            </a:r>
            <a:r>
              <a:rPr lang="tr-TR" dirty="0"/>
              <a:t> düşerdi.</a:t>
            </a:r>
          </a:p>
        </p:txBody>
      </p:sp>
    </p:spTree>
    <p:extLst>
      <p:ext uri="{BB962C8B-B14F-4D97-AF65-F5344CB8AC3E}">
        <p14:creationId xmlns:p14="http://schemas.microsoft.com/office/powerpoint/2010/main" val="388344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2852936"/>
            <a:ext cx="7202066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8. </a:t>
            </a:r>
            <a:r>
              <a:rPr lang="tr-TR" dirty="0" err="1"/>
              <a:t>Täklik</a:t>
            </a:r>
            <a:r>
              <a:rPr lang="tr-TR" dirty="0"/>
              <a:t> </a:t>
            </a:r>
            <a:r>
              <a:rPr lang="tr-TR" dirty="0" err="1"/>
              <a:t>manyly</a:t>
            </a:r>
            <a:r>
              <a:rPr lang="tr-TR" dirty="0"/>
              <a:t> sözlere, </a:t>
            </a:r>
            <a:r>
              <a:rPr lang="tr-TR" dirty="0" err="1"/>
              <a:t>ýeke</a:t>
            </a:r>
            <a:r>
              <a:rPr lang="tr-TR" dirty="0"/>
              <a:t>, bir </a:t>
            </a:r>
            <a:r>
              <a:rPr lang="tr-TR" dirty="0" err="1"/>
              <a:t>zady</a:t>
            </a:r>
            <a:r>
              <a:rPr lang="tr-TR" dirty="0"/>
              <a:t>, </a:t>
            </a:r>
            <a:r>
              <a:rPr lang="tr-TR" dirty="0" err="1"/>
              <a:t>köplenç</a:t>
            </a:r>
            <a:r>
              <a:rPr lang="tr-TR" dirty="0"/>
              <a:t>, </a:t>
            </a:r>
            <a:r>
              <a:rPr lang="tr-TR" dirty="0" err="1"/>
              <a:t>bedeniň</a:t>
            </a:r>
            <a:r>
              <a:rPr lang="tr-TR" dirty="0"/>
              <a:t> </a:t>
            </a:r>
            <a:r>
              <a:rPr lang="tr-TR" dirty="0" err="1"/>
              <a:t>täk</a:t>
            </a:r>
            <a:r>
              <a:rPr lang="tr-TR" dirty="0"/>
              <a:t> </a:t>
            </a:r>
            <a:r>
              <a:rPr lang="tr-TR" dirty="0" err="1"/>
              <a:t>synalaryny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dirty="0" err="1"/>
              <a:t>bularyň</a:t>
            </a:r>
            <a:r>
              <a:rPr lang="tr-TR" dirty="0"/>
              <a:t> </a:t>
            </a:r>
            <a:r>
              <a:rPr lang="tr-TR" dirty="0" err="1"/>
              <a:t>manysyndan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söýgi</a:t>
            </a:r>
            <a:r>
              <a:rPr lang="tr-TR" b="1" dirty="0">
                <a:solidFill>
                  <a:srgbClr val="FF0000"/>
                </a:solidFill>
              </a:rPr>
              <a:t>,</a:t>
            </a:r>
            <a:r>
              <a:rPr lang="tr-TR" b="1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güýçlendirme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ýokundysy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 err="1"/>
              <a:t>aňlanylýar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Görsem</a:t>
            </a:r>
            <a:r>
              <a:rPr lang="tr-TR" dirty="0"/>
              <a:t>, </a:t>
            </a:r>
            <a:r>
              <a:rPr lang="tr-TR" dirty="0" err="1"/>
              <a:t>ýarym</a:t>
            </a:r>
            <a:r>
              <a:rPr lang="tr-TR" dirty="0"/>
              <a:t>, </a:t>
            </a:r>
            <a:r>
              <a:rPr lang="tr-TR" dirty="0" err="1"/>
              <a:t>guwana</a:t>
            </a:r>
            <a:r>
              <a:rPr lang="tr-TR" dirty="0"/>
              <a:t> men, </a:t>
            </a:r>
            <a:r>
              <a:rPr lang="tr-TR" dirty="0" err="1"/>
              <a:t>Serwi</a:t>
            </a:r>
            <a:r>
              <a:rPr lang="tr-TR" dirty="0"/>
              <a:t> </a:t>
            </a:r>
            <a:r>
              <a:rPr lang="tr-TR" dirty="0" err="1"/>
              <a:t>kamat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boýlaryňa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Saçy</a:t>
            </a:r>
            <a:r>
              <a:rPr lang="tr-TR" dirty="0" smtClean="0"/>
              <a:t> </a:t>
            </a:r>
            <a:r>
              <a:rPr lang="tr-TR" dirty="0" err="1"/>
              <a:t>gijä</a:t>
            </a:r>
            <a:r>
              <a:rPr lang="tr-TR" dirty="0"/>
              <a:t> </a:t>
            </a:r>
            <a:r>
              <a:rPr lang="tr-TR" dirty="0" err="1"/>
              <a:t>meňzär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ýüzleri</a:t>
            </a:r>
            <a:r>
              <a:rPr lang="tr-TR" dirty="0"/>
              <a:t> </a:t>
            </a:r>
            <a:r>
              <a:rPr lang="tr-TR" dirty="0" err="1"/>
              <a:t>Aýa</a:t>
            </a:r>
            <a:r>
              <a:rPr lang="tr-TR" dirty="0"/>
              <a:t>. </a:t>
            </a:r>
            <a:r>
              <a:rPr lang="tr-TR" dirty="0" err="1"/>
              <a:t>Serwi</a:t>
            </a:r>
            <a:r>
              <a:rPr lang="tr-TR" dirty="0"/>
              <a:t> </a:t>
            </a:r>
            <a:r>
              <a:rPr lang="tr-TR" dirty="0" err="1"/>
              <a:t>kaamat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boýlaryňa</a:t>
            </a:r>
            <a:r>
              <a:rPr lang="tr-TR" b="1" dirty="0">
                <a:solidFill>
                  <a:srgbClr val="FF0000"/>
                </a:solidFill>
              </a:rPr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Duranlaryň</a:t>
            </a:r>
            <a:r>
              <a:rPr lang="tr-TR" dirty="0" smtClean="0"/>
              <a:t> </a:t>
            </a:r>
            <a:r>
              <a:rPr lang="tr-TR" b="1" dirty="0" err="1">
                <a:solidFill>
                  <a:srgbClr val="FF0000"/>
                </a:solidFill>
              </a:rPr>
              <a:t>ýürekleri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 err="1"/>
              <a:t>azajyk</a:t>
            </a:r>
            <a:r>
              <a:rPr lang="tr-TR" dirty="0"/>
              <a:t> </a:t>
            </a:r>
            <a:r>
              <a:rPr lang="tr-TR" dirty="0" err="1"/>
              <a:t>düşüşdi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Şähdi</a:t>
            </a:r>
            <a:r>
              <a:rPr lang="tr-TR" dirty="0" smtClean="0"/>
              <a:t> </a:t>
            </a:r>
            <a:r>
              <a:rPr lang="tr-TR" dirty="0"/>
              <a:t>– şeker </a:t>
            </a:r>
            <a:r>
              <a:rPr lang="tr-TR" b="1" dirty="0">
                <a:solidFill>
                  <a:srgbClr val="FF0000"/>
                </a:solidFill>
              </a:rPr>
              <a:t>dillerden</a:t>
            </a:r>
            <a:r>
              <a:rPr lang="tr-TR" dirty="0"/>
              <a:t>, sözle gara göz gelin</a:t>
            </a:r>
            <a:r>
              <a:rPr lang="tr-T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09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780928"/>
            <a:ext cx="7274074" cy="258532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9. </a:t>
            </a:r>
            <a:r>
              <a:rPr lang="tr-TR" dirty="0" err="1"/>
              <a:t>Bedeniň</a:t>
            </a:r>
            <a:r>
              <a:rPr lang="tr-TR" dirty="0"/>
              <a:t> </a:t>
            </a:r>
            <a:r>
              <a:rPr lang="tr-TR" dirty="0" err="1"/>
              <a:t>näbelli</a:t>
            </a:r>
            <a:r>
              <a:rPr lang="tr-TR" dirty="0"/>
              <a:t> </a:t>
            </a:r>
            <a:r>
              <a:rPr lang="tr-TR" dirty="0" err="1"/>
              <a:t>köplükde</a:t>
            </a:r>
            <a:r>
              <a:rPr lang="tr-TR" dirty="0"/>
              <a:t> </a:t>
            </a:r>
            <a:r>
              <a:rPr lang="tr-TR" dirty="0" err="1"/>
              <a:t>bolan</a:t>
            </a:r>
            <a:r>
              <a:rPr lang="tr-TR" dirty="0"/>
              <a:t> </a:t>
            </a:r>
            <a:r>
              <a:rPr lang="tr-TR" dirty="0" err="1"/>
              <a:t>bölegini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güýçlendirme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Nazar </a:t>
            </a:r>
            <a:r>
              <a:rPr lang="tr-TR" dirty="0" err="1"/>
              <a:t>baýyň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saçlaryny</a:t>
            </a:r>
            <a:r>
              <a:rPr lang="tr-TR" dirty="0"/>
              <a:t> </a:t>
            </a:r>
            <a:r>
              <a:rPr lang="tr-TR" dirty="0" err="1"/>
              <a:t>üýşürip</a:t>
            </a:r>
            <a:r>
              <a:rPr lang="tr-TR" dirty="0"/>
              <a:t>, </a:t>
            </a:r>
            <a:r>
              <a:rPr lang="tr-TR" dirty="0" err="1"/>
              <a:t>gözüni</a:t>
            </a:r>
            <a:r>
              <a:rPr lang="tr-TR" dirty="0"/>
              <a:t> </a:t>
            </a:r>
            <a:r>
              <a:rPr lang="tr-TR" dirty="0" err="1"/>
              <a:t>tegeleýändigi</a:t>
            </a:r>
            <a:r>
              <a:rPr lang="tr-TR" dirty="0"/>
              <a:t> </a:t>
            </a:r>
            <a:r>
              <a:rPr lang="tr-TR" dirty="0" err="1"/>
              <a:t>mälimdi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Dür </a:t>
            </a:r>
            <a:r>
              <a:rPr lang="tr-TR" dirty="0" err="1"/>
              <a:t>derýadan</a:t>
            </a:r>
            <a:r>
              <a:rPr lang="tr-TR" dirty="0"/>
              <a:t> </a:t>
            </a:r>
            <a:r>
              <a:rPr lang="tr-TR" dirty="0" err="1"/>
              <a:t>çyka</a:t>
            </a:r>
            <a:r>
              <a:rPr lang="tr-TR" dirty="0"/>
              <a:t> bilmez, Nazar </a:t>
            </a:r>
            <a:r>
              <a:rPr lang="tr-TR" dirty="0" err="1"/>
              <a:t>kylsa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dişleriňe</a:t>
            </a:r>
            <a:r>
              <a:rPr lang="tr-T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705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780928"/>
            <a:ext cx="7274074" cy="258532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10. </a:t>
            </a:r>
            <a:r>
              <a:rPr lang="tr-TR" dirty="0" err="1"/>
              <a:t>Bedeniň</a:t>
            </a:r>
            <a:r>
              <a:rPr lang="tr-TR" dirty="0"/>
              <a:t> </a:t>
            </a:r>
            <a:r>
              <a:rPr lang="tr-TR" dirty="0" err="1"/>
              <a:t>jübüt</a:t>
            </a:r>
            <a:r>
              <a:rPr lang="tr-TR" dirty="0"/>
              <a:t> </a:t>
            </a:r>
            <a:r>
              <a:rPr lang="tr-TR" dirty="0" err="1"/>
              <a:t>synalaryny</a:t>
            </a:r>
            <a:r>
              <a:rPr lang="tr-TR" dirty="0"/>
              <a:t> </a:t>
            </a:r>
            <a:r>
              <a:rPr lang="tr-TR" dirty="0" err="1"/>
              <a:t>ýa</a:t>
            </a:r>
            <a:r>
              <a:rPr lang="tr-TR" dirty="0"/>
              <a:t>-da </a:t>
            </a:r>
            <a:r>
              <a:rPr lang="tr-TR" dirty="0" err="1"/>
              <a:t>beýleki</a:t>
            </a:r>
            <a:r>
              <a:rPr lang="tr-TR" dirty="0"/>
              <a:t> </a:t>
            </a:r>
            <a:r>
              <a:rPr lang="tr-TR" dirty="0" err="1"/>
              <a:t>zatlary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güýçlendirmek</a:t>
            </a:r>
            <a:r>
              <a:rPr lang="tr-TR" dirty="0"/>
              <a:t> </a:t>
            </a:r>
            <a:r>
              <a:rPr lang="tr-TR" dirty="0" err="1"/>
              <a:t>öwüşginli</a:t>
            </a:r>
            <a:r>
              <a:rPr lang="tr-TR" dirty="0"/>
              <a:t> </a:t>
            </a:r>
            <a:r>
              <a:rPr lang="tr-TR" dirty="0" err="1"/>
              <a:t>bölekligi</a:t>
            </a:r>
            <a:r>
              <a:rPr lang="tr-TR" dirty="0"/>
              <a:t> </a:t>
            </a:r>
            <a:r>
              <a:rPr lang="tr-TR" dirty="0" err="1"/>
              <a:t>görkezýär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Şu </a:t>
            </a:r>
            <a:r>
              <a:rPr lang="tr-TR" dirty="0" err="1"/>
              <a:t>aralykda</a:t>
            </a:r>
            <a:r>
              <a:rPr lang="tr-TR" dirty="0"/>
              <a:t> </a:t>
            </a:r>
            <a:r>
              <a:rPr lang="tr-TR" dirty="0" err="1"/>
              <a:t>onuň</a:t>
            </a:r>
            <a:r>
              <a:rPr lang="tr-TR" dirty="0"/>
              <a:t> </a:t>
            </a:r>
            <a:r>
              <a:rPr lang="tr-TR" dirty="0" err="1"/>
              <a:t>alaça</a:t>
            </a:r>
            <a:r>
              <a:rPr lang="tr-TR" dirty="0"/>
              <a:t> </a:t>
            </a:r>
            <a:r>
              <a:rPr lang="tr-TR" dirty="0" err="1"/>
              <a:t>köýneginiň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ýeňleri</a:t>
            </a:r>
            <a:r>
              <a:rPr lang="tr-TR" dirty="0"/>
              <a:t> </a:t>
            </a:r>
            <a:r>
              <a:rPr lang="tr-TR" dirty="0" err="1"/>
              <a:t>ýyrtyldy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Gurbantäç</a:t>
            </a:r>
            <a:r>
              <a:rPr lang="tr-TR" dirty="0" smtClean="0"/>
              <a:t> </a:t>
            </a:r>
            <a:r>
              <a:rPr lang="tr-TR" dirty="0"/>
              <a:t>ak </a:t>
            </a:r>
            <a:r>
              <a:rPr lang="tr-TR" b="1" dirty="0" err="1">
                <a:solidFill>
                  <a:srgbClr val="FF0000"/>
                </a:solidFill>
              </a:rPr>
              <a:t>gollaryny</a:t>
            </a:r>
            <a:r>
              <a:rPr lang="tr-TR" dirty="0"/>
              <a:t> </a:t>
            </a:r>
            <a:r>
              <a:rPr lang="tr-TR" dirty="0" err="1"/>
              <a:t>çermäp</a:t>
            </a:r>
            <a:r>
              <a:rPr lang="tr-TR" dirty="0"/>
              <a:t> işe </a:t>
            </a:r>
            <a:r>
              <a:rPr lang="tr-TR" dirty="0" err="1"/>
              <a:t>girişdi</a:t>
            </a:r>
            <a:r>
              <a:rPr lang="tr-T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417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36357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677683"/>
            <a:ext cx="7344816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11. </a:t>
            </a:r>
            <a:r>
              <a:rPr lang="tr-TR" b="1" dirty="0" err="1"/>
              <a:t>Täklikde</a:t>
            </a:r>
            <a:r>
              <a:rPr lang="tr-TR" b="1" dirty="0"/>
              <a:t> </a:t>
            </a:r>
            <a:r>
              <a:rPr lang="tr-TR" b="1" dirty="0" err="1"/>
              <a:t>ulanylýan</a:t>
            </a:r>
            <a:r>
              <a:rPr lang="tr-TR" b="1" dirty="0"/>
              <a:t> has </a:t>
            </a:r>
            <a:r>
              <a:rPr lang="tr-TR" b="1" dirty="0" smtClean="0"/>
              <a:t>atlara – adam </a:t>
            </a:r>
            <a:r>
              <a:rPr lang="tr-TR" b="1" dirty="0" err="1"/>
              <a:t>atlaryna</a:t>
            </a:r>
            <a:r>
              <a:rPr lang="tr-TR" b="1" dirty="0"/>
              <a:t> </a:t>
            </a:r>
            <a:r>
              <a:rPr lang="tr-TR" b="1" dirty="0" err="1"/>
              <a:t>goşulanda</a:t>
            </a:r>
            <a:r>
              <a:rPr lang="tr-TR" b="1" dirty="0"/>
              <a:t>, </a:t>
            </a:r>
            <a:r>
              <a:rPr lang="tr-TR" b="1" dirty="0" err="1"/>
              <a:t>şol</a:t>
            </a:r>
            <a:r>
              <a:rPr lang="tr-TR" b="1" dirty="0"/>
              <a:t> şahsa </a:t>
            </a:r>
            <a:r>
              <a:rPr lang="tr-TR" b="1" dirty="0" err="1"/>
              <a:t>degişli</a:t>
            </a:r>
            <a:r>
              <a:rPr lang="tr-TR" b="1" dirty="0"/>
              <a:t>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maşgalanyň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jemini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maşgala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agzalarynyň</a:t>
            </a:r>
            <a:r>
              <a:rPr lang="tr-TR" b="1" dirty="0">
                <a:solidFill>
                  <a:srgbClr val="FF0000"/>
                </a:solidFill>
              </a:rPr>
              <a:t> tutuş </a:t>
            </a:r>
            <a:r>
              <a:rPr lang="tr-TR" b="1" dirty="0" err="1">
                <a:solidFill>
                  <a:srgbClr val="FF0000"/>
                </a:solidFill>
              </a:rPr>
              <a:t>jemini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ýa</a:t>
            </a:r>
            <a:r>
              <a:rPr lang="tr-TR" dirty="0">
                <a:solidFill>
                  <a:srgbClr val="FF0000"/>
                </a:solidFill>
              </a:rPr>
              <a:t>-da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olaryň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hojalygyny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bir </a:t>
            </a:r>
            <a:r>
              <a:rPr lang="tr-TR" b="1" dirty="0" err="1">
                <a:solidFill>
                  <a:srgbClr val="FF0000"/>
                </a:solidFill>
              </a:rPr>
              <a:t>familiýaly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birnäçe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adamy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err="1" smtClean="0"/>
              <a:t>görkezýär</a:t>
            </a:r>
            <a:r>
              <a:rPr lang="tr-TR" b="1" dirty="0"/>
              <a:t>. </a:t>
            </a:r>
            <a:endParaRPr lang="tr-TR" b="1" dirty="0" smtClean="0"/>
          </a:p>
          <a:p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Gözellere</a:t>
            </a:r>
            <a:r>
              <a:rPr lang="tr-TR" dirty="0" smtClean="0"/>
              <a:t> </a:t>
            </a:r>
            <a:r>
              <a:rPr lang="tr-TR" dirty="0" err="1"/>
              <a:t>barjak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Aşyrowlar</a:t>
            </a:r>
            <a:r>
              <a:rPr lang="tr-TR" dirty="0" smtClean="0"/>
              <a:t> </a:t>
            </a:r>
            <a:r>
              <a:rPr lang="tr-TR" dirty="0"/>
              <a:t>ol </a:t>
            </a:r>
            <a:r>
              <a:rPr lang="tr-TR" dirty="0" err="1"/>
              <a:t>köçede</a:t>
            </a:r>
            <a:r>
              <a:rPr lang="tr-TR" dirty="0"/>
              <a:t> </a:t>
            </a:r>
            <a:r>
              <a:rPr lang="tr-TR" dirty="0" err="1"/>
              <a:t>ýaşaýar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89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36357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85110" y="2523837"/>
            <a:ext cx="7431305" cy="313932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12.Tutuşlygyna </a:t>
            </a:r>
            <a:r>
              <a:rPr lang="tr-TR" dirty="0" err="1"/>
              <a:t>umumy</a:t>
            </a:r>
            <a:r>
              <a:rPr lang="tr-TR" dirty="0"/>
              <a:t> </a:t>
            </a:r>
            <a:r>
              <a:rPr lang="tr-TR" dirty="0" err="1"/>
              <a:t>köplügi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</a:t>
            </a:r>
            <a:r>
              <a:rPr lang="tr-TR" dirty="0" err="1"/>
              <a:t>tirkeş</a:t>
            </a:r>
            <a:r>
              <a:rPr lang="tr-TR" dirty="0"/>
              <a:t> </a:t>
            </a:r>
            <a:r>
              <a:rPr lang="tr-TR" dirty="0" err="1"/>
              <a:t>gaýtalanýan</a:t>
            </a:r>
            <a:r>
              <a:rPr lang="tr-TR" dirty="0"/>
              <a:t> </a:t>
            </a:r>
            <a:r>
              <a:rPr lang="tr-TR" dirty="0" err="1"/>
              <a:t>düzümleriň</a:t>
            </a:r>
            <a:r>
              <a:rPr lang="tr-TR" dirty="0"/>
              <a:t> </a:t>
            </a:r>
            <a:r>
              <a:rPr lang="tr-TR" dirty="0" err="1"/>
              <a:t>ikinji</a:t>
            </a:r>
            <a:r>
              <a:rPr lang="tr-TR" dirty="0"/>
              <a:t> </a:t>
            </a:r>
            <a:r>
              <a:rPr lang="tr-TR" dirty="0" err="1"/>
              <a:t>komponentine</a:t>
            </a:r>
            <a:r>
              <a:rPr lang="tr-TR" dirty="0"/>
              <a:t>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dirty="0" err="1"/>
              <a:t>güýçlendiriji</a:t>
            </a:r>
            <a:r>
              <a:rPr lang="tr-TR" dirty="0"/>
              <a:t> – </a:t>
            </a:r>
            <a:r>
              <a:rPr lang="tr-TR" dirty="0" err="1"/>
              <a:t>bölüji</a:t>
            </a:r>
            <a:r>
              <a:rPr lang="tr-TR" dirty="0"/>
              <a:t> </a:t>
            </a:r>
            <a:r>
              <a:rPr lang="tr-TR" dirty="0" err="1"/>
              <a:t>manyly</a:t>
            </a:r>
            <a:r>
              <a:rPr lang="tr-TR" dirty="0"/>
              <a:t> </a:t>
            </a:r>
            <a:r>
              <a:rPr lang="tr-TR" dirty="0" err="1"/>
              <a:t>köplügi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paty</a:t>
            </a:r>
            <a:r>
              <a:rPr lang="tr-TR" dirty="0" smtClean="0"/>
              <a:t>-putular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ýorgan-ýassyklar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/>
              <a:t>ýagdaýlarda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san </a:t>
            </a:r>
            <a:r>
              <a:rPr lang="tr-TR" dirty="0" err="1"/>
              <a:t>goşulmasy</a:t>
            </a:r>
            <a:r>
              <a:rPr lang="tr-TR" dirty="0"/>
              <a:t> </a:t>
            </a:r>
            <a:r>
              <a:rPr lang="tr-TR" dirty="0" err="1"/>
              <a:t>tirkeş</a:t>
            </a:r>
            <a:r>
              <a:rPr lang="tr-TR" dirty="0"/>
              <a:t> – </a:t>
            </a:r>
            <a:r>
              <a:rPr lang="tr-TR" dirty="0" err="1"/>
              <a:t>gaýtalanýan</a:t>
            </a:r>
            <a:r>
              <a:rPr lang="tr-TR" dirty="0"/>
              <a:t> </a:t>
            </a:r>
            <a:r>
              <a:rPr lang="tr-TR" dirty="0" err="1"/>
              <a:t>sözleriň</a:t>
            </a:r>
            <a:r>
              <a:rPr lang="tr-TR" dirty="0"/>
              <a:t> iki </a:t>
            </a:r>
            <a:r>
              <a:rPr lang="tr-TR" dirty="0" err="1"/>
              <a:t>komponentine</a:t>
            </a:r>
            <a:r>
              <a:rPr lang="tr-TR" dirty="0"/>
              <a:t>-de </a:t>
            </a:r>
            <a:r>
              <a:rPr lang="tr-TR" dirty="0" err="1"/>
              <a:t>goşulyp</a:t>
            </a:r>
            <a:r>
              <a:rPr lang="tr-TR" dirty="0"/>
              <a:t> </a:t>
            </a:r>
            <a:r>
              <a:rPr lang="tr-TR" dirty="0" err="1"/>
              <a:t>bilýär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has </a:t>
            </a:r>
            <a:r>
              <a:rPr lang="tr-TR" dirty="0" err="1"/>
              <a:t>güýçlendirmäni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: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doganlar</a:t>
            </a:r>
            <a:r>
              <a:rPr lang="tr-TR" dirty="0" smtClean="0"/>
              <a:t>–</a:t>
            </a:r>
            <a:r>
              <a:rPr lang="tr-TR" dirty="0" err="1" smtClean="0"/>
              <a:t>garyndaşlar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agalar-ýeňňeler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daýylar-daýzalar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aýnalar-gapylar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62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3022" y="1164392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36357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334343"/>
            <a:ext cx="7128792" cy="313932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Türkmen </a:t>
            </a:r>
            <a:r>
              <a:rPr lang="tr-TR" dirty="0" err="1"/>
              <a:t>dilindäki</a:t>
            </a:r>
            <a:r>
              <a:rPr lang="tr-TR" dirty="0"/>
              <a:t> </a:t>
            </a:r>
            <a:r>
              <a:rPr lang="tr-TR" dirty="0" err="1"/>
              <a:t>atlaryň</a:t>
            </a:r>
            <a:r>
              <a:rPr lang="tr-TR" dirty="0"/>
              <a:t> </a:t>
            </a:r>
            <a:r>
              <a:rPr lang="tr-TR" dirty="0" err="1"/>
              <a:t>hemmesi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goşulmasyny</a:t>
            </a:r>
            <a:r>
              <a:rPr lang="tr-TR" dirty="0"/>
              <a:t> </a:t>
            </a:r>
            <a:r>
              <a:rPr lang="tr-TR" dirty="0" err="1"/>
              <a:t>uçdantutma</a:t>
            </a:r>
            <a:r>
              <a:rPr lang="tr-TR" dirty="0"/>
              <a:t> kabul </a:t>
            </a:r>
            <a:r>
              <a:rPr lang="tr-TR" dirty="0" err="1"/>
              <a:t>etmeýärler</a:t>
            </a:r>
            <a:r>
              <a:rPr lang="tr-TR" dirty="0"/>
              <a:t>, </a:t>
            </a:r>
            <a:r>
              <a:rPr lang="tr-TR" dirty="0" err="1"/>
              <a:t>atlaryň</a:t>
            </a:r>
            <a:r>
              <a:rPr lang="tr-TR" dirty="0"/>
              <a:t> </a:t>
            </a:r>
            <a:r>
              <a:rPr lang="tr-TR" dirty="0" err="1"/>
              <a:t>birnäçe</a:t>
            </a:r>
            <a:r>
              <a:rPr lang="tr-TR" dirty="0"/>
              <a:t> </a:t>
            </a:r>
            <a:r>
              <a:rPr lang="tr-TR" dirty="0" err="1"/>
              <a:t>görnüşleri</a:t>
            </a:r>
            <a:r>
              <a:rPr lang="tr-TR" dirty="0"/>
              <a:t>, has </a:t>
            </a:r>
            <a:r>
              <a:rPr lang="tr-TR" dirty="0" err="1"/>
              <a:t>atlaryň</a:t>
            </a:r>
            <a:r>
              <a:rPr lang="tr-TR" dirty="0"/>
              <a:t> bir </a:t>
            </a:r>
            <a:r>
              <a:rPr lang="tr-TR" dirty="0" err="1"/>
              <a:t>topary</a:t>
            </a:r>
            <a:r>
              <a:rPr lang="tr-TR" dirty="0"/>
              <a:t>, </a:t>
            </a:r>
            <a:r>
              <a:rPr lang="tr-TR" dirty="0" err="1"/>
              <a:t>asyl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ýasama</a:t>
            </a:r>
            <a:r>
              <a:rPr lang="tr-TR" dirty="0"/>
              <a:t> </a:t>
            </a:r>
            <a:r>
              <a:rPr lang="tr-TR" dirty="0" err="1"/>
              <a:t>görnüşindäki</a:t>
            </a:r>
            <a:r>
              <a:rPr lang="tr-TR" dirty="0"/>
              <a:t> </a:t>
            </a:r>
            <a:r>
              <a:rPr lang="tr-TR" dirty="0" err="1"/>
              <a:t>jyns</a:t>
            </a:r>
            <a:r>
              <a:rPr lang="tr-TR" dirty="0"/>
              <a:t> atlar </a:t>
            </a:r>
            <a:r>
              <a:rPr lang="tr-TR" dirty="0" err="1"/>
              <a:t>köplük</a:t>
            </a:r>
            <a:r>
              <a:rPr lang="tr-TR" dirty="0"/>
              <a:t> san </a:t>
            </a:r>
            <a:r>
              <a:rPr lang="tr-TR" dirty="0" err="1"/>
              <a:t>goşulmasyny</a:t>
            </a:r>
            <a:r>
              <a:rPr lang="tr-TR" dirty="0"/>
              <a:t> kabul </a:t>
            </a:r>
            <a:r>
              <a:rPr lang="tr-TR" dirty="0" err="1"/>
              <a:t>etmeýärler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err="1"/>
              <a:t>Şäherleriň</a:t>
            </a:r>
            <a:r>
              <a:rPr lang="tr-TR" dirty="0"/>
              <a:t>, </a:t>
            </a:r>
            <a:r>
              <a:rPr lang="tr-TR" dirty="0" err="1"/>
              <a:t>ýer-ýurtlaryň</a:t>
            </a:r>
            <a:r>
              <a:rPr lang="tr-TR" dirty="0"/>
              <a:t>, </a:t>
            </a:r>
            <a:r>
              <a:rPr lang="tr-TR" dirty="0" err="1"/>
              <a:t>planetalaryň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beýlekileriň</a:t>
            </a:r>
            <a:r>
              <a:rPr lang="tr-TR" dirty="0"/>
              <a:t> </a:t>
            </a:r>
            <a:r>
              <a:rPr lang="tr-TR" dirty="0" err="1" smtClean="0"/>
              <a:t>atlary</a:t>
            </a:r>
            <a:r>
              <a:rPr lang="tr-TR" dirty="0"/>
              <a:t>:</a:t>
            </a:r>
            <a:r>
              <a:rPr lang="tr-TR" dirty="0" smtClean="0"/>
              <a:t> </a:t>
            </a:r>
            <a:r>
              <a:rPr lang="tr-TR" dirty="0"/>
              <a:t>Aşgabat, </a:t>
            </a:r>
            <a:r>
              <a:rPr lang="tr-TR" dirty="0" err="1"/>
              <a:t>Özbegistan</a:t>
            </a:r>
            <a:r>
              <a:rPr lang="tr-TR" dirty="0"/>
              <a:t>, </a:t>
            </a:r>
            <a:r>
              <a:rPr lang="tr-TR" dirty="0" err="1"/>
              <a:t>Tähran</a:t>
            </a:r>
            <a:r>
              <a:rPr lang="tr-TR" dirty="0"/>
              <a:t>, </a:t>
            </a:r>
            <a:r>
              <a:rPr lang="tr-TR" dirty="0" err="1"/>
              <a:t>Aý</a:t>
            </a:r>
            <a:r>
              <a:rPr lang="tr-TR" dirty="0"/>
              <a:t>, Gün, Mars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ş.m</a:t>
            </a:r>
            <a:r>
              <a:rPr lang="tr-TR" dirty="0"/>
              <a:t>.</a:t>
            </a:r>
          </a:p>
          <a:p>
            <a:r>
              <a:rPr lang="tr-TR" dirty="0"/>
              <a:t>2. </a:t>
            </a:r>
            <a:r>
              <a:rPr lang="tr-TR" dirty="0" err="1"/>
              <a:t>Käbir</a:t>
            </a:r>
            <a:r>
              <a:rPr lang="tr-TR" dirty="0"/>
              <a:t> </a:t>
            </a:r>
            <a:r>
              <a:rPr lang="tr-TR" dirty="0" err="1"/>
              <a:t>ýasama</a:t>
            </a:r>
            <a:r>
              <a:rPr lang="tr-TR" dirty="0"/>
              <a:t> </a:t>
            </a:r>
            <a:r>
              <a:rPr lang="tr-TR" dirty="0" err="1"/>
              <a:t>umumy</a:t>
            </a:r>
            <a:r>
              <a:rPr lang="tr-TR" dirty="0"/>
              <a:t> (</a:t>
            </a:r>
            <a:r>
              <a:rPr lang="tr-TR" dirty="0" err="1"/>
              <a:t>abstrakt</a:t>
            </a:r>
            <a:r>
              <a:rPr lang="tr-TR" dirty="0"/>
              <a:t>) atlar, </a:t>
            </a:r>
            <a:r>
              <a:rPr lang="tr-TR" dirty="0" err="1"/>
              <a:t>sosial</a:t>
            </a:r>
            <a:r>
              <a:rPr lang="tr-TR" dirty="0"/>
              <a:t> </a:t>
            </a:r>
            <a:r>
              <a:rPr lang="tr-TR" dirty="0" err="1"/>
              <a:t>toparlaryň</a:t>
            </a:r>
            <a:r>
              <a:rPr lang="tr-TR" dirty="0"/>
              <a:t> </a:t>
            </a:r>
            <a:r>
              <a:rPr lang="tr-TR" dirty="0" err="1"/>
              <a:t>atlary</a:t>
            </a:r>
            <a:r>
              <a:rPr lang="tr-TR" dirty="0"/>
              <a:t>: utanç, </a:t>
            </a:r>
            <a:r>
              <a:rPr lang="tr-TR" dirty="0" err="1"/>
              <a:t>utanjaňlyk</a:t>
            </a:r>
            <a:r>
              <a:rPr lang="tr-TR" dirty="0"/>
              <a:t>, </a:t>
            </a:r>
            <a:r>
              <a:rPr lang="tr-TR" dirty="0" err="1"/>
              <a:t>daýhançylyk</a:t>
            </a:r>
            <a:r>
              <a:rPr lang="tr-TR" dirty="0"/>
              <a:t>, </a:t>
            </a:r>
            <a:r>
              <a:rPr lang="tr-TR" dirty="0" err="1"/>
              <a:t>mugallymçylyk</a:t>
            </a:r>
            <a:r>
              <a:rPr lang="tr-TR" dirty="0"/>
              <a:t>, </a:t>
            </a:r>
            <a:r>
              <a:rPr lang="tr-TR" dirty="0" err="1"/>
              <a:t>doktorçylyk</a:t>
            </a:r>
            <a:r>
              <a:rPr lang="tr-TR" dirty="0"/>
              <a:t>, </a:t>
            </a:r>
            <a:r>
              <a:rPr lang="tr-TR" dirty="0" err="1"/>
              <a:t>maldarçylyk</a:t>
            </a:r>
            <a:r>
              <a:rPr lang="tr-TR" dirty="0"/>
              <a:t>.</a:t>
            </a:r>
          </a:p>
          <a:p>
            <a:r>
              <a:rPr lang="tr-TR" dirty="0"/>
              <a:t>3. </a:t>
            </a:r>
            <a:r>
              <a:rPr lang="tr-TR" dirty="0" err="1"/>
              <a:t>Magdanlaryň</a:t>
            </a:r>
            <a:r>
              <a:rPr lang="tr-TR" dirty="0"/>
              <a:t>, </a:t>
            </a:r>
            <a:r>
              <a:rPr lang="tr-TR" dirty="0" err="1"/>
              <a:t>miweleriň</a:t>
            </a:r>
            <a:r>
              <a:rPr lang="tr-TR" dirty="0"/>
              <a:t>, </a:t>
            </a:r>
            <a:r>
              <a:rPr lang="tr-TR" dirty="0" err="1"/>
              <a:t>suwuklyklaryň</a:t>
            </a:r>
            <a:r>
              <a:rPr lang="tr-TR" dirty="0"/>
              <a:t>, </a:t>
            </a:r>
            <a:r>
              <a:rPr lang="tr-TR" dirty="0" err="1"/>
              <a:t>däneli</a:t>
            </a:r>
            <a:r>
              <a:rPr lang="tr-TR" dirty="0"/>
              <a:t> </a:t>
            </a:r>
            <a:r>
              <a:rPr lang="tr-TR" dirty="0" err="1"/>
              <a:t>ekinleriň</a:t>
            </a:r>
            <a:r>
              <a:rPr lang="tr-TR" dirty="0"/>
              <a:t>, </a:t>
            </a:r>
            <a:r>
              <a:rPr lang="tr-TR" dirty="0" err="1"/>
              <a:t>iýmitleriň</a:t>
            </a:r>
            <a:r>
              <a:rPr lang="tr-TR" dirty="0"/>
              <a:t>, </a:t>
            </a:r>
            <a:r>
              <a:rPr lang="tr-TR" dirty="0" err="1"/>
              <a:t>tagamlaryň</a:t>
            </a:r>
            <a:r>
              <a:rPr lang="tr-TR" dirty="0"/>
              <a:t> … </a:t>
            </a:r>
            <a:r>
              <a:rPr lang="tr-TR" dirty="0" err="1" smtClean="0"/>
              <a:t>atlary</a:t>
            </a:r>
            <a:r>
              <a:rPr lang="tr-TR" dirty="0" smtClean="0"/>
              <a:t>: </a:t>
            </a:r>
            <a:r>
              <a:rPr lang="tr-TR" dirty="0" err="1"/>
              <a:t>nebit</a:t>
            </a:r>
            <a:r>
              <a:rPr lang="tr-TR" dirty="0"/>
              <a:t>, gaz, </a:t>
            </a:r>
            <a:r>
              <a:rPr lang="tr-TR" dirty="0" err="1"/>
              <a:t>bugdaý</a:t>
            </a:r>
            <a:r>
              <a:rPr lang="tr-TR" dirty="0"/>
              <a:t>, </a:t>
            </a:r>
            <a:r>
              <a:rPr lang="tr-TR" dirty="0" err="1"/>
              <a:t>unaş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ş.m</a:t>
            </a:r>
            <a:r>
              <a:rPr lang="tr-TR" dirty="0"/>
              <a:t>.</a:t>
            </a:r>
          </a:p>
          <a:p>
            <a:r>
              <a:rPr lang="tr-TR" dirty="0"/>
              <a:t>4.Kesel </a:t>
            </a:r>
            <a:r>
              <a:rPr lang="tr-TR" dirty="0" err="1"/>
              <a:t>atlary</a:t>
            </a:r>
            <a:r>
              <a:rPr lang="tr-TR" dirty="0"/>
              <a:t>: </a:t>
            </a:r>
            <a:r>
              <a:rPr lang="tr-TR" dirty="0" err="1"/>
              <a:t>garahassalyk</a:t>
            </a:r>
            <a:r>
              <a:rPr lang="tr-TR" dirty="0"/>
              <a:t>, mama, </a:t>
            </a:r>
            <a:r>
              <a:rPr lang="tr-TR" dirty="0" err="1"/>
              <a:t>gyzamyk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164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916832"/>
            <a:ext cx="1081386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988840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3068960"/>
            <a:ext cx="6768752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/>
              <a:t>Sanalyp</a:t>
            </a:r>
            <a:r>
              <a:rPr lang="tr-TR" dirty="0"/>
              <a:t>, </a:t>
            </a:r>
            <a:r>
              <a:rPr lang="tr-TR" dirty="0" err="1"/>
              <a:t>mukdar</a:t>
            </a:r>
            <a:r>
              <a:rPr lang="tr-TR" dirty="0"/>
              <a:t> </a:t>
            </a:r>
            <a:r>
              <a:rPr lang="tr-TR" dirty="0" err="1"/>
              <a:t>taýdan</a:t>
            </a:r>
            <a:r>
              <a:rPr lang="tr-TR" dirty="0"/>
              <a:t> </a:t>
            </a:r>
            <a:r>
              <a:rPr lang="tr-TR" dirty="0" err="1"/>
              <a:t>anyklanmagy</a:t>
            </a:r>
            <a:r>
              <a:rPr lang="tr-TR" dirty="0"/>
              <a:t> </a:t>
            </a:r>
            <a:r>
              <a:rPr lang="tr-TR" dirty="0" err="1"/>
              <a:t>mümkin</a:t>
            </a:r>
            <a:r>
              <a:rPr lang="tr-TR" dirty="0"/>
              <a:t> </a:t>
            </a:r>
            <a:r>
              <a:rPr lang="tr-TR" dirty="0" err="1"/>
              <a:t>bolan</a:t>
            </a:r>
            <a:r>
              <a:rPr lang="tr-TR" dirty="0"/>
              <a:t> zatlar </a:t>
            </a:r>
            <a:r>
              <a:rPr lang="tr-TR" dirty="0" err="1"/>
              <a:t>zerurlyga</a:t>
            </a:r>
            <a:r>
              <a:rPr lang="tr-TR" dirty="0"/>
              <a:t> </a:t>
            </a:r>
            <a:r>
              <a:rPr lang="tr-TR" dirty="0" err="1"/>
              <a:t>görä</a:t>
            </a:r>
            <a:r>
              <a:rPr lang="tr-TR" dirty="0"/>
              <a:t>, birlik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sanda </a:t>
            </a:r>
            <a:r>
              <a:rPr lang="tr-TR" dirty="0" err="1"/>
              <a:t>ulanylyp</a:t>
            </a:r>
            <a:r>
              <a:rPr lang="tr-TR" dirty="0"/>
              <a:t> </a:t>
            </a:r>
            <a:r>
              <a:rPr lang="tr-TR" dirty="0" smtClean="0"/>
              <a:t>bilerler.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Türkmen </a:t>
            </a:r>
            <a:r>
              <a:rPr lang="tr-TR" dirty="0"/>
              <a:t>dilinde birlik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san </a:t>
            </a:r>
            <a:r>
              <a:rPr lang="tr-TR" dirty="0" err="1"/>
              <a:t>düşünjesini</a:t>
            </a:r>
            <a:r>
              <a:rPr lang="tr-TR" dirty="0"/>
              <a:t> </a:t>
            </a:r>
            <a:r>
              <a:rPr lang="tr-TR" dirty="0" err="1"/>
              <a:t>aňlatmak</a:t>
            </a:r>
            <a:r>
              <a:rPr lang="tr-TR" dirty="0"/>
              <a:t> </a:t>
            </a:r>
            <a:r>
              <a:rPr lang="tr-TR" dirty="0" err="1"/>
              <a:t>özboluşly</a:t>
            </a:r>
            <a:r>
              <a:rPr lang="tr-TR" dirty="0"/>
              <a:t> </a:t>
            </a:r>
            <a:r>
              <a:rPr lang="tr-TR" dirty="0" err="1"/>
              <a:t>semantika</a:t>
            </a:r>
            <a:r>
              <a:rPr lang="tr-TR" dirty="0"/>
              <a:t> – </a:t>
            </a:r>
            <a:r>
              <a:rPr lang="tr-TR" dirty="0" err="1"/>
              <a:t>grammatik</a:t>
            </a:r>
            <a:r>
              <a:rPr lang="tr-TR" dirty="0"/>
              <a:t> </a:t>
            </a:r>
            <a:r>
              <a:rPr lang="tr-TR" dirty="0" err="1"/>
              <a:t>aýratynlygy</a:t>
            </a:r>
            <a:r>
              <a:rPr lang="tr-TR" dirty="0"/>
              <a:t> bilen </a:t>
            </a:r>
            <a:r>
              <a:rPr lang="tr-TR" dirty="0" err="1"/>
              <a:t>häsiýetlenýär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25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916832"/>
            <a:ext cx="1081386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988840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15616" y="2620093"/>
            <a:ext cx="597666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Atlaryň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smtClean="0"/>
              <a:t>birlik </a:t>
            </a:r>
            <a:r>
              <a:rPr lang="tr-TR" b="1" dirty="0" err="1"/>
              <a:t>şekili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err="1" smtClean="0"/>
              <a:t>many</a:t>
            </a:r>
            <a:r>
              <a:rPr lang="tr-TR" b="1" dirty="0" smtClean="0"/>
              <a:t> </a:t>
            </a:r>
            <a:r>
              <a:rPr lang="tr-TR" b="1" dirty="0" err="1"/>
              <a:t>taýdan</a:t>
            </a:r>
            <a:r>
              <a:rPr lang="tr-TR" b="1" dirty="0"/>
              <a:t> </a:t>
            </a:r>
            <a:r>
              <a:rPr lang="tr-TR" b="1" dirty="0" err="1"/>
              <a:t>özleriniň</a:t>
            </a:r>
            <a:r>
              <a:rPr lang="tr-TR" b="1" dirty="0"/>
              <a:t> </a:t>
            </a:r>
            <a:r>
              <a:rPr lang="tr-TR" b="1" dirty="0" err="1"/>
              <a:t>aňladýan</a:t>
            </a:r>
            <a:r>
              <a:rPr lang="tr-TR" b="1" dirty="0"/>
              <a:t> </a:t>
            </a:r>
            <a:r>
              <a:rPr lang="tr-TR" b="1" dirty="0" err="1" smtClean="0"/>
              <a:t>düşünjeleriniň</a:t>
            </a:r>
            <a:endParaRPr lang="tr-TR" b="1" dirty="0" smtClean="0"/>
          </a:p>
          <a:p>
            <a:pPr algn="ctr"/>
            <a:r>
              <a:rPr lang="tr-TR" b="1" dirty="0" smtClean="0"/>
              <a:t> 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ýekedigini</a:t>
            </a:r>
            <a:r>
              <a:rPr lang="tr-TR" dirty="0" smtClean="0"/>
              <a:t> </a:t>
            </a:r>
            <a:r>
              <a:rPr lang="tr-TR" dirty="0" err="1"/>
              <a:t>ýa</a:t>
            </a:r>
            <a:r>
              <a:rPr lang="tr-TR" dirty="0"/>
              <a:t>-da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/>
              <a:t>böleklerden</a:t>
            </a:r>
            <a:r>
              <a:rPr lang="tr-TR" dirty="0"/>
              <a:t> düzülen </a:t>
            </a:r>
            <a:r>
              <a:rPr lang="tr-TR" dirty="0" err="1"/>
              <a:t>bitewi</a:t>
            </a:r>
            <a:r>
              <a:rPr lang="tr-TR" dirty="0"/>
              <a:t> bir </a:t>
            </a:r>
            <a:r>
              <a:rPr lang="tr-TR" dirty="0" err="1"/>
              <a:t>zatdygyny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algn="ctr"/>
            <a:r>
              <a:rPr lang="tr-TR" b="1" dirty="0" err="1" smtClean="0"/>
              <a:t>aňladýar</a:t>
            </a:r>
            <a:r>
              <a:rPr lang="tr-TR" b="1" dirty="0"/>
              <a:t>.</a:t>
            </a:r>
          </a:p>
        </p:txBody>
      </p:sp>
      <p:sp>
        <p:nvSpPr>
          <p:cNvPr id="7" name="Aşağı Ok 6"/>
          <p:cNvSpPr/>
          <p:nvPr/>
        </p:nvSpPr>
        <p:spPr>
          <a:xfrm>
            <a:off x="3923928" y="3593320"/>
            <a:ext cx="189735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3860353" y="4617132"/>
            <a:ext cx="28803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4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21992"/>
            <a:ext cx="1081386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988840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27584" y="3140968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i="1" dirty="0" smtClean="0"/>
              <a:t>O. S. </a:t>
            </a:r>
            <a:r>
              <a:rPr lang="tr-TR" b="1" i="1" dirty="0" err="1" smtClean="0"/>
              <a:t>Ahmanowanyň</a:t>
            </a:r>
            <a:r>
              <a:rPr lang="tr-TR" b="1" i="1" dirty="0" smtClean="0"/>
              <a:t>  </a:t>
            </a:r>
            <a:r>
              <a:rPr lang="tr-TR" b="1" i="1" dirty="0" err="1" smtClean="0"/>
              <a:t>pikiriçe</a:t>
            </a:r>
            <a:r>
              <a:rPr lang="tr-TR" dirty="0" smtClean="0"/>
              <a:t>, 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san </a:t>
            </a:r>
            <a:r>
              <a:rPr lang="tr-TR" dirty="0" smtClean="0"/>
              <a:t>atlarda </a:t>
            </a:r>
            <a:r>
              <a:rPr lang="tr-TR" dirty="0" err="1"/>
              <a:t>zatlaryň</a:t>
            </a:r>
            <a:r>
              <a:rPr lang="tr-TR" dirty="0"/>
              <a:t> </a:t>
            </a:r>
            <a:r>
              <a:rPr lang="tr-TR" b="1" dirty="0" err="1"/>
              <a:t>köplügini</a:t>
            </a:r>
            <a:r>
              <a:rPr lang="tr-TR" dirty="0"/>
              <a:t>, işliklerde </a:t>
            </a:r>
            <a:r>
              <a:rPr lang="tr-TR" dirty="0" err="1"/>
              <a:t>hereket</a:t>
            </a:r>
            <a:r>
              <a:rPr lang="tr-TR" dirty="0"/>
              <a:t> </a:t>
            </a:r>
            <a:r>
              <a:rPr lang="tr-TR" dirty="0" err="1"/>
              <a:t>prosesiniň</a:t>
            </a:r>
            <a:r>
              <a:rPr lang="tr-TR" dirty="0"/>
              <a:t> </a:t>
            </a:r>
            <a:r>
              <a:rPr lang="tr-TR" b="1" dirty="0" err="1"/>
              <a:t>köplükdäki</a:t>
            </a:r>
            <a:r>
              <a:rPr lang="tr-TR" b="1" dirty="0"/>
              <a:t> </a:t>
            </a:r>
            <a:r>
              <a:rPr lang="tr-TR" b="1" dirty="0" err="1"/>
              <a:t>subýekte</a:t>
            </a:r>
            <a:r>
              <a:rPr lang="tr-TR" dirty="0"/>
              <a:t> (</a:t>
            </a:r>
            <a:r>
              <a:rPr lang="tr-TR" dirty="0" err="1"/>
              <a:t>ýerine</a:t>
            </a:r>
            <a:r>
              <a:rPr lang="tr-TR" dirty="0"/>
              <a:t> </a:t>
            </a:r>
            <a:r>
              <a:rPr lang="tr-TR" dirty="0" err="1"/>
              <a:t>ýetirijilere</a:t>
            </a:r>
            <a:r>
              <a:rPr lang="tr-TR" dirty="0"/>
              <a:t>) </a:t>
            </a:r>
            <a:r>
              <a:rPr lang="tr-TR" dirty="0" err="1"/>
              <a:t>gatnaşyklydygyny</a:t>
            </a:r>
            <a:r>
              <a:rPr lang="tr-TR" dirty="0"/>
              <a:t> </a:t>
            </a:r>
            <a:r>
              <a:rPr lang="tr-TR" dirty="0" err="1"/>
              <a:t>görkezýän</a:t>
            </a:r>
            <a:r>
              <a:rPr lang="tr-TR" dirty="0"/>
              <a:t> </a:t>
            </a:r>
            <a:r>
              <a:rPr lang="tr-TR" dirty="0" err="1" smtClean="0"/>
              <a:t>sanyň</a:t>
            </a:r>
            <a:r>
              <a:rPr lang="tr-TR" dirty="0" smtClean="0"/>
              <a:t> </a:t>
            </a:r>
            <a:r>
              <a:rPr lang="tr-TR" dirty="0" err="1" smtClean="0"/>
              <a:t>kategorial</a:t>
            </a:r>
            <a:r>
              <a:rPr lang="tr-TR" dirty="0" smtClean="0"/>
              <a:t> </a:t>
            </a:r>
            <a:r>
              <a:rPr lang="tr-TR" dirty="0" err="1" smtClean="0"/>
              <a:t>şekilidir</a:t>
            </a:r>
            <a:r>
              <a:rPr lang="tr-TR" dirty="0" smtClean="0"/>
              <a:t>.  (</a:t>
            </a:r>
            <a:r>
              <a:rPr lang="tr-TR" dirty="0" err="1"/>
              <a:t>Ahmanowa</a:t>
            </a:r>
            <a:r>
              <a:rPr lang="tr-TR" dirty="0"/>
              <a:t> O.S., 236s.).</a:t>
            </a:r>
          </a:p>
        </p:txBody>
      </p:sp>
    </p:spTree>
    <p:extLst>
      <p:ext uri="{BB962C8B-B14F-4D97-AF65-F5344CB8AC3E}">
        <p14:creationId xmlns:p14="http://schemas.microsoft.com/office/powerpoint/2010/main" val="51475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70967" y="2636912"/>
            <a:ext cx="7202066" cy="255454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KÖPLÜK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2000" dirty="0" smtClean="0"/>
              <a:t> </a:t>
            </a:r>
          </a:p>
          <a:p>
            <a:pPr algn="ctr"/>
            <a:r>
              <a:rPr lang="tr-TR" sz="2000" b="1" dirty="0" err="1" smtClean="0"/>
              <a:t>grammatik</a:t>
            </a:r>
            <a:r>
              <a:rPr lang="tr-TR" sz="2000" b="1" dirty="0" smtClean="0"/>
              <a:t> </a:t>
            </a:r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smtClean="0"/>
              <a:t>leksik </a:t>
            </a:r>
            <a:r>
              <a:rPr lang="tr-TR" sz="2000" b="1" dirty="0" err="1" smtClean="0"/>
              <a:t>serişdeler</a:t>
            </a:r>
            <a:endParaRPr lang="tr-TR" sz="2000" b="1" dirty="0" smtClean="0"/>
          </a:p>
          <a:p>
            <a:pPr algn="ctr"/>
            <a:endParaRPr lang="tr-TR" sz="2000" dirty="0" smtClean="0"/>
          </a:p>
          <a:p>
            <a:pPr algn="ctr"/>
            <a:endParaRPr lang="tr-TR" sz="2000" dirty="0" smtClean="0"/>
          </a:p>
          <a:p>
            <a:pPr algn="ctr"/>
            <a:r>
              <a:rPr lang="tr-TR" sz="2000" dirty="0" smtClean="0"/>
              <a:t> </a:t>
            </a:r>
          </a:p>
          <a:p>
            <a:pPr algn="ctr"/>
            <a:r>
              <a:rPr lang="tr-TR" sz="2000" b="1" dirty="0" err="1" smtClean="0"/>
              <a:t>arkaly</a:t>
            </a:r>
            <a:r>
              <a:rPr lang="tr-TR" sz="2000" b="1" dirty="0" smtClean="0"/>
              <a:t> </a:t>
            </a:r>
            <a:r>
              <a:rPr lang="tr-TR" sz="2000" b="1" dirty="0" err="1"/>
              <a:t>aňladylýan</a:t>
            </a:r>
            <a:r>
              <a:rPr lang="tr-TR" sz="2000" b="1" dirty="0"/>
              <a:t> </a:t>
            </a:r>
            <a:r>
              <a:rPr lang="tr-TR" sz="2000" b="1" dirty="0" err="1"/>
              <a:t>düşünjedir</a:t>
            </a:r>
            <a:r>
              <a:rPr lang="tr-TR" sz="2000" b="1" dirty="0"/>
              <a:t>. </a:t>
            </a:r>
          </a:p>
        </p:txBody>
      </p:sp>
      <p:sp>
        <p:nvSpPr>
          <p:cNvPr id="7" name="Aşağı Ok 6"/>
          <p:cNvSpPr/>
          <p:nvPr/>
        </p:nvSpPr>
        <p:spPr>
          <a:xfrm>
            <a:off x="4355976" y="2996952"/>
            <a:ext cx="288032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4319972" y="3967917"/>
            <a:ext cx="360040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40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235185"/>
            <a:ext cx="1009378" cy="117496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788024" y="2132856"/>
            <a:ext cx="2664929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/>
              <a:t>dilinde </a:t>
            </a:r>
            <a:r>
              <a:rPr lang="tr-TR" dirty="0" err="1"/>
              <a:t>atlaryň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kategoriýasy</a:t>
            </a:r>
            <a:r>
              <a:rPr lang="tr-TR" dirty="0"/>
              <a:t> </a:t>
            </a:r>
            <a:r>
              <a:rPr lang="tr-TR" dirty="0" err="1"/>
              <a:t>barada</a:t>
            </a:r>
            <a:r>
              <a:rPr lang="tr-TR" dirty="0"/>
              <a:t> </a:t>
            </a:r>
            <a:r>
              <a:rPr lang="tr-TR" dirty="0" err="1"/>
              <a:t>ýörite</a:t>
            </a:r>
            <a:r>
              <a:rPr lang="tr-TR" dirty="0"/>
              <a:t> </a:t>
            </a:r>
            <a:r>
              <a:rPr lang="tr-TR" dirty="0" err="1"/>
              <a:t>ylmy</a:t>
            </a:r>
            <a:r>
              <a:rPr lang="tr-TR" dirty="0"/>
              <a:t> </a:t>
            </a:r>
            <a:r>
              <a:rPr lang="tr-TR" dirty="0" err="1"/>
              <a:t>derňew</a:t>
            </a:r>
            <a:r>
              <a:rPr lang="tr-TR" dirty="0"/>
              <a:t> </a:t>
            </a:r>
            <a:r>
              <a:rPr lang="tr-TR" dirty="0" smtClean="0"/>
              <a:t>geçirildi. </a:t>
            </a:r>
            <a:r>
              <a:rPr lang="tr-TR" dirty="0" err="1" smtClean="0"/>
              <a:t>Şol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iş </a:t>
            </a:r>
            <a:r>
              <a:rPr lang="tr-TR" dirty="0" err="1" smtClean="0"/>
              <a:t>esasynda</a:t>
            </a:r>
            <a:r>
              <a:rPr lang="tr-TR" dirty="0" smtClean="0"/>
              <a:t> Roza </a:t>
            </a:r>
            <a:r>
              <a:rPr lang="tr-TR" dirty="0" err="1" smtClean="0"/>
              <a:t>Hazratowa</a:t>
            </a:r>
            <a:r>
              <a:rPr lang="tr-TR" dirty="0" smtClean="0"/>
              <a:t> </a:t>
            </a:r>
            <a:r>
              <a:rPr lang="tr-TR" dirty="0" err="1" smtClean="0"/>
              <a:t>tarapyndan</a:t>
            </a:r>
            <a:r>
              <a:rPr lang="tr-TR" dirty="0" smtClean="0"/>
              <a:t> 1971-nji </a:t>
            </a:r>
            <a:r>
              <a:rPr lang="tr-TR" dirty="0" err="1" smtClean="0"/>
              <a:t>ýylda</a:t>
            </a:r>
            <a:r>
              <a:rPr lang="tr-TR" dirty="0" smtClean="0"/>
              <a:t> </a:t>
            </a:r>
            <a:r>
              <a:rPr lang="tr-TR" dirty="0" err="1" smtClean="0"/>
              <a:t>kandidatlyk</a:t>
            </a:r>
            <a:r>
              <a:rPr lang="tr-TR" dirty="0" smtClean="0"/>
              <a:t> </a:t>
            </a:r>
            <a:r>
              <a:rPr lang="tr-TR" dirty="0" err="1" smtClean="0"/>
              <a:t>dissertasiýasy</a:t>
            </a:r>
            <a:r>
              <a:rPr lang="tr-TR" dirty="0" smtClean="0"/>
              <a:t> </a:t>
            </a:r>
            <a:r>
              <a:rPr lang="tr-TR" dirty="0" err="1" smtClean="0"/>
              <a:t>goraldy</a:t>
            </a:r>
            <a:r>
              <a:rPr lang="tr-TR" dirty="0" smtClean="0"/>
              <a:t>. </a:t>
            </a:r>
            <a:r>
              <a:rPr lang="tr-TR" dirty="0" err="1" smtClean="0"/>
              <a:t>Dissertasiýanyň</a:t>
            </a:r>
            <a:r>
              <a:rPr lang="tr-TR" dirty="0" smtClean="0"/>
              <a:t> </a:t>
            </a:r>
            <a:r>
              <a:rPr lang="tr-TR" dirty="0" err="1" smtClean="0"/>
              <a:t>doly</a:t>
            </a:r>
            <a:r>
              <a:rPr lang="tr-TR" dirty="0" smtClean="0"/>
              <a:t> </a:t>
            </a:r>
            <a:r>
              <a:rPr lang="tr-TR" dirty="0" err="1" smtClean="0"/>
              <a:t>ady</a:t>
            </a:r>
            <a:r>
              <a:rPr lang="tr-TR" dirty="0" smtClean="0"/>
              <a:t> «Türkmen dilinde isimlerde </a:t>
            </a:r>
            <a:r>
              <a:rPr lang="tr-TR" dirty="0" err="1" smtClean="0"/>
              <a:t>köplügiň</a:t>
            </a:r>
            <a:r>
              <a:rPr lang="tr-TR" dirty="0" smtClean="0"/>
              <a:t> </a:t>
            </a:r>
            <a:r>
              <a:rPr lang="tr-TR" dirty="0" err="1" smtClean="0"/>
              <a:t>aňladylyşy</a:t>
            </a:r>
            <a:r>
              <a:rPr lang="tr-TR" dirty="0" smtClean="0"/>
              <a:t>». 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844824"/>
            <a:ext cx="3744416" cy="401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03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2852936"/>
            <a:ext cx="7272808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Türkmen dilinde, </a:t>
            </a:r>
            <a:r>
              <a:rPr lang="tr-TR" dirty="0" err="1"/>
              <a:t>esasan</a:t>
            </a:r>
            <a:r>
              <a:rPr lang="tr-TR" dirty="0"/>
              <a:t> </a:t>
            </a:r>
            <a:r>
              <a:rPr lang="tr-TR" dirty="0" smtClean="0"/>
              <a:t>«-</a:t>
            </a:r>
            <a:r>
              <a:rPr lang="tr-TR" b="1" dirty="0" err="1" smtClean="0"/>
              <a:t>lar</a:t>
            </a:r>
            <a:r>
              <a:rPr lang="tr-TR" b="1" dirty="0"/>
              <a:t>/-</a:t>
            </a:r>
            <a:r>
              <a:rPr lang="tr-TR" b="1" dirty="0" err="1" smtClean="0"/>
              <a:t>ler</a:t>
            </a:r>
            <a:r>
              <a:rPr lang="tr-TR" dirty="0" smtClean="0"/>
              <a:t>» </a:t>
            </a:r>
            <a:r>
              <a:rPr lang="tr-TR" dirty="0" err="1"/>
              <a:t>goşulmasy</a:t>
            </a:r>
            <a:r>
              <a:rPr lang="tr-TR" dirty="0"/>
              <a:t> bilen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aňladylýar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just"/>
            <a:r>
              <a:rPr lang="tr-TR" dirty="0" smtClean="0"/>
              <a:t>Türkmen </a:t>
            </a:r>
            <a:r>
              <a:rPr lang="tr-TR" dirty="0"/>
              <a:t>dilinde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smtClean="0"/>
              <a:t>«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/>
              <a:t>/-</a:t>
            </a:r>
            <a:r>
              <a:rPr lang="tr-TR" b="1" dirty="0" err="1" smtClean="0"/>
              <a:t>ler</a:t>
            </a:r>
            <a:r>
              <a:rPr lang="tr-TR" dirty="0" smtClean="0"/>
              <a:t>» </a:t>
            </a:r>
            <a:r>
              <a:rPr lang="tr-TR" dirty="0" err="1"/>
              <a:t>getirilmän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golaý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töweregi</a:t>
            </a:r>
            <a:r>
              <a:rPr lang="tr-TR" dirty="0"/>
              <a:t> </a:t>
            </a:r>
            <a:r>
              <a:rPr lang="tr-TR" dirty="0" err="1"/>
              <a:t>ýaly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sözleriň</a:t>
            </a:r>
            <a:r>
              <a:rPr lang="tr-TR" dirty="0" smtClean="0"/>
              <a:t> </a:t>
            </a:r>
            <a:r>
              <a:rPr lang="tr-TR" dirty="0" err="1"/>
              <a:t>kömegi</a:t>
            </a:r>
            <a:r>
              <a:rPr lang="tr-TR" dirty="0"/>
              <a:t> bilen hem </a:t>
            </a:r>
            <a:r>
              <a:rPr lang="tr-TR" dirty="0" err="1"/>
              <a:t>aňladylyp</a:t>
            </a:r>
            <a:r>
              <a:rPr lang="tr-TR" dirty="0"/>
              <a:t> biler.</a:t>
            </a:r>
          </a:p>
        </p:txBody>
      </p:sp>
    </p:spTree>
    <p:extLst>
      <p:ext uri="{BB962C8B-B14F-4D97-AF65-F5344CB8AC3E}">
        <p14:creationId xmlns:p14="http://schemas.microsoft.com/office/powerpoint/2010/main" val="85887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663</TotalTime>
  <Words>1228</Words>
  <Application>Microsoft Office PowerPoint</Application>
  <PresentationFormat>Ekran Gösterisi (4:3)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103</cp:revision>
  <dcterms:created xsi:type="dcterms:W3CDTF">2016-09-19T14:10:52Z</dcterms:created>
  <dcterms:modified xsi:type="dcterms:W3CDTF">2018-04-24T06:40:30Z</dcterms:modified>
</cp:coreProperties>
</file>