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59" r:id="rId3"/>
    <p:sldId id="260" r:id="rId4"/>
    <p:sldId id="261" r:id="rId5"/>
    <p:sldId id="262" r:id="rId6"/>
    <p:sldId id="263" r:id="rId7"/>
    <p:sldId id="264" r:id="rId8"/>
    <p:sldId id="265"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İşletme kavramı ve ilişkili kavramlar</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1</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Toplumun ihtiyaçlarını karşılamak için üretim faktörlerini (emek, sermaye, doğa, girişimci ve bilgi) bir araya getirerek ve kullanarak iktisadi mal ve hizmet üreten, ekonomik (en az çabayla en çok verim almaya çalışan) yapılardır</a:t>
            </a:r>
            <a:r>
              <a:rPr lang="tr-TR" dirty="0" smtClean="0"/>
              <a:t>.</a:t>
            </a:r>
          </a:p>
          <a:p>
            <a:endParaRPr lang="tr-TR" dirty="0"/>
          </a:p>
          <a:p>
            <a:r>
              <a:rPr lang="tr-TR" dirty="0"/>
              <a:t>İşletmeler, kısaca ekonomik faydanın yaratıldığı organizasyon birimleridir</a:t>
            </a:r>
            <a:r>
              <a:rPr lang="tr-TR" dirty="0" smtClean="0"/>
              <a:t>.</a:t>
            </a:r>
          </a:p>
          <a:p>
            <a:endParaRPr lang="tr-TR" dirty="0"/>
          </a:p>
          <a:p>
            <a:r>
              <a:rPr lang="tr-TR" dirty="0"/>
              <a:t>Şimdi bu tanımları ayrıntılı olarak inceleyelim </a:t>
            </a:r>
          </a:p>
        </p:txBody>
      </p:sp>
    </p:spTree>
    <p:extLst>
      <p:ext uri="{BB962C8B-B14F-4D97-AF65-F5344CB8AC3E}">
        <p14:creationId xmlns:p14="http://schemas.microsoft.com/office/powerpoint/2010/main" val="863471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İHTİYAÇ</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t>İhtiyaç, insan biyolojisinden veya toplum gerekliliklerinden kaynaklanan eksikliklerdir. Bunların yokluğu gerilim, tatmini ise haz ve doyum yaratır. </a:t>
            </a:r>
            <a:endParaRPr lang="tr-TR" dirty="0" smtClean="0"/>
          </a:p>
          <a:p>
            <a:pPr algn="just"/>
            <a:r>
              <a:rPr lang="tr-TR" dirty="0" smtClean="0"/>
              <a:t>Bazı </a:t>
            </a:r>
            <a:r>
              <a:rPr lang="tr-TR" dirty="0"/>
              <a:t>ihtiyaçlar, yaşama dairdir. Bunlara birincil ihtiyaçlar denir (yeme, içme, cinsellik vb</a:t>
            </a:r>
            <a:r>
              <a:rPr lang="tr-TR" dirty="0" smtClean="0"/>
              <a:t>.).</a:t>
            </a:r>
          </a:p>
          <a:p>
            <a:pPr algn="just"/>
            <a:r>
              <a:rPr lang="tr-TR" dirty="0" smtClean="0"/>
              <a:t>Fedakârlık</a:t>
            </a:r>
            <a:r>
              <a:rPr lang="tr-TR" dirty="0"/>
              <a:t>, beğenilme gibi bazı ihtiyaçlar ise toplumsal ilişki ve görevlerden kaynaklanabilir. Bunlar ikincil ihtiyaçlardır (sosyal ihtiyaçlar). İkincil ihtiyaçlar, yaşamsal olmamakla birlikte sosyal statülerinin, görev ve rollerinin gereğidir. İnsanlar, bu ihtiyaçları giderdiğinde tatmin sağlarlar. Çabaları olumsuz sonuç verirse mutsuzluk ortaya çıkar.</a:t>
            </a:r>
          </a:p>
          <a:p>
            <a:pPr algn="just"/>
            <a:r>
              <a:rPr lang="tr-TR" dirty="0"/>
              <a:t>İşletmeler, toplumun ihtiyaçlarına yönelik mal ve hizmet üreterek fayda yaratabilmek için ihtiyaçları analiz etmelidir. Bu konudaki kuramlardan en bilineni </a:t>
            </a:r>
            <a:r>
              <a:rPr lang="tr-TR" dirty="0" err="1" smtClean="0"/>
              <a:t>Maslow’un</a:t>
            </a:r>
            <a:r>
              <a:rPr lang="tr-TR" dirty="0" smtClean="0"/>
              <a:t> </a:t>
            </a:r>
            <a:r>
              <a:rPr lang="tr-TR" dirty="0"/>
              <a:t>ihtiyaçlar Hiyerarşisi kuramıdır.</a:t>
            </a:r>
          </a:p>
          <a:p>
            <a:endParaRPr lang="tr-TR" dirty="0"/>
          </a:p>
        </p:txBody>
      </p:sp>
    </p:spTree>
    <p:extLst>
      <p:ext uri="{BB962C8B-B14F-4D97-AF65-F5344CB8AC3E}">
        <p14:creationId xmlns:p14="http://schemas.microsoft.com/office/powerpoint/2010/main" val="52877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r>
              <a:rPr lang="tr-TR" sz="2800" dirty="0" smtClean="0"/>
              <a:t>İhtiyaçlar hiyerarşisi</a:t>
            </a:r>
            <a:endParaRPr lang="tr-TR" sz="2800" dirty="0"/>
          </a:p>
        </p:txBody>
      </p:sp>
      <p:sp>
        <p:nvSpPr>
          <p:cNvPr id="3" name="İçerik Yer Tutucusu 2"/>
          <p:cNvSpPr>
            <a:spLocks noGrp="1"/>
          </p:cNvSpPr>
          <p:nvPr>
            <p:ph idx="1"/>
          </p:nvPr>
        </p:nvSpPr>
        <p:spPr/>
        <p:txBody>
          <a:bodyPr/>
          <a:lstStyle/>
          <a:p>
            <a:r>
              <a:rPr lang="tr-TR" dirty="0"/>
              <a:t>1.	Fizyolojik ihtiyaçlar: Temel ihtiyaçlar, yeme-içme, hava gibi</a:t>
            </a:r>
          </a:p>
          <a:p>
            <a:r>
              <a:rPr lang="tr-TR" dirty="0"/>
              <a:t>2.	Güvenlik ihtiyaçları: Korku duymama, barınma, güven içerisinde olma</a:t>
            </a:r>
          </a:p>
          <a:p>
            <a:r>
              <a:rPr lang="tr-TR" dirty="0"/>
              <a:t>3.	Sosyal İhtiyaçlar: Bir gruba ait olma, sevme, sevilme</a:t>
            </a:r>
          </a:p>
          <a:p>
            <a:r>
              <a:rPr lang="tr-TR" dirty="0"/>
              <a:t>4.	Psikolojik (saygınlık) ihtiyaçları: Prestij sahibi olma, takdir edilme, başarı</a:t>
            </a:r>
          </a:p>
          <a:p>
            <a:r>
              <a:rPr lang="tr-TR" dirty="0"/>
              <a:t>5.	Kendini gerçekleştirme: Yaratıcı yetenekleri kullanma, olmak istediği kişi olma</a:t>
            </a:r>
          </a:p>
          <a:p>
            <a:endParaRPr lang="tr-TR" dirty="0"/>
          </a:p>
        </p:txBody>
      </p:sp>
    </p:spTree>
    <p:extLst>
      <p:ext uri="{BB962C8B-B14F-4D97-AF65-F5344CB8AC3E}">
        <p14:creationId xmlns:p14="http://schemas.microsoft.com/office/powerpoint/2010/main" val="2219529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Bazı ihtiyaçlar tek başına tatmin edilebilirken, diğerleri için toplumsal ilişkiler ve örgütlenmeler gereklidir. Kişiler ihtiyaçları giderebilmek için mal ve hizmet talep ederler. Hangi mal ve hizmetleri talep edecekleri ise istek ile ilgilidir. Örneğin, susayan bir kişi, ayran, kola veya bira isteyebilir. Bir başka deyişle, istek ihtiyaçları giderme biçimidir. İstek, tüketicileri bilgilerine, kültürlerine, kişiliklerine vb. bağlıdır.</a:t>
            </a:r>
          </a:p>
        </p:txBody>
      </p:sp>
    </p:spTree>
    <p:extLst>
      <p:ext uri="{BB962C8B-B14F-4D97-AF65-F5344CB8AC3E}">
        <p14:creationId xmlns:p14="http://schemas.microsoft.com/office/powerpoint/2010/main" val="3169372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TALEP</a:t>
            </a:r>
            <a:endParaRPr lang="tr-TR" dirty="0"/>
          </a:p>
        </p:txBody>
      </p:sp>
      <p:sp>
        <p:nvSpPr>
          <p:cNvPr id="3" name="İçerik Yer Tutucusu 2"/>
          <p:cNvSpPr>
            <a:spLocks noGrp="1"/>
          </p:cNvSpPr>
          <p:nvPr>
            <p:ph idx="1"/>
          </p:nvPr>
        </p:nvSpPr>
        <p:spPr/>
        <p:txBody>
          <a:bodyPr/>
          <a:lstStyle/>
          <a:p>
            <a:r>
              <a:rPr lang="tr-TR" dirty="0" smtClean="0"/>
              <a:t>Satın </a:t>
            </a:r>
            <a:r>
              <a:rPr lang="tr-TR" dirty="0"/>
              <a:t>alma gücü ile desteklenen ihtiyaçtır. Toplam talep: Bir ekonomide değişik mal ve hizmetlere yönelik talebin tamamıdır. Toplam arz ise, toplam talebi karşılamak için ortaya konan tüm mal ve hizmetlerdir. Toplam arz ve talebin dengeye gelmesi ile bireysel ve toplumsal ihtiyaçlar tatmin edilmiş olur. Ekonomi ise, var olan ihtiyaçların giderilmesinde kullanılacak olan mal ve hizmetlerin ortaya konmasına ilişkin tüm çabalardır.</a:t>
            </a:r>
          </a:p>
        </p:txBody>
      </p:sp>
    </p:spTree>
    <p:extLst>
      <p:ext uri="{BB962C8B-B14F-4D97-AF65-F5344CB8AC3E}">
        <p14:creationId xmlns:p14="http://schemas.microsoft.com/office/powerpoint/2010/main" val="277046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smtClean="0"/>
              <a:t/>
            </a:r>
            <a:br>
              <a:rPr lang="tr-TR" sz="2800" dirty="0" smtClean="0"/>
            </a:br>
            <a:r>
              <a:rPr lang="tr-TR" sz="2800" dirty="0" smtClean="0"/>
              <a:t>Üretim </a:t>
            </a:r>
            <a:r>
              <a:rPr lang="tr-TR" sz="2800" dirty="0"/>
              <a:t>Faktörleri </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1.İşgücü</a:t>
            </a:r>
            <a:r>
              <a:rPr lang="tr-TR" dirty="0"/>
              <a:t>/ Emek: Üretimde fiziksel ve zihinsel olarak çalışan tüm kişilerin ortaya koyduğu bedensel ve zihinsel çabalardır (Ücret veya maaş)</a:t>
            </a:r>
          </a:p>
          <a:p>
            <a:endParaRPr lang="tr-TR" dirty="0"/>
          </a:p>
          <a:p>
            <a:r>
              <a:rPr lang="tr-TR" dirty="0" smtClean="0"/>
              <a:t>2.Doğal </a:t>
            </a:r>
            <a:r>
              <a:rPr lang="tr-TR" dirty="0"/>
              <a:t>Kaynaklar; doğadan (yer altı ve yer üstünden) sağlanarak değişime uğratılan ve üretimde kullanılan maddelerin tamamı. Karşılığında rant elde edilir</a:t>
            </a:r>
          </a:p>
          <a:p>
            <a:endParaRPr lang="tr-TR" dirty="0"/>
          </a:p>
        </p:txBody>
      </p:sp>
    </p:spTree>
    <p:extLst>
      <p:ext uri="{BB962C8B-B14F-4D97-AF65-F5344CB8AC3E}">
        <p14:creationId xmlns:p14="http://schemas.microsoft.com/office/powerpoint/2010/main" val="121650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Üretim </a:t>
            </a:r>
            <a:r>
              <a:rPr lang="tr-TR" dirty="0"/>
              <a:t>Faktörleri </a:t>
            </a:r>
          </a:p>
        </p:txBody>
      </p:sp>
      <p:sp>
        <p:nvSpPr>
          <p:cNvPr id="3" name="İçerik Yer Tutucusu 2"/>
          <p:cNvSpPr>
            <a:spLocks noGrp="1"/>
          </p:cNvSpPr>
          <p:nvPr>
            <p:ph idx="1"/>
          </p:nvPr>
        </p:nvSpPr>
        <p:spPr/>
        <p:txBody>
          <a:bodyPr>
            <a:normAutofit fontScale="92500" lnSpcReduction="20000"/>
          </a:bodyPr>
          <a:lstStyle/>
          <a:p>
            <a:r>
              <a:rPr lang="tr-TR" dirty="0" smtClean="0"/>
              <a:t>3.Sermaye</a:t>
            </a:r>
            <a:r>
              <a:rPr lang="tr-TR" dirty="0"/>
              <a:t>: Doğada serbest biçimde bulunmayan ve insan tarafından üretilen üretim aracı olarak tanımlanır. Üretimde kullanılan her türlü makine, alet, donanım, nakit para, alacaklar… (Bilançonun aktif tarafı) (Ortaklık payı/ Kar). Yabancı kaynaklar karşılığında faiz ödemesi yapılır. Buraya kadar sayılan üretim faktörleri geleneksel faktörler olarak adlandırılır.</a:t>
            </a:r>
          </a:p>
          <a:p>
            <a:endParaRPr lang="tr-TR" dirty="0"/>
          </a:p>
          <a:p>
            <a:r>
              <a:rPr lang="tr-TR" dirty="0" smtClean="0"/>
              <a:t>4.Bilgi </a:t>
            </a:r>
            <a:r>
              <a:rPr lang="tr-TR" dirty="0"/>
              <a:t>Birikimi: Bir işin yapılışına ilişkin bilgi bütünü (örneğin Vietnam’da üretim yapan tekstil firmaları kendi sistemlerini/ fabrikalarını kuruyorlar). Geleneksel anlamda, emek fiziksel ve zihinsel tüm çabaları kapsasa da çağdaş örgütlerin bilgi işleyen birimlere dönüşmesi nedeniyle, bugün bilgi ayrı bir üretim faktörü olarak değerlendirilmektedir. Çağdaş işletmeler, bilgi işleyen yapılardır.</a:t>
            </a:r>
          </a:p>
          <a:p>
            <a:endParaRPr lang="tr-TR" dirty="0"/>
          </a:p>
          <a:p>
            <a:endParaRPr lang="tr-TR" dirty="0"/>
          </a:p>
        </p:txBody>
      </p:sp>
    </p:spTree>
    <p:extLst>
      <p:ext uri="{BB962C8B-B14F-4D97-AF65-F5344CB8AC3E}">
        <p14:creationId xmlns:p14="http://schemas.microsoft.com/office/powerpoint/2010/main" val="2103958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Üretim </a:t>
            </a:r>
            <a:r>
              <a:rPr lang="tr-TR" dirty="0"/>
              <a:t>Faktörleri </a:t>
            </a:r>
          </a:p>
        </p:txBody>
      </p:sp>
      <p:sp>
        <p:nvSpPr>
          <p:cNvPr id="3" name="İçerik Yer Tutucusu 2"/>
          <p:cNvSpPr>
            <a:spLocks noGrp="1"/>
          </p:cNvSpPr>
          <p:nvPr>
            <p:ph idx="1"/>
          </p:nvPr>
        </p:nvSpPr>
        <p:spPr/>
        <p:txBody>
          <a:bodyPr/>
          <a:lstStyle/>
          <a:p>
            <a:r>
              <a:rPr lang="tr-TR" dirty="0" smtClean="0"/>
              <a:t>5.Girişimci</a:t>
            </a:r>
            <a:r>
              <a:rPr lang="tr-TR" dirty="0"/>
              <a:t>: İşletmelerde üretim için üretim faktörlerinin düzenli bir biçimde bir araya getirilmesi gerekir. Bunu yapacak olan kişi girişimcidir. Girişimci, bir işin yapılması için yeni bir fikir sahibi olan, yaratıcılığını kullanan ve risk üstlenen kişidir. Yöneticiden farklıdır. Yönetici, kara ve riske ortak olmaz, sermaye koymaz. Girişimci ise üretim kaynaklarını bir araya getirir. Finansman kaynağı ve pazar bulur. Dolayısıyla risk üstlenir. Son iki üretim faktörü ise çağdaş üretim faktörleri olarak adlandırılır.</a:t>
            </a:r>
          </a:p>
        </p:txBody>
      </p:sp>
    </p:spTree>
    <p:extLst>
      <p:ext uri="{BB962C8B-B14F-4D97-AF65-F5344CB8AC3E}">
        <p14:creationId xmlns:p14="http://schemas.microsoft.com/office/powerpoint/2010/main" val="227498704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229</TotalTime>
  <Words>650</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Gallery</vt:lpstr>
      <vt:lpstr>İşletme kavramı ve ilişkili kavramlar</vt:lpstr>
      <vt:lpstr>PowerPoint Sunusu</vt:lpstr>
      <vt:lpstr> İHTİYAÇ</vt:lpstr>
      <vt:lpstr> İhtiyaçlar hiyerarşisi</vt:lpstr>
      <vt:lpstr>PowerPoint Sunusu</vt:lpstr>
      <vt:lpstr> TALEP</vt:lpstr>
      <vt:lpstr> Üretim Faktörleri  </vt:lpstr>
      <vt:lpstr> Üretim Faktörleri </vt:lpstr>
      <vt:lpstr> Üretim Faktörleri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3</cp:revision>
  <dcterms:created xsi:type="dcterms:W3CDTF">2020-01-16T09:17:34Z</dcterms:created>
  <dcterms:modified xsi:type="dcterms:W3CDTF">2020-01-16T13:07:18Z</dcterms:modified>
</cp:coreProperties>
</file>