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5"/>
  </p:notesMasterIdLst>
  <p:handoutMasterIdLst>
    <p:handoutMasterId r:id="rId16"/>
  </p:handoutMasterIdLst>
  <p:sldIdLst>
    <p:sldId id="256" r:id="rId2"/>
    <p:sldId id="305" r:id="rId3"/>
    <p:sldId id="306" r:id="rId4"/>
    <p:sldId id="307" r:id="rId5"/>
    <p:sldId id="308" r:id="rId6"/>
    <p:sldId id="316" r:id="rId7"/>
    <p:sldId id="313" r:id="rId8"/>
    <p:sldId id="309" r:id="rId9"/>
    <p:sldId id="310" r:id="rId10"/>
    <p:sldId id="311" r:id="rId11"/>
    <p:sldId id="317" r:id="rId12"/>
    <p:sldId id="312" r:id="rId13"/>
    <p:sldId id="314"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9" autoAdjust="0"/>
    <p:restoredTop sz="94660"/>
  </p:normalViewPr>
  <p:slideViewPr>
    <p:cSldViewPr>
      <p:cViewPr varScale="1">
        <p:scale>
          <a:sx n="108" d="100"/>
          <a:sy n="108" d="100"/>
        </p:scale>
        <p:origin x="1710"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26.02.2020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10</a:t>
            </a:fld>
            <a:endParaRPr lang="en-US"/>
          </a:p>
        </p:txBody>
      </p:sp>
    </p:spTree>
    <p:extLst>
      <p:ext uri="{BB962C8B-B14F-4D97-AF65-F5344CB8AC3E}">
        <p14:creationId xmlns:p14="http://schemas.microsoft.com/office/powerpoint/2010/main" val="21180042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11</a:t>
            </a:fld>
            <a:endParaRPr lang="en-US"/>
          </a:p>
        </p:txBody>
      </p:sp>
    </p:spTree>
    <p:extLst>
      <p:ext uri="{BB962C8B-B14F-4D97-AF65-F5344CB8AC3E}">
        <p14:creationId xmlns:p14="http://schemas.microsoft.com/office/powerpoint/2010/main" val="35219213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12</a:t>
            </a:fld>
            <a:endParaRPr lang="en-US"/>
          </a:p>
        </p:txBody>
      </p:sp>
    </p:spTree>
    <p:extLst>
      <p:ext uri="{BB962C8B-B14F-4D97-AF65-F5344CB8AC3E}">
        <p14:creationId xmlns:p14="http://schemas.microsoft.com/office/powerpoint/2010/main" val="34602738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13</a:t>
            </a:fld>
            <a:endParaRPr lang="en-US"/>
          </a:p>
        </p:txBody>
      </p:sp>
    </p:spTree>
    <p:extLst>
      <p:ext uri="{BB962C8B-B14F-4D97-AF65-F5344CB8AC3E}">
        <p14:creationId xmlns:p14="http://schemas.microsoft.com/office/powerpoint/2010/main" val="40240363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2</a:t>
            </a:fld>
            <a:endParaRPr lang="en-US"/>
          </a:p>
        </p:txBody>
      </p:sp>
    </p:spTree>
    <p:extLst>
      <p:ext uri="{BB962C8B-B14F-4D97-AF65-F5344CB8AC3E}">
        <p14:creationId xmlns:p14="http://schemas.microsoft.com/office/powerpoint/2010/main" val="37011840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3</a:t>
            </a:fld>
            <a:endParaRPr lang="en-US"/>
          </a:p>
        </p:txBody>
      </p:sp>
    </p:spTree>
    <p:extLst>
      <p:ext uri="{BB962C8B-B14F-4D97-AF65-F5344CB8AC3E}">
        <p14:creationId xmlns:p14="http://schemas.microsoft.com/office/powerpoint/2010/main" val="33696032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4</a:t>
            </a:fld>
            <a:endParaRPr lang="en-US"/>
          </a:p>
        </p:txBody>
      </p:sp>
    </p:spTree>
    <p:extLst>
      <p:ext uri="{BB962C8B-B14F-4D97-AF65-F5344CB8AC3E}">
        <p14:creationId xmlns:p14="http://schemas.microsoft.com/office/powerpoint/2010/main" val="37819719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5</a:t>
            </a:fld>
            <a:endParaRPr lang="en-US"/>
          </a:p>
        </p:txBody>
      </p:sp>
    </p:spTree>
    <p:extLst>
      <p:ext uri="{BB962C8B-B14F-4D97-AF65-F5344CB8AC3E}">
        <p14:creationId xmlns:p14="http://schemas.microsoft.com/office/powerpoint/2010/main" val="5861330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6</a:t>
            </a:fld>
            <a:endParaRPr lang="en-US"/>
          </a:p>
        </p:txBody>
      </p:sp>
    </p:spTree>
    <p:extLst>
      <p:ext uri="{BB962C8B-B14F-4D97-AF65-F5344CB8AC3E}">
        <p14:creationId xmlns:p14="http://schemas.microsoft.com/office/powerpoint/2010/main" val="2909163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7</a:t>
            </a:fld>
            <a:endParaRPr lang="en-US"/>
          </a:p>
        </p:txBody>
      </p:sp>
    </p:spTree>
    <p:extLst>
      <p:ext uri="{BB962C8B-B14F-4D97-AF65-F5344CB8AC3E}">
        <p14:creationId xmlns:p14="http://schemas.microsoft.com/office/powerpoint/2010/main" val="13515848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8</a:t>
            </a:fld>
            <a:endParaRPr lang="en-US"/>
          </a:p>
        </p:txBody>
      </p:sp>
    </p:spTree>
    <p:extLst>
      <p:ext uri="{BB962C8B-B14F-4D97-AF65-F5344CB8AC3E}">
        <p14:creationId xmlns:p14="http://schemas.microsoft.com/office/powerpoint/2010/main" val="4645717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9</a:t>
            </a:fld>
            <a:endParaRPr lang="en-US"/>
          </a:p>
        </p:txBody>
      </p:sp>
    </p:spTree>
    <p:extLst>
      <p:ext uri="{BB962C8B-B14F-4D97-AF65-F5344CB8AC3E}">
        <p14:creationId xmlns:p14="http://schemas.microsoft.com/office/powerpoint/2010/main" val="1931582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26.02.2020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26.02.2020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286000" y="2564904"/>
            <a:ext cx="6172200" cy="2520280"/>
          </a:xfrm>
        </p:spPr>
        <p:txBody>
          <a:bodyPr>
            <a:normAutofit fontScale="90000"/>
          </a:bodyPr>
          <a:lstStyle/>
          <a:p>
            <a:pPr algn="ct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2. hafta</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err="1">
                <a:solidFill>
                  <a:schemeClr val="accent2">
                    <a:lumMod val="75000"/>
                  </a:schemeClr>
                </a:solidFill>
                <a:effectLst>
                  <a:outerShdw blurRad="38100" dist="38100" dir="2700000" algn="tl">
                    <a:srgbClr val="000000">
                      <a:alpha val="43137"/>
                    </a:srgbClr>
                  </a:outerShdw>
                </a:effectLst>
                <a:latin typeface="Comic Sans MS" pitchFamily="66" charset="0"/>
              </a:rPr>
              <a:t>İndus</a:t>
            </a: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Vadisi Medeniyeti </a:t>
            </a:r>
            <a:r>
              <a:rPr lang="tr-TR">
                <a:solidFill>
                  <a:schemeClr val="accent2">
                    <a:lumMod val="75000"/>
                  </a:schemeClr>
                </a:solidFill>
                <a:effectLst>
                  <a:outerShdw blurRad="38100" dist="38100" dir="2700000" algn="tl">
                    <a:srgbClr val="000000">
                      <a:alpha val="43137"/>
                    </a:srgbClr>
                  </a:outerShdw>
                </a:effectLst>
                <a:latin typeface="Comic Sans MS" pitchFamily="66" charset="0"/>
              </a:rPr>
              <a:t>ve Kültürü</a:t>
            </a:r>
            <a:br>
              <a:rPr lang="tr-TR" dirty="0">
                <a:effectLst>
                  <a:outerShdw blurRad="38100" dist="38100" dir="2700000" algn="tl">
                    <a:srgbClr val="000000">
                      <a:alpha val="43137"/>
                    </a:srgbClr>
                  </a:outerShdw>
                </a:effectLst>
              </a:rPr>
            </a:br>
            <a:br>
              <a:rPr lang="tr-TR" dirty="0">
                <a:effectLst>
                  <a:outerShdw blurRad="38100" dist="38100" dir="2700000" algn="tl">
                    <a:srgbClr val="000000">
                      <a:alpha val="43137"/>
                    </a:srgbClr>
                  </a:outerShdw>
                </a:effectLst>
              </a:rPr>
            </a:br>
            <a:br>
              <a:rPr lang="tr-TR" sz="1600" dirty="0">
                <a:solidFill>
                  <a:schemeClr val="tx1"/>
                </a:solidFill>
              </a:rPr>
            </a:br>
            <a:br>
              <a:rPr lang="tr-TR" sz="1600" dirty="0">
                <a:solidFill>
                  <a:schemeClr val="tx1"/>
                </a:solidFill>
              </a:rPr>
            </a:br>
            <a:br>
              <a:rPr lang="tr-TR" sz="1600" dirty="0">
                <a:solidFill>
                  <a:schemeClr val="tx1"/>
                </a:solidFill>
              </a:rPr>
            </a:br>
            <a:br>
              <a:rPr lang="tr-TR" sz="1600" dirty="0">
                <a:solidFill>
                  <a:schemeClr val="tx1"/>
                </a:solidFill>
              </a:rPr>
            </a:br>
            <a:endParaRPr lang="tr-TR" sz="1600" dirty="0">
              <a:solidFill>
                <a:schemeClr val="tx1"/>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r"/>
            <a:endParaRPr lang="tr-TR" sz="1200" dirty="0">
              <a:solidFill>
                <a:schemeClr val="tx1"/>
              </a:solidFill>
              <a:effectLst>
                <a:outerShdw blurRad="38100" dist="38100" dir="2700000" algn="tl">
                  <a:srgbClr val="000000">
                    <a:alpha val="43137"/>
                  </a:srgbClr>
                </a:outerShdw>
              </a:effectLst>
              <a:latin typeface="Comic Sans MS" pitchFamily="66" charset="0"/>
            </a:endParaRPr>
          </a:p>
          <a:p>
            <a:pPr algn="r"/>
            <a:endParaRPr lang="tr-TR" sz="1200" dirty="0">
              <a:solidFill>
                <a:schemeClr val="tx1"/>
              </a:solidFill>
              <a:effectLst>
                <a:outerShdw blurRad="38100" dist="38100" dir="2700000" algn="tl">
                  <a:srgbClr val="000000">
                    <a:alpha val="43137"/>
                  </a:srgbClr>
                </a:outerShdw>
              </a:effectLst>
              <a:latin typeface="Comic Sans MS" pitchFamily="66" charset="0"/>
            </a:endParaRPr>
          </a:p>
          <a:p>
            <a:pPr algn="r"/>
            <a:r>
              <a:rPr lang="tr-TR" sz="1200" dirty="0">
                <a:solidFill>
                  <a:schemeClr val="tx1"/>
                </a:solidFill>
                <a:effectLst>
                  <a:outerShdw blurRad="38100" dist="38100" dir="2700000" algn="tl">
                    <a:srgbClr val="000000">
                      <a:alpha val="43137"/>
                    </a:srgbClr>
                  </a:outerShdw>
                </a:effectLst>
                <a:latin typeface="Comic Sans MS" pitchFamily="66" charset="0"/>
              </a:rPr>
              <a:t>Dersin Sorumlusu:</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r>
              <a:rPr lang="tr-TR" dirty="0"/>
              <a:t>Siyasi bir otoritenin olmadığı yönündeki kanıtlar, </a:t>
            </a:r>
            <a:r>
              <a:rPr lang="tr-TR" dirty="0" err="1"/>
              <a:t>İndus</a:t>
            </a:r>
            <a:r>
              <a:rPr lang="tr-TR" dirty="0"/>
              <a:t> insanının, sahip oldukları ileri medeni güce rağmen, başka bir yeri fethetme ya da ele geçirme, yönetme çabasında da olmadıkları şeklinde, yorumların yapılmasına sebep olmuştur.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3244573593"/>
      </p:ext>
    </p:extLst>
  </p:cSld>
  <p:clrMapOvr>
    <a:masterClrMapping/>
  </p:clrMapOvr>
  <p:transition>
    <p:wheel spokes="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r>
              <a:rPr lang="tr-TR" dirty="0"/>
              <a:t> </a:t>
            </a:r>
            <a:r>
              <a:rPr lang="tr-TR" dirty="0" err="1"/>
              <a:t>İndus</a:t>
            </a:r>
            <a:r>
              <a:rPr lang="tr-TR" dirty="0"/>
              <a:t> Medeniyetinde hâkim devlet idaresinin olmaması, toplumunun tamamen aynı kökenden gelen kişiler tarafından oluştuğu anlamına da gelmektedir. Ancak bu medeniyeti oluşturan toplumun, hangi kökenden gelirse gelsin, üst düzeydeki bir kültürel düzeye sahip oldukları açıktır.</a:t>
            </a:r>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3628611812"/>
      </p:ext>
    </p:extLst>
  </p:cSld>
  <p:clrMapOvr>
    <a:masterClrMapping/>
  </p:clrMapOvr>
  <p:transition>
    <p:wheel spokes="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endParaRPr lang="tr-TR" dirty="0"/>
          </a:p>
          <a:p>
            <a:pPr algn="ctr"/>
            <a:endParaRPr lang="tr-TR" dirty="0"/>
          </a:p>
          <a:p>
            <a:pPr algn="ctr"/>
            <a:r>
              <a:rPr lang="tr-TR" dirty="0"/>
              <a:t>George F. </a:t>
            </a:r>
            <a:r>
              <a:rPr lang="tr-TR" dirty="0" err="1"/>
              <a:t>Dales</a:t>
            </a:r>
            <a:r>
              <a:rPr lang="tr-TR" dirty="0"/>
              <a:t>, su bilimcisi </a:t>
            </a:r>
            <a:r>
              <a:rPr lang="tr-TR" dirty="0" err="1"/>
              <a:t>Jr</a:t>
            </a:r>
            <a:r>
              <a:rPr lang="tr-TR" dirty="0"/>
              <a:t>. Robert L. </a:t>
            </a:r>
            <a:r>
              <a:rPr lang="tr-TR" dirty="0" err="1"/>
              <a:t>Raikes</a:t>
            </a:r>
            <a:r>
              <a:rPr lang="tr-TR" dirty="0"/>
              <a:t> ve Pakistanlı arkeolog M.R. </a:t>
            </a:r>
            <a:r>
              <a:rPr lang="tr-TR" dirty="0" err="1"/>
              <a:t>Mughal</a:t>
            </a:r>
            <a:r>
              <a:rPr lang="tr-TR" dirty="0"/>
              <a:t> tarafından ortaya konulan teorilerde ise, nehirlerin yön değiştirmesi sonucunda sel suları altında kalan </a:t>
            </a:r>
            <a:r>
              <a:rPr lang="tr-TR" dirty="0" err="1"/>
              <a:t>İndus</a:t>
            </a:r>
            <a:r>
              <a:rPr lang="tr-TR" dirty="0"/>
              <a:t> şehirlerinin yok olup gittiği ileri sürülmektedir.   </a:t>
            </a:r>
          </a:p>
          <a:p>
            <a:pPr algn="ctr"/>
            <a:endParaRPr lang="tr-TR" dirty="0"/>
          </a:p>
          <a:p>
            <a:pPr marL="0" indent="0" algn="ctr">
              <a:buNone/>
            </a:pPr>
            <a:endParaRPr lang="tr-TR"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2713132868"/>
      </p:ext>
    </p:extLst>
  </p:cSld>
  <p:clrMapOvr>
    <a:masterClrMapping/>
  </p:clrMapOvr>
  <p:transition>
    <p:wheel spokes="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endParaRPr lang="tr-TR" dirty="0"/>
          </a:p>
          <a:p>
            <a:pPr algn="ctr"/>
            <a:r>
              <a:rPr lang="tr-TR" dirty="0" err="1"/>
              <a:t>İndus</a:t>
            </a:r>
            <a:r>
              <a:rPr lang="tr-TR" dirty="0"/>
              <a:t> Medeniyeti şehirlerinin MÖ 1900’ler civarında yıkılışı ve ortadan kayboluşu da tıpkı tarihi ile ilgili diğer sırlar gibi gizemini korumaya devam etmektedir. Yok oluşu ile ilgili ortaya atılan varsayımlara bakacak olursak; ilk olarak Hint-İran istilası üzerinde durulmuştur. Ancak kalıntılarda istila ile ilgili herhangi bir izin olmayışı bu tezi çürütmüştür.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3130492501"/>
      </p:ext>
    </p:extLst>
  </p:cSld>
  <p:clrMapOvr>
    <a:masterClrMapping/>
  </p:clrMapOvr>
  <p:transition>
    <p:wheel spokes="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endParaRPr lang="tr-TR" b="1" dirty="0"/>
          </a:p>
          <a:p>
            <a:endParaRPr lang="tr-TR" b="1" dirty="0">
              <a:effectLst>
                <a:outerShdw blurRad="38100" dist="38100" dir="2700000" algn="tl">
                  <a:srgbClr val="000000">
                    <a:alpha val="43137"/>
                  </a:srgbClr>
                </a:outerShdw>
              </a:effectLst>
            </a:endParaRPr>
          </a:p>
          <a:p>
            <a:pPr algn="ctr"/>
            <a:r>
              <a:rPr lang="tr-TR" dirty="0"/>
              <a:t>MÖ üçüncü binyılın ortalarına gelindiğinde, </a:t>
            </a:r>
            <a:r>
              <a:rPr lang="tr-TR" dirty="0" err="1"/>
              <a:t>İndus</a:t>
            </a:r>
            <a:r>
              <a:rPr lang="tr-TR" dirty="0"/>
              <a:t> vadisi havzasına yerleşmiş ve gelişmiş bir kent kültürüne sahip olan zengin bir uygarlık karşımıza çıkmaktadır. Eski Dünya’nın diğer bölgelerine göre oldukça geç bir dönem olduğundan, bu uygarlığın Mezopotamya ya da Batı Asya’daki başka bir yerden gelen istilacıların bir sömürgesi olabileceği düşünülmüştür. </a:t>
            </a:r>
          </a:p>
          <a:p>
            <a:endParaRPr lang="tr-TR" b="1" dirty="0"/>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449441293"/>
      </p:ext>
    </p:extLst>
  </p:cSld>
  <p:clrMapOvr>
    <a:masterClrMapping/>
  </p:clrMapOvr>
  <p:transition>
    <p:wheel spokes="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endParaRPr lang="tr-TR" b="1" dirty="0"/>
          </a:p>
          <a:p>
            <a:pPr algn="ctr"/>
            <a:r>
              <a:rPr lang="tr-TR" dirty="0"/>
              <a:t>Ancak yapılan araştırmalar bu ihtimali zamanla zayıflatmış ve bu medeniyetin kökeni konusundaki bilinmezlik kısmen ortadan kaldırılmıştır. </a:t>
            </a:r>
            <a:r>
              <a:rPr lang="tr-TR" dirty="0" err="1"/>
              <a:t>İndus</a:t>
            </a:r>
            <a:r>
              <a:rPr lang="tr-TR" dirty="0"/>
              <a:t> Vadisi Medeniyeti olarak anılan bu uygarlık; ilk önce </a:t>
            </a:r>
            <a:r>
              <a:rPr lang="tr-TR" dirty="0" err="1"/>
              <a:t>Harappa’nın</a:t>
            </a:r>
            <a:r>
              <a:rPr lang="tr-TR" dirty="0"/>
              <a:t> keşfedilmiş olması sebebiyle, “</a:t>
            </a:r>
            <a:r>
              <a:rPr lang="tr-TR" dirty="0" err="1"/>
              <a:t>Harappa</a:t>
            </a:r>
            <a:r>
              <a:rPr lang="tr-TR" dirty="0"/>
              <a:t> Uygarlığı” adını taşısa da; </a:t>
            </a:r>
            <a:r>
              <a:rPr lang="tr-TR" dirty="0" err="1"/>
              <a:t>Mohenco-daro</a:t>
            </a:r>
            <a:r>
              <a:rPr lang="tr-TR" dirty="0"/>
              <a:t> ve diğer şehirlerin bulunması ile birlikte </a:t>
            </a:r>
            <a:r>
              <a:rPr lang="tr-TR" dirty="0" err="1"/>
              <a:t>İndus</a:t>
            </a:r>
            <a:r>
              <a:rPr lang="tr-TR" dirty="0"/>
              <a:t> Vadisi Medeniyeti adını almıştır.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4157735188"/>
      </p:ext>
    </p:extLst>
  </p:cSld>
  <p:clrMapOvr>
    <a:masterClrMapping/>
  </p:clrMapOvr>
  <p:transition>
    <p:wheel spokes="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endParaRPr lang="tr-TR" b="1" dirty="0"/>
          </a:p>
          <a:p>
            <a:pPr algn="ctr"/>
            <a:r>
              <a:rPr lang="tr-TR" dirty="0"/>
              <a:t>Bu uygarlık, MÖ 3000’li yıllara dayanan eski tarihi ve bugün büyük bir bölümü Pakistan sınırları içerisinde kalan şehirleriyle, </a:t>
            </a:r>
            <a:r>
              <a:rPr lang="tr-TR" dirty="0" err="1"/>
              <a:t>Pencap</a:t>
            </a:r>
            <a:r>
              <a:rPr lang="tr-TR" dirty="0"/>
              <a:t> ve </a:t>
            </a:r>
            <a:r>
              <a:rPr lang="tr-TR" dirty="0" err="1"/>
              <a:t>Sind</a:t>
            </a:r>
            <a:r>
              <a:rPr lang="tr-TR" dirty="0"/>
              <a:t> bölgesinde egemen olmuş antik bir Hint medeniyetidir. Eski </a:t>
            </a:r>
            <a:r>
              <a:rPr lang="tr-TR" dirty="0" err="1"/>
              <a:t>İndus</a:t>
            </a:r>
            <a:r>
              <a:rPr lang="tr-TR" dirty="0"/>
              <a:t> Vadisi </a:t>
            </a:r>
            <a:r>
              <a:rPr lang="tr-TR" dirty="0" err="1"/>
              <a:t>Medeniyeti’nin</a:t>
            </a:r>
            <a:r>
              <a:rPr lang="tr-TR" dirty="0"/>
              <a:t> tarihi zaman içinde şekillenmeye başlamış; </a:t>
            </a:r>
            <a:r>
              <a:rPr lang="tr-TR" dirty="0" err="1"/>
              <a:t>Sir</a:t>
            </a:r>
            <a:r>
              <a:rPr lang="tr-TR" dirty="0"/>
              <a:t> John Marshall’ın 1924 yılında </a:t>
            </a:r>
            <a:r>
              <a:rPr lang="tr-TR" dirty="0" err="1"/>
              <a:t>Harappa’da</a:t>
            </a:r>
            <a:r>
              <a:rPr lang="tr-TR" dirty="0"/>
              <a:t> başlattığı arkeolojik çalışmalarla önemli bir ivme kazanmıştır. </a:t>
            </a:r>
            <a:endParaRPr lang="tr-TR" b="1" dirty="0"/>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311134204"/>
      </p:ext>
    </p:extLst>
  </p:cSld>
  <p:clrMapOvr>
    <a:masterClrMapping/>
  </p:clrMapOvr>
  <p:transition>
    <p:wheel spokes="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r>
              <a:rPr lang="tr-TR" dirty="0"/>
              <a:t>Daha yakın dönemdeki arkeolojik çalışmalar ise, 1980 yılından itibaren </a:t>
            </a:r>
            <a:r>
              <a:rPr lang="tr-TR" dirty="0" err="1"/>
              <a:t>Mohenco-Daro’yu</a:t>
            </a:r>
            <a:r>
              <a:rPr lang="tr-TR" dirty="0"/>
              <a:t> Dünya Kültür Mirası olarak saymaya başlayan UNESCO himayesinde yapılmaya başlanmıştır. </a:t>
            </a:r>
          </a:p>
          <a:p>
            <a:pPr algn="ctr"/>
            <a:endParaRPr lang="tr-TR"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2931086720"/>
      </p:ext>
    </p:extLst>
  </p:cSld>
  <p:clrMapOvr>
    <a:masterClrMapping/>
  </p:clrMapOvr>
  <p:transition>
    <p:wheel spokes="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endParaRPr lang="tr-TR" dirty="0">
              <a:effectLst>
                <a:outerShdw blurRad="38100" dist="38100" dir="2700000" algn="tl">
                  <a:srgbClr val="000000">
                    <a:alpha val="43137"/>
                  </a:srgbClr>
                </a:outerShdw>
              </a:effectLst>
            </a:endParaRPr>
          </a:p>
          <a:p>
            <a:pPr algn="ctr"/>
            <a:r>
              <a:rPr lang="tr-TR" dirty="0"/>
              <a:t>Bu bağlamda, </a:t>
            </a:r>
            <a:r>
              <a:rPr lang="tr-TR" dirty="0" err="1"/>
              <a:t>İndus</a:t>
            </a:r>
            <a:r>
              <a:rPr lang="tr-TR" dirty="0"/>
              <a:t> Vadisi Medeniyeti şehirlerinin de yaklaşık olarak </a:t>
            </a:r>
            <a:r>
              <a:rPr lang="tr-TR" dirty="0" err="1"/>
              <a:t>Çömlekli</a:t>
            </a:r>
            <a:r>
              <a:rPr lang="tr-TR" dirty="0"/>
              <a:t> Neolitik dönemin sonlarında, Erken Tunç Çağı’nın başlangıcında kuruldukları anlaşılmıştır.</a:t>
            </a: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1157595637"/>
      </p:ext>
    </p:extLst>
  </p:cSld>
  <p:clrMapOvr>
    <a:masterClrMapping/>
  </p:clrMapOvr>
  <p:transition>
    <p:wheel spokes="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endParaRPr lang="tr-TR" dirty="0">
              <a:effectLst>
                <a:outerShdw blurRad="38100" dist="38100" dir="2700000" algn="tl">
                  <a:srgbClr val="000000">
                    <a:alpha val="43137"/>
                  </a:srgbClr>
                </a:outerShdw>
              </a:effectLst>
            </a:endParaRPr>
          </a:p>
          <a:p>
            <a:pPr algn="ctr"/>
            <a:r>
              <a:rPr lang="tr-TR" dirty="0" err="1"/>
              <a:t>Harappa</a:t>
            </a:r>
            <a:r>
              <a:rPr lang="tr-TR" dirty="0"/>
              <a:t> ve </a:t>
            </a:r>
            <a:r>
              <a:rPr lang="tr-TR" dirty="0" err="1"/>
              <a:t>Mohenjo-Daro</a:t>
            </a:r>
            <a:r>
              <a:rPr lang="tr-TR" dirty="0"/>
              <a:t> ise MÖ 3500-2500 yılları arasındaki yerleşim tarihleriyle, yaklaşık yüz şehir (yerleşim yeri) arasından sıyrılarak; </a:t>
            </a:r>
            <a:r>
              <a:rPr lang="tr-TR" dirty="0" err="1"/>
              <a:t>İndus</a:t>
            </a:r>
            <a:r>
              <a:rPr lang="tr-TR" dirty="0"/>
              <a:t> Vadisi </a:t>
            </a:r>
            <a:r>
              <a:rPr lang="tr-TR" dirty="0" err="1"/>
              <a:t>Medeniyeti’nin</a:t>
            </a:r>
            <a:r>
              <a:rPr lang="tr-TR" dirty="0"/>
              <a:t> en iyi bilinen iki önemli şehri olmuştur.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2805758021"/>
      </p:ext>
    </p:extLst>
  </p:cSld>
  <p:clrMapOvr>
    <a:masterClrMapping/>
  </p:clrMapOvr>
  <p:transition>
    <p:wheel spokes="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endParaRPr lang="tr-TR" dirty="0">
              <a:effectLst>
                <a:outerShdw blurRad="38100" dist="38100" dir="2700000" algn="tl">
                  <a:srgbClr val="000000">
                    <a:alpha val="43137"/>
                  </a:srgbClr>
                </a:outerShdw>
              </a:effectLst>
            </a:endParaRPr>
          </a:p>
          <a:p>
            <a:pPr algn="ctr"/>
            <a:r>
              <a:rPr lang="tr-TR" dirty="0" err="1"/>
              <a:t>İndus’ta</a:t>
            </a:r>
            <a:r>
              <a:rPr lang="tr-TR" dirty="0"/>
              <a:t> şehirler, ardı ardına takip eden caddelerin birbirinin etrafında dönüp dolaşması ilkesi üzerine kurulmuştur. Ana caddeler ya kuzeyden güneye ya da doğudan batıya doğru uzanır. Bu yerleşim planına ise “ızgara deseni”  adı verilmektedir. Şehirlerde geniş caddelerin yanı sıra </a:t>
            </a:r>
            <a:r>
              <a:rPr lang="tr-TR" dirty="0" err="1"/>
              <a:t>İndus</a:t>
            </a:r>
            <a:r>
              <a:rPr lang="tr-TR" dirty="0"/>
              <a:t> Nehri’nin şiddetli taşkınlarıyla başa çıkabilecek güçteki bir altyapı ağı da yer almaktaydı.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3770031861"/>
      </p:ext>
    </p:extLst>
  </p:cSld>
  <p:clrMapOvr>
    <a:masterClrMapping/>
  </p:clrMapOvr>
  <p:transition>
    <p:wheel spokes="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endParaRPr lang="tr-TR" dirty="0">
              <a:effectLst>
                <a:outerShdw blurRad="38100" dist="38100" dir="2700000" algn="tl">
                  <a:srgbClr val="000000">
                    <a:alpha val="43137"/>
                  </a:srgbClr>
                </a:outerShdw>
              </a:effectLst>
            </a:endParaRPr>
          </a:p>
          <a:p>
            <a:pPr algn="ctr"/>
            <a:r>
              <a:rPr lang="tr-TR" dirty="0"/>
              <a:t>Ayrıca hemen hemen bütün evlere bağlı olan bir atık su sistemi mevcuttu. Böylelikle atık su, duvardaki atık su boruları yoluyla dışarı atılırdı. Şehirlerde, büyük bir saray ya da görkemli tapınaklar olmadığı gibi; herhangi bir anıt mezar ya da devlet adamları ve tanrılara ait büyük heykeller de yoktu.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4120036602"/>
      </p:ext>
    </p:extLst>
  </p:cSld>
  <p:clrMapOvr>
    <a:masterClrMapping/>
  </p:clrMapOvr>
  <p:transition>
    <p:wheel spokes="1"/>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942</TotalTime>
  <Words>673</Words>
  <Application>Microsoft Office PowerPoint</Application>
  <PresentationFormat>Ekran Gösterisi (4:3)</PresentationFormat>
  <Paragraphs>57</Paragraphs>
  <Slides>13</Slides>
  <Notes>13</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13</vt:i4>
      </vt:variant>
    </vt:vector>
  </HeadingPairs>
  <TitlesOfParts>
    <vt:vector size="19" baseType="lpstr">
      <vt:lpstr>Calibri</vt:lpstr>
      <vt:lpstr>Century Schoolbook</vt:lpstr>
      <vt:lpstr>Comic Sans MS</vt:lpstr>
      <vt:lpstr>Wingdings</vt:lpstr>
      <vt:lpstr>Wingdings 2</vt:lpstr>
      <vt:lpstr>Oriel</vt:lpstr>
      <vt:lpstr>                     HİN 129  HİNT KÜLTÜRÜNE GİRİŞ  2. hafta  İndus Vadisi Medeniyeti ve Kültürü      </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112</cp:revision>
  <dcterms:created xsi:type="dcterms:W3CDTF">2014-11-21T09:52:05Z</dcterms:created>
  <dcterms:modified xsi:type="dcterms:W3CDTF">2020-02-26T17:56:31Z</dcterms:modified>
</cp:coreProperties>
</file>