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5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  <a:p>
            <a:pPr lvl="1" eaLnBrk="1" latinLnBrk="0" hangingPunct="1"/>
            <a:r>
              <a:rPr kumimoji="0" lang="tr-TR" smtClean="0"/>
              <a:t>Second level</a:t>
            </a:r>
          </a:p>
          <a:p>
            <a:pPr lvl="2" eaLnBrk="1" latinLnBrk="0" hangingPunct="1"/>
            <a:r>
              <a:rPr kumimoji="0" lang="tr-TR" smtClean="0"/>
              <a:t>Third level</a:t>
            </a:r>
          </a:p>
          <a:p>
            <a:pPr lvl="3" eaLnBrk="1" latinLnBrk="0" hangingPunct="1"/>
            <a:r>
              <a:rPr kumimoji="0" lang="tr-TR" smtClean="0"/>
              <a:t>Fourth level</a:t>
            </a:r>
          </a:p>
          <a:p>
            <a:pPr lvl="4" eaLnBrk="1" latinLnBrk="0" hangingPunct="1"/>
            <a:r>
              <a:rPr kumimoji="0" lang="tr-TR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22.09.19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rgbClr val="660066"/>
                </a:solidFill>
              </a:rPr>
              <a:t>BÖLGESEL POLİTİKA: ORTADOĞU (</a:t>
            </a:r>
            <a:r>
              <a:rPr lang="en-US" sz="3600" dirty="0" err="1">
                <a:solidFill>
                  <a:srgbClr val="660066"/>
                </a:solidFill>
              </a:rPr>
              <a:t>Bahar</a:t>
            </a:r>
            <a:r>
              <a:rPr lang="en-US" sz="3600">
                <a:solidFill>
                  <a:srgbClr val="660066"/>
                </a:solidFill>
              </a:rPr>
              <a:t> </a:t>
            </a:r>
            <a:r>
              <a:rPr lang="en-US" sz="3600" smtClean="0">
                <a:solidFill>
                  <a:srgbClr val="660066"/>
                </a:solidFill>
              </a:rPr>
              <a:t>2019-2020)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2548754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pPr algn="ctr"/>
            <a:endParaRPr lang="en-US" sz="2800" dirty="0" smtClean="0">
              <a:solidFill>
                <a:srgbClr val="660066"/>
              </a:solidFill>
            </a:endParaRPr>
          </a:p>
          <a:p>
            <a:pPr algn="ctr"/>
            <a:r>
              <a:rPr lang="en-US" sz="3200" smtClean="0">
                <a:solidFill>
                  <a:srgbClr val="660066"/>
                </a:solidFill>
              </a:rPr>
              <a:t>13. </a:t>
            </a:r>
            <a:r>
              <a:rPr lang="en-US" sz="3200" dirty="0" err="1" smtClean="0">
                <a:solidFill>
                  <a:srgbClr val="660066"/>
                </a:solidFill>
              </a:rPr>
              <a:t>Hafta</a:t>
            </a:r>
            <a:r>
              <a:rPr lang="en-US" sz="3200" dirty="0" smtClean="0">
                <a:solidFill>
                  <a:srgbClr val="660066"/>
                </a:solidFill>
              </a:rPr>
              <a:t>: </a:t>
            </a:r>
            <a:r>
              <a:rPr lang="tr-TR" sz="3200" dirty="0" smtClean="0">
                <a:solidFill>
                  <a:srgbClr val="660066"/>
                </a:solidFill>
              </a:rPr>
              <a:t>Arap Ayaklanmaları</a:t>
            </a:r>
            <a:endParaRPr lang="en-US" sz="3200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3702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660066"/>
                </a:solidFill>
              </a:rPr>
              <a:t>ARAP AYAKLANMALARI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Arap</a:t>
            </a:r>
            <a:r>
              <a:rPr lang="en-US" dirty="0" smtClean="0"/>
              <a:t> </a:t>
            </a:r>
            <a:r>
              <a:rPr lang="en-US" dirty="0" err="1" smtClean="0"/>
              <a:t>Ayaklanmaları</a:t>
            </a:r>
            <a:r>
              <a:rPr lang="en-US" dirty="0" smtClean="0"/>
              <a:t> </a:t>
            </a:r>
            <a:r>
              <a:rPr lang="en-US" dirty="0" err="1" smtClean="0"/>
              <a:t>Öncesinde</a:t>
            </a:r>
            <a:r>
              <a:rPr lang="en-US" dirty="0" smtClean="0"/>
              <a:t> </a:t>
            </a:r>
            <a:r>
              <a:rPr lang="en-US" dirty="0" err="1" smtClean="0"/>
              <a:t>Ortadoğu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-2000 El-</a:t>
            </a:r>
            <a:r>
              <a:rPr lang="en-US" dirty="0" err="1" smtClean="0"/>
              <a:t>Aksa</a:t>
            </a:r>
            <a:r>
              <a:rPr lang="en-US" dirty="0" smtClean="0"/>
              <a:t> </a:t>
            </a:r>
            <a:r>
              <a:rPr lang="en-US" dirty="0" err="1" smtClean="0"/>
              <a:t>İntifadasının</a:t>
            </a:r>
            <a:r>
              <a:rPr lang="en-US" dirty="0" smtClean="0"/>
              <a:t> </a:t>
            </a:r>
            <a:r>
              <a:rPr lang="en-US" dirty="0" err="1" smtClean="0"/>
              <a:t>Arap</a:t>
            </a:r>
            <a:r>
              <a:rPr lang="en-US" dirty="0" smtClean="0"/>
              <a:t> </a:t>
            </a:r>
            <a:r>
              <a:rPr lang="en-US" dirty="0" err="1" smtClean="0"/>
              <a:t>dünyasına</a:t>
            </a:r>
            <a:r>
              <a:rPr lang="en-US" dirty="0" smtClean="0"/>
              <a:t> </a:t>
            </a:r>
            <a:r>
              <a:rPr lang="en-US" dirty="0" err="1" smtClean="0"/>
              <a:t>etkileri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-2003 </a:t>
            </a:r>
            <a:r>
              <a:rPr lang="en-US" dirty="0" err="1" smtClean="0"/>
              <a:t>ABD’nin</a:t>
            </a:r>
            <a:r>
              <a:rPr lang="en-US" dirty="0" smtClean="0"/>
              <a:t> </a:t>
            </a:r>
            <a:r>
              <a:rPr lang="en-US" dirty="0" err="1" smtClean="0"/>
              <a:t>Irak</a:t>
            </a:r>
            <a:r>
              <a:rPr lang="en-US" dirty="0" smtClean="0"/>
              <a:t> </a:t>
            </a:r>
            <a:r>
              <a:rPr lang="en-US" dirty="0" err="1" smtClean="0"/>
              <a:t>işgalinin</a:t>
            </a:r>
            <a:r>
              <a:rPr lang="en-US" dirty="0" smtClean="0"/>
              <a:t> </a:t>
            </a:r>
            <a:r>
              <a:rPr lang="en-US" dirty="0" err="1" smtClean="0"/>
              <a:t>Arap</a:t>
            </a:r>
            <a:r>
              <a:rPr lang="en-US" dirty="0" smtClean="0"/>
              <a:t> </a:t>
            </a:r>
            <a:r>
              <a:rPr lang="en-US" dirty="0" err="1" smtClean="0"/>
              <a:t>dünyasına</a:t>
            </a:r>
            <a:r>
              <a:rPr lang="en-US" dirty="0" smtClean="0"/>
              <a:t> </a:t>
            </a:r>
            <a:r>
              <a:rPr lang="en-US" dirty="0" err="1" smtClean="0"/>
              <a:t>etkisi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Gelişen</a:t>
            </a:r>
            <a:r>
              <a:rPr lang="en-US" dirty="0" smtClean="0"/>
              <a:t> </a:t>
            </a:r>
            <a:r>
              <a:rPr lang="en-US" dirty="0" err="1" smtClean="0"/>
              <a:t>muhalefet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sokak</a:t>
            </a:r>
            <a:r>
              <a:rPr lang="en-US" dirty="0" smtClean="0"/>
              <a:t> </a:t>
            </a:r>
            <a:r>
              <a:rPr lang="en-US" dirty="0" err="1" smtClean="0"/>
              <a:t>siyaseti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kriz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625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ARAP AYAKLANMALARI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Arap</a:t>
            </a:r>
            <a:r>
              <a:rPr lang="en-US" dirty="0" smtClean="0"/>
              <a:t> </a:t>
            </a:r>
            <a:r>
              <a:rPr lang="en-US" dirty="0" err="1" smtClean="0"/>
              <a:t>ayaklanmalarının</a:t>
            </a:r>
            <a:r>
              <a:rPr lang="en-US" dirty="0" smtClean="0"/>
              <a:t> </a:t>
            </a:r>
            <a:r>
              <a:rPr lang="en-US" dirty="0" err="1" smtClean="0"/>
              <a:t>nedenleri</a:t>
            </a:r>
            <a:r>
              <a:rPr lang="en-US" dirty="0" smtClean="0"/>
              <a:t>:</a:t>
            </a:r>
          </a:p>
          <a:p>
            <a:pPr marL="82296" indent="0">
              <a:buNone/>
            </a:pPr>
            <a:r>
              <a:rPr lang="en-US" dirty="0" err="1" smtClean="0"/>
              <a:t>Temel</a:t>
            </a:r>
            <a:r>
              <a:rPr lang="en-US" dirty="0" smtClean="0"/>
              <a:t> slogan: “</a:t>
            </a:r>
            <a:r>
              <a:rPr lang="en-US" dirty="0" err="1" smtClean="0"/>
              <a:t>Ekmek</a:t>
            </a:r>
            <a:r>
              <a:rPr lang="en-US" dirty="0" smtClean="0"/>
              <a:t>, </a:t>
            </a:r>
            <a:r>
              <a:rPr lang="en-US" dirty="0" err="1" smtClean="0"/>
              <a:t>adalet</a:t>
            </a:r>
            <a:r>
              <a:rPr lang="en-US" dirty="0" smtClean="0"/>
              <a:t>, </a:t>
            </a:r>
            <a:r>
              <a:rPr lang="en-US" dirty="0" err="1" smtClean="0"/>
              <a:t>özgürlük</a:t>
            </a:r>
            <a:r>
              <a:rPr lang="en-US" dirty="0" smtClean="0"/>
              <a:t>”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nedenler</a:t>
            </a:r>
            <a:r>
              <a:rPr lang="en-US" dirty="0" smtClean="0"/>
              <a:t>: </a:t>
            </a:r>
            <a:r>
              <a:rPr lang="en-US" dirty="0" err="1" smtClean="0"/>
              <a:t>gıda</a:t>
            </a:r>
            <a:r>
              <a:rPr lang="en-US" dirty="0" smtClean="0"/>
              <a:t> </a:t>
            </a:r>
            <a:r>
              <a:rPr lang="en-US" dirty="0" err="1" smtClean="0"/>
              <a:t>maddelerinde</a:t>
            </a:r>
            <a:r>
              <a:rPr lang="en-US" dirty="0" smtClean="0"/>
              <a:t> </a:t>
            </a:r>
            <a:r>
              <a:rPr lang="en-US" dirty="0" err="1" smtClean="0"/>
              <a:t>ani</a:t>
            </a:r>
            <a:r>
              <a:rPr lang="en-US" dirty="0" smtClean="0"/>
              <a:t> </a:t>
            </a:r>
            <a:r>
              <a:rPr lang="en-US" dirty="0" err="1" smtClean="0"/>
              <a:t>fiyat</a:t>
            </a:r>
            <a:r>
              <a:rPr lang="en-US" dirty="0" smtClean="0"/>
              <a:t> </a:t>
            </a:r>
            <a:r>
              <a:rPr lang="en-US" dirty="0" err="1" smtClean="0"/>
              <a:t>artışları</a:t>
            </a:r>
            <a:r>
              <a:rPr lang="en-US" dirty="0" smtClean="0"/>
              <a:t>, </a:t>
            </a:r>
            <a:r>
              <a:rPr lang="en-US" dirty="0" err="1" smtClean="0"/>
              <a:t>gelir</a:t>
            </a:r>
            <a:r>
              <a:rPr lang="en-US" dirty="0" smtClean="0"/>
              <a:t> </a:t>
            </a:r>
            <a:r>
              <a:rPr lang="en-US" dirty="0" err="1" smtClean="0"/>
              <a:t>adaletsizliği</a:t>
            </a:r>
            <a:r>
              <a:rPr lang="en-US" dirty="0" smtClean="0"/>
              <a:t>, </a:t>
            </a:r>
            <a:r>
              <a:rPr lang="en-US" dirty="0" err="1" smtClean="0"/>
              <a:t>yoksulluk</a:t>
            </a:r>
            <a:r>
              <a:rPr lang="en-US" dirty="0" smtClean="0"/>
              <a:t>,</a:t>
            </a:r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nedenler</a:t>
            </a:r>
            <a:r>
              <a:rPr lang="en-US" dirty="0" smtClean="0"/>
              <a:t>: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insan</a:t>
            </a:r>
            <a:r>
              <a:rPr lang="en-US" dirty="0" smtClean="0"/>
              <a:t> </a:t>
            </a:r>
            <a:r>
              <a:rPr lang="en-US" dirty="0" err="1" smtClean="0"/>
              <a:t>haklarına</a:t>
            </a:r>
            <a:r>
              <a:rPr lang="en-US" dirty="0" smtClean="0"/>
              <a:t> </a:t>
            </a:r>
            <a:r>
              <a:rPr lang="en-US" dirty="0" err="1" smtClean="0"/>
              <a:t>saygı</a:t>
            </a:r>
            <a:r>
              <a:rPr lang="en-US" dirty="0" smtClean="0"/>
              <a:t> </a:t>
            </a:r>
            <a:r>
              <a:rPr lang="en-US" dirty="0" err="1" smtClean="0"/>
              <a:t>talebi</a:t>
            </a:r>
            <a:endParaRPr lang="en-US" dirty="0" smtClean="0"/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nedenler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12223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660066"/>
                </a:solidFill>
              </a:rPr>
              <a:t>DEVRİM, REFORM VE DARBE ARASINDA KUZEY AFRİKA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Tunus</a:t>
            </a:r>
            <a:r>
              <a:rPr lang="en-US" dirty="0" smtClean="0"/>
              <a:t> “</a:t>
            </a:r>
            <a:r>
              <a:rPr lang="en-US" dirty="0" err="1" smtClean="0"/>
              <a:t>Devrimi</a:t>
            </a:r>
            <a:r>
              <a:rPr lang="en-US" dirty="0" smtClean="0"/>
              <a:t>”</a:t>
            </a:r>
          </a:p>
          <a:p>
            <a:pPr marL="82296" indent="0">
              <a:buNone/>
            </a:pPr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muhalefet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talepler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Diktatörlüğün</a:t>
            </a:r>
            <a:r>
              <a:rPr lang="en-US" dirty="0" smtClean="0"/>
              <a:t> </a:t>
            </a:r>
            <a:r>
              <a:rPr lang="en-US" dirty="0" err="1" smtClean="0"/>
              <a:t>sonu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Tunus’ta</a:t>
            </a:r>
            <a:r>
              <a:rPr lang="en-US" dirty="0" smtClean="0"/>
              <a:t> </a:t>
            </a:r>
            <a:r>
              <a:rPr lang="en-US" dirty="0" err="1" smtClean="0"/>
              <a:t>demokrasiye</a:t>
            </a:r>
            <a:r>
              <a:rPr lang="en-US" dirty="0" smtClean="0"/>
              <a:t> </a:t>
            </a:r>
            <a:r>
              <a:rPr lang="en-US" dirty="0" err="1" smtClean="0"/>
              <a:t>geçiş</a:t>
            </a:r>
            <a:r>
              <a:rPr lang="en-US" dirty="0" smtClean="0"/>
              <a:t> </a:t>
            </a:r>
            <a:r>
              <a:rPr lang="en-US" dirty="0" err="1" smtClean="0"/>
              <a:t>süreci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En-</a:t>
            </a:r>
            <a:r>
              <a:rPr lang="en-US" dirty="0" err="1" smtClean="0"/>
              <a:t>Nahda’nın</a:t>
            </a:r>
            <a:r>
              <a:rPr lang="en-US" dirty="0" smtClean="0"/>
              <a:t> </a:t>
            </a:r>
            <a:r>
              <a:rPr lang="en-US" dirty="0" err="1" smtClean="0"/>
              <a:t>yükselişi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57826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DEVRİM, REFORM VE DARBE ARASINDA KUZEY AFRİKA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Tahrir</a:t>
            </a:r>
            <a:r>
              <a:rPr lang="en-US" dirty="0" smtClean="0"/>
              <a:t> “</a:t>
            </a:r>
            <a:r>
              <a:rPr lang="en-US" dirty="0" err="1" smtClean="0"/>
              <a:t>Devrimi”nden</a:t>
            </a:r>
            <a:r>
              <a:rPr lang="en-US" dirty="0" smtClean="0"/>
              <a:t> </a:t>
            </a:r>
            <a:r>
              <a:rPr lang="en-US" dirty="0" err="1" smtClean="0"/>
              <a:t>Mısır</a:t>
            </a:r>
            <a:r>
              <a:rPr lang="en-US" dirty="0" smtClean="0"/>
              <a:t> </a:t>
            </a:r>
            <a:r>
              <a:rPr lang="en-US" dirty="0" err="1" smtClean="0"/>
              <a:t>Darbesine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Tahrir</a:t>
            </a:r>
            <a:r>
              <a:rPr lang="en-US" dirty="0"/>
              <a:t> </a:t>
            </a:r>
            <a:r>
              <a:rPr lang="en-US" dirty="0" err="1" smtClean="0"/>
              <a:t>protestoları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muhalefetin</a:t>
            </a:r>
            <a:r>
              <a:rPr lang="en-US" dirty="0" smtClean="0"/>
              <a:t> </a:t>
            </a:r>
            <a:r>
              <a:rPr lang="en-US" dirty="0" err="1" smtClean="0"/>
              <a:t>örgütlenme</a:t>
            </a:r>
            <a:r>
              <a:rPr lang="en-US" dirty="0" smtClean="0"/>
              <a:t> </a:t>
            </a:r>
            <a:r>
              <a:rPr lang="en-US" dirty="0" err="1" smtClean="0"/>
              <a:t>biçimi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Mübarek’in</a:t>
            </a:r>
            <a:r>
              <a:rPr lang="en-US" dirty="0" smtClean="0"/>
              <a:t> </a:t>
            </a:r>
            <a:r>
              <a:rPr lang="en-US" dirty="0" err="1" smtClean="0"/>
              <a:t>istifası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Geçiş</a:t>
            </a:r>
            <a:r>
              <a:rPr lang="en-US" dirty="0" smtClean="0"/>
              <a:t> </a:t>
            </a:r>
            <a:r>
              <a:rPr lang="en-US" dirty="0" err="1" smtClean="0"/>
              <a:t>dönemi</a:t>
            </a:r>
            <a:r>
              <a:rPr lang="en-US" dirty="0" smtClean="0"/>
              <a:t>: </a:t>
            </a:r>
            <a:r>
              <a:rPr lang="en-US" dirty="0" err="1" smtClean="0"/>
              <a:t>Mısır</a:t>
            </a:r>
            <a:r>
              <a:rPr lang="en-US" dirty="0" smtClean="0"/>
              <a:t> </a:t>
            </a:r>
            <a:r>
              <a:rPr lang="en-US" dirty="0" err="1" smtClean="0"/>
              <a:t>ordu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Kısa</a:t>
            </a:r>
            <a:r>
              <a:rPr lang="en-US" dirty="0" smtClean="0"/>
              <a:t> </a:t>
            </a:r>
            <a:r>
              <a:rPr lang="en-US" dirty="0" err="1" smtClean="0"/>
              <a:t>süreli</a:t>
            </a:r>
            <a:r>
              <a:rPr lang="en-US" dirty="0" smtClean="0"/>
              <a:t> </a:t>
            </a:r>
            <a:r>
              <a:rPr lang="en-US" dirty="0" err="1" smtClean="0"/>
              <a:t>Müslüman</a:t>
            </a:r>
            <a:r>
              <a:rPr lang="en-US" dirty="0" smtClean="0"/>
              <a:t> </a:t>
            </a:r>
            <a:r>
              <a:rPr lang="en-US" dirty="0" err="1" smtClean="0"/>
              <a:t>Kardeşler</a:t>
            </a:r>
            <a:r>
              <a:rPr lang="en-US" dirty="0" smtClean="0"/>
              <a:t> </a:t>
            </a:r>
            <a:r>
              <a:rPr lang="en-US" dirty="0" err="1" smtClean="0"/>
              <a:t>iktidarı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-3 </a:t>
            </a:r>
            <a:r>
              <a:rPr lang="en-US" dirty="0" err="1" smtClean="0"/>
              <a:t>Temmuz</a:t>
            </a:r>
            <a:r>
              <a:rPr lang="en-US" dirty="0" smtClean="0"/>
              <a:t> 2013 </a:t>
            </a:r>
            <a:r>
              <a:rPr lang="en-US" dirty="0" err="1" smtClean="0"/>
              <a:t>askeri</a:t>
            </a:r>
            <a:r>
              <a:rPr lang="en-US" dirty="0" smtClean="0"/>
              <a:t> </a:t>
            </a:r>
            <a:r>
              <a:rPr lang="en-US" dirty="0" err="1" smtClean="0"/>
              <a:t>darbesi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Sisi</a:t>
            </a:r>
            <a:r>
              <a:rPr lang="en-US" dirty="0" smtClean="0"/>
              <a:t> </a:t>
            </a:r>
            <a:r>
              <a:rPr lang="en-US" dirty="0" err="1" smtClean="0"/>
              <a:t>İktidarda</a:t>
            </a:r>
            <a:r>
              <a:rPr lang="en-US" dirty="0" smtClean="0"/>
              <a:t>: </a:t>
            </a:r>
            <a:r>
              <a:rPr lang="en-US" dirty="0" err="1" smtClean="0"/>
              <a:t>Otoriter</a:t>
            </a:r>
            <a:r>
              <a:rPr lang="en-US" dirty="0" smtClean="0"/>
              <a:t> </a:t>
            </a:r>
            <a:r>
              <a:rPr lang="en-US" dirty="0" err="1" smtClean="0"/>
              <a:t>rejimin</a:t>
            </a:r>
            <a:r>
              <a:rPr lang="en-US" dirty="0" smtClean="0"/>
              <a:t> </a:t>
            </a:r>
            <a:r>
              <a:rPr lang="en-US" dirty="0" err="1" smtClean="0"/>
              <a:t>sürekliliği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smtClean="0"/>
              <a:t>ordu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154064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DEVRİM, REFORM VE DARBE ARASINDA KUZEY AFRİKA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Wingdings" charset="2"/>
              <a:buChar char="u"/>
            </a:pPr>
            <a:r>
              <a:rPr lang="tr-TR" dirty="0" smtClean="0"/>
              <a:t>İsyandan </a:t>
            </a:r>
            <a:r>
              <a:rPr lang="tr-TR" dirty="0"/>
              <a:t>İç Savaşa </a:t>
            </a:r>
            <a:r>
              <a:rPr lang="tr-TR" dirty="0" smtClean="0"/>
              <a:t>Libya</a:t>
            </a:r>
            <a:endParaRPr lang="tr-TR" dirty="0"/>
          </a:p>
          <a:p>
            <a:pPr marL="82296" lvl="0" indent="0">
              <a:buNone/>
            </a:pPr>
            <a:r>
              <a:rPr lang="tr-TR" dirty="0" smtClean="0"/>
              <a:t>-2000</a:t>
            </a:r>
            <a:r>
              <a:rPr lang="tr-TR" dirty="0"/>
              <a:t>’li Yıllarda Libya’nın Batı’yla Güçlenen </a:t>
            </a:r>
            <a:r>
              <a:rPr lang="tr-TR" dirty="0" smtClean="0"/>
              <a:t>Bağlar</a:t>
            </a:r>
            <a:endParaRPr lang="tr-TR" dirty="0"/>
          </a:p>
          <a:p>
            <a:pPr marL="82296" lvl="0" indent="0">
              <a:buNone/>
            </a:pPr>
            <a:r>
              <a:rPr lang="tr-TR" dirty="0" smtClean="0"/>
              <a:t>-İsyan</a:t>
            </a:r>
            <a:r>
              <a:rPr lang="tr-TR" dirty="0"/>
              <a:t>, Uluslararası Müdahale ve Kaddafi Devrinin </a:t>
            </a:r>
            <a:r>
              <a:rPr lang="tr-TR" dirty="0" smtClean="0"/>
              <a:t>Sonu</a:t>
            </a:r>
          </a:p>
          <a:p>
            <a:pPr marL="82296" lvl="0" indent="0">
              <a:buNone/>
            </a:pPr>
            <a:r>
              <a:rPr lang="tr-TR" dirty="0"/>
              <a:t>-</a:t>
            </a:r>
            <a:r>
              <a:rPr lang="tr-TR" dirty="0" smtClean="0"/>
              <a:t>Devlet </a:t>
            </a:r>
            <a:r>
              <a:rPr lang="tr-TR" dirty="0"/>
              <a:t>İnşasının Başarısızlığı ve İç </a:t>
            </a:r>
            <a:r>
              <a:rPr lang="tr-TR" dirty="0" smtClean="0"/>
              <a:t>Savaş</a:t>
            </a:r>
          </a:p>
          <a:p>
            <a:pPr marL="82296" lvl="0" indent="0">
              <a:buNone/>
            </a:pPr>
            <a:r>
              <a:rPr lang="tr-TR" dirty="0"/>
              <a:t>-</a:t>
            </a:r>
            <a:r>
              <a:rPr lang="tr-TR" dirty="0" smtClean="0"/>
              <a:t>Birlik </a:t>
            </a:r>
            <a:r>
              <a:rPr lang="tr-TR" dirty="0"/>
              <a:t>Hükümetinin Kuruluşu ve Bitmeyen Sorunlar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039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DEVRİM, REFORM VE DARBE ARASINDA KUZEY AFRİKA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Wingdings" charset="2"/>
              <a:buChar char="u"/>
            </a:pPr>
            <a:endParaRPr lang="tr-TR" dirty="0" smtClean="0"/>
          </a:p>
          <a:p>
            <a:pPr lvl="0">
              <a:buFont typeface="Wingdings" charset="2"/>
              <a:buChar char="u"/>
            </a:pPr>
            <a:r>
              <a:rPr lang="tr-TR" dirty="0" smtClean="0"/>
              <a:t>Fas </a:t>
            </a:r>
            <a:r>
              <a:rPr lang="tr-TR" dirty="0"/>
              <a:t>ve </a:t>
            </a:r>
            <a:r>
              <a:rPr lang="tr-TR" dirty="0" smtClean="0"/>
              <a:t>Cezayir’de Reform </a:t>
            </a:r>
          </a:p>
          <a:p>
            <a:pPr marL="82296" lvl="0" indent="0">
              <a:buNone/>
            </a:pPr>
            <a:r>
              <a:rPr lang="tr-TR" dirty="0"/>
              <a:t>-</a:t>
            </a:r>
            <a:r>
              <a:rPr lang="tr-TR" dirty="0" smtClean="0"/>
              <a:t>Yüzyılın </a:t>
            </a:r>
            <a:r>
              <a:rPr lang="tr-TR" dirty="0"/>
              <a:t>Eşiğinde Yeni Liderler </a:t>
            </a:r>
            <a:r>
              <a:rPr lang="tr-TR" dirty="0" smtClean="0"/>
              <a:t>ve Yeni </a:t>
            </a:r>
            <a:r>
              <a:rPr lang="tr-TR" dirty="0"/>
              <a:t>Umutlar: VI. Muhammed ve </a:t>
            </a:r>
            <a:r>
              <a:rPr lang="tr-TR" dirty="0" err="1" smtClean="0"/>
              <a:t>Buteflika</a:t>
            </a:r>
            <a:endParaRPr lang="tr-TR" dirty="0" smtClean="0"/>
          </a:p>
          <a:p>
            <a:pPr marL="82296" lvl="0" indent="0">
              <a:buNone/>
            </a:pPr>
            <a:r>
              <a:rPr lang="tr-TR" dirty="0"/>
              <a:t>-</a:t>
            </a:r>
            <a:r>
              <a:rPr lang="tr-TR" dirty="0" smtClean="0"/>
              <a:t>İsyanlarla “Mücadele”: </a:t>
            </a:r>
            <a:r>
              <a:rPr lang="tr-TR" dirty="0"/>
              <a:t>Reform Çabaları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1400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660066"/>
                </a:solidFill>
              </a:rPr>
              <a:t>SURİYE’DE İÇ SAVAŞ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Suriye</a:t>
            </a:r>
            <a:r>
              <a:rPr lang="en-US" dirty="0" smtClean="0"/>
              <a:t> </a:t>
            </a:r>
            <a:r>
              <a:rPr lang="en-US" dirty="0" err="1" smtClean="0"/>
              <a:t>İç</a:t>
            </a:r>
            <a:r>
              <a:rPr lang="en-US" dirty="0" smtClean="0"/>
              <a:t> </a:t>
            </a:r>
            <a:r>
              <a:rPr lang="en-US" dirty="0" err="1" smtClean="0"/>
              <a:t>Savaşı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Vekalet</a:t>
            </a:r>
            <a:r>
              <a:rPr lang="en-US" dirty="0" smtClean="0"/>
              <a:t> </a:t>
            </a:r>
            <a:r>
              <a:rPr lang="en-US" dirty="0" err="1" smtClean="0"/>
              <a:t>savaşı</a:t>
            </a:r>
            <a:r>
              <a:rPr lang="en-US" dirty="0" smtClean="0"/>
              <a:t> </a:t>
            </a:r>
            <a:r>
              <a:rPr lang="en-US" dirty="0" err="1" smtClean="0"/>
              <a:t>mı</a:t>
            </a:r>
            <a:r>
              <a:rPr lang="en-US" dirty="0" smtClean="0"/>
              <a:t>? </a:t>
            </a:r>
            <a:r>
              <a:rPr lang="en-US" dirty="0" err="1" smtClean="0"/>
              <a:t>Bölgesel</a:t>
            </a:r>
            <a:r>
              <a:rPr lang="en-US" dirty="0" smtClean="0"/>
              <a:t> </a:t>
            </a:r>
            <a:r>
              <a:rPr lang="en-US" dirty="0" err="1" smtClean="0"/>
              <a:t>savaş</a:t>
            </a:r>
            <a:r>
              <a:rPr lang="en-US" dirty="0" smtClean="0"/>
              <a:t> </a:t>
            </a:r>
            <a:r>
              <a:rPr lang="en-US" dirty="0" err="1" smtClean="0"/>
              <a:t>mı</a:t>
            </a:r>
            <a:r>
              <a:rPr lang="en-US" dirty="0" smtClean="0"/>
              <a:t>?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Suriye’de</a:t>
            </a:r>
            <a:r>
              <a:rPr lang="en-US" dirty="0" smtClean="0"/>
              <a:t> </a:t>
            </a:r>
            <a:r>
              <a:rPr lang="en-US" dirty="0" err="1" smtClean="0"/>
              <a:t>savaşan</a:t>
            </a:r>
            <a:r>
              <a:rPr lang="en-US" dirty="0" smtClean="0"/>
              <a:t> </a:t>
            </a:r>
            <a:r>
              <a:rPr lang="en-US" dirty="0" err="1" smtClean="0"/>
              <a:t>taraflar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Suriye</a:t>
            </a:r>
            <a:r>
              <a:rPr lang="en-US" dirty="0" smtClean="0"/>
              <a:t> </a:t>
            </a:r>
            <a:r>
              <a:rPr lang="en-US" dirty="0" err="1" smtClean="0"/>
              <a:t>politikasında</a:t>
            </a:r>
            <a:r>
              <a:rPr lang="en-US" dirty="0" smtClean="0"/>
              <a:t> </a:t>
            </a:r>
            <a:r>
              <a:rPr lang="en-US" dirty="0" err="1" smtClean="0"/>
              <a:t>Büyük</a:t>
            </a:r>
            <a:r>
              <a:rPr lang="en-US" dirty="0" smtClean="0"/>
              <a:t> </a:t>
            </a:r>
            <a:r>
              <a:rPr lang="en-US" dirty="0" err="1" smtClean="0"/>
              <a:t>güçler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Suriye</a:t>
            </a:r>
            <a:r>
              <a:rPr lang="en-US" dirty="0" smtClean="0"/>
              <a:t> </a:t>
            </a:r>
            <a:r>
              <a:rPr lang="en-US" dirty="0" err="1" smtClean="0"/>
              <a:t>iç</a:t>
            </a:r>
            <a:r>
              <a:rPr lang="en-US" dirty="0" smtClean="0"/>
              <a:t> </a:t>
            </a:r>
            <a:r>
              <a:rPr lang="en-US" dirty="0" err="1" smtClean="0"/>
              <a:t>savaşına</a:t>
            </a:r>
            <a:r>
              <a:rPr lang="en-US" dirty="0" smtClean="0"/>
              <a:t> </a:t>
            </a:r>
            <a:r>
              <a:rPr lang="en-US" dirty="0" err="1" smtClean="0"/>
              <a:t>bölgesel</a:t>
            </a:r>
            <a:r>
              <a:rPr lang="en-US" dirty="0" smtClean="0"/>
              <a:t> </a:t>
            </a:r>
            <a:r>
              <a:rPr lang="en-US" dirty="0" err="1" smtClean="0"/>
              <a:t>aktörlerin</a:t>
            </a:r>
            <a:r>
              <a:rPr lang="en-US" dirty="0" smtClean="0"/>
              <a:t> </a:t>
            </a:r>
            <a:r>
              <a:rPr lang="en-US" dirty="0" err="1" smtClean="0"/>
              <a:t>müdahalesi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Kürt</a:t>
            </a:r>
            <a:r>
              <a:rPr lang="en-US" dirty="0" smtClean="0"/>
              <a:t> </a:t>
            </a:r>
            <a:r>
              <a:rPr lang="en-US" dirty="0" err="1" smtClean="0"/>
              <a:t>sorunu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Barış</a:t>
            </a:r>
            <a:r>
              <a:rPr lang="en-US" dirty="0" smtClean="0"/>
              <a:t> </a:t>
            </a:r>
            <a:r>
              <a:rPr lang="en-US" dirty="0" err="1" smtClean="0"/>
              <a:t>girişimleri</a:t>
            </a:r>
            <a:r>
              <a:rPr lang="en-US" dirty="0" smtClean="0"/>
              <a:t>: </a:t>
            </a:r>
            <a:r>
              <a:rPr lang="en-US" dirty="0" err="1"/>
              <a:t>C</a:t>
            </a:r>
            <a:r>
              <a:rPr lang="en-US" dirty="0" err="1" smtClean="0"/>
              <a:t>enevre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Astana </a:t>
            </a:r>
            <a:r>
              <a:rPr lang="en-US" dirty="0" err="1" smtClean="0"/>
              <a:t>süreçleri</a:t>
            </a:r>
            <a:endParaRPr lang="en-US" dirty="0" smtClean="0"/>
          </a:p>
          <a:p>
            <a:pPr marL="82296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363116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660066"/>
                </a:solidFill>
              </a:rPr>
              <a:t>KÖRFEZ BÖLGESİNDE AYAKLANMALAR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smtClean="0"/>
              <a:t>Yemen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Bahreyn’de</a:t>
            </a:r>
            <a:r>
              <a:rPr lang="en-US" dirty="0" smtClean="0"/>
              <a:t> </a:t>
            </a:r>
            <a:r>
              <a:rPr lang="en-US" dirty="0" err="1" smtClean="0"/>
              <a:t>Arap</a:t>
            </a:r>
            <a:r>
              <a:rPr lang="en-US" dirty="0" smtClean="0"/>
              <a:t> </a:t>
            </a:r>
            <a:r>
              <a:rPr lang="en-US" dirty="0" err="1" smtClean="0"/>
              <a:t>ayaklanmaları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Bahreyn’de</a:t>
            </a:r>
            <a:r>
              <a:rPr lang="en-US" dirty="0" smtClean="0"/>
              <a:t> </a:t>
            </a:r>
            <a:r>
              <a:rPr lang="en-US" dirty="0" err="1" smtClean="0"/>
              <a:t>Sünni-Şii</a:t>
            </a:r>
            <a:r>
              <a:rPr lang="en-US" dirty="0" smtClean="0"/>
              <a:t> </a:t>
            </a:r>
            <a:r>
              <a:rPr lang="en-US" dirty="0" err="1" smtClean="0"/>
              <a:t>çatışması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Yemen’de</a:t>
            </a:r>
            <a:r>
              <a:rPr lang="en-US" dirty="0" smtClean="0"/>
              <a:t> </a:t>
            </a:r>
            <a:r>
              <a:rPr lang="en-US" dirty="0" err="1" smtClean="0"/>
              <a:t>savaş</a:t>
            </a:r>
            <a:r>
              <a:rPr lang="en-US" dirty="0" smtClean="0"/>
              <a:t>: </a:t>
            </a:r>
            <a:r>
              <a:rPr lang="en-US" dirty="0" err="1" smtClean="0"/>
              <a:t>Körfez</a:t>
            </a:r>
            <a:r>
              <a:rPr lang="en-US" dirty="0" smtClean="0"/>
              <a:t> </a:t>
            </a:r>
            <a:r>
              <a:rPr lang="en-US" dirty="0" err="1" smtClean="0"/>
              <a:t>İşbirliği</a:t>
            </a:r>
            <a:r>
              <a:rPr lang="en-US" dirty="0" smtClean="0"/>
              <a:t> </a:t>
            </a:r>
            <a:r>
              <a:rPr lang="en-US" dirty="0" err="1" smtClean="0"/>
              <a:t>Konseyi’nin</a:t>
            </a:r>
            <a:r>
              <a:rPr lang="en-US" dirty="0" smtClean="0"/>
              <a:t> </a:t>
            </a:r>
            <a:r>
              <a:rPr lang="en-US" dirty="0" err="1" smtClean="0"/>
              <a:t>müdahalesi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Körfez’de</a:t>
            </a:r>
            <a:r>
              <a:rPr lang="en-US" dirty="0" smtClean="0"/>
              <a:t> “</a:t>
            </a:r>
            <a:r>
              <a:rPr lang="en-US" dirty="0" err="1" smtClean="0"/>
              <a:t>istikrar”ın</a:t>
            </a:r>
            <a:r>
              <a:rPr lang="en-US" dirty="0" smtClean="0"/>
              <a:t> </a:t>
            </a:r>
            <a:r>
              <a:rPr lang="en-US" dirty="0" err="1" smtClean="0"/>
              <a:t>sağlanmasına</a:t>
            </a:r>
            <a:r>
              <a:rPr lang="en-US" dirty="0" smtClean="0"/>
              <a:t> </a:t>
            </a:r>
            <a:r>
              <a:rPr lang="en-US" dirty="0" err="1" smtClean="0"/>
              <a:t>yönelik</a:t>
            </a:r>
            <a:r>
              <a:rPr lang="en-US" dirty="0" smtClean="0"/>
              <a:t> </a:t>
            </a:r>
            <a:r>
              <a:rPr lang="en-US" dirty="0" err="1" smtClean="0"/>
              <a:t>Suudi</a:t>
            </a:r>
            <a:r>
              <a:rPr lang="en-US" dirty="0" smtClean="0"/>
              <a:t> </a:t>
            </a:r>
            <a:r>
              <a:rPr lang="en-US" dirty="0" err="1" smtClean="0"/>
              <a:t>Arabistan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Amerikan</a:t>
            </a:r>
            <a:r>
              <a:rPr lang="en-US" dirty="0" smtClean="0"/>
              <a:t> </a:t>
            </a:r>
            <a:r>
              <a:rPr lang="en-US" dirty="0" err="1" smtClean="0"/>
              <a:t>çabaları</a:t>
            </a:r>
            <a:endParaRPr lang="en-US" smtClean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37984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298</TotalTime>
  <Words>326</Words>
  <Application>Microsoft Macintosh PowerPoint</Application>
  <PresentationFormat>On-screen Show (4:3)</PresentationFormat>
  <Paragraphs>57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Solstice</vt:lpstr>
      <vt:lpstr>BÖLGESEL POLİTİKA: ORTADOĞU (Bahar 2019-2020)</vt:lpstr>
      <vt:lpstr>ARAP AYAKLANMALARI</vt:lpstr>
      <vt:lpstr>ARAP AYAKLANMALARI</vt:lpstr>
      <vt:lpstr>DEVRİM, REFORM VE DARBE ARASINDA KUZEY AFRİKA</vt:lpstr>
      <vt:lpstr>DEVRİM, REFORM VE DARBE ARASINDA KUZEY AFRİKA</vt:lpstr>
      <vt:lpstr>DEVRİM, REFORM VE DARBE ARASINDA KUZEY AFRİKA</vt:lpstr>
      <vt:lpstr>DEVRİM, REFORM VE DARBE ARASINDA KUZEY AFRİKA</vt:lpstr>
      <vt:lpstr>SURİYE’DE İÇ SAVAŞ</vt:lpstr>
      <vt:lpstr>KÖRFEZ BÖLGESİNDE AYAKLANMALAR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BÖLGESEL POLİTİKA: ORTADOĞU (Bahar 2019)</dc:title>
  <dc:creator>Ozge</dc:creator>
  <cp:lastModifiedBy>Ozge</cp:lastModifiedBy>
  <cp:revision>70</cp:revision>
  <dcterms:created xsi:type="dcterms:W3CDTF">2019-01-06T22:25:16Z</dcterms:created>
  <dcterms:modified xsi:type="dcterms:W3CDTF">2019-09-22T18:48:15Z</dcterms:modified>
</cp:coreProperties>
</file>