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3200" smtClean="0">
                <a:solidFill>
                  <a:srgbClr val="660066"/>
                </a:solidFill>
              </a:rPr>
              <a:t>13. </a:t>
            </a:r>
            <a:r>
              <a:rPr lang="en-US" sz="3200" dirty="0" err="1" smtClean="0">
                <a:solidFill>
                  <a:srgbClr val="660066"/>
                </a:solidFill>
              </a:rPr>
              <a:t>Hafta</a:t>
            </a:r>
            <a:r>
              <a:rPr lang="en-US" sz="3200" dirty="0" smtClean="0">
                <a:solidFill>
                  <a:srgbClr val="660066"/>
                </a:solidFill>
              </a:rPr>
              <a:t>: </a:t>
            </a:r>
            <a:r>
              <a:rPr lang="tr-TR" sz="3200" dirty="0" smtClean="0">
                <a:solidFill>
                  <a:srgbClr val="660066"/>
                </a:solidFill>
              </a:rPr>
              <a:t>Arap Ayaklanmaları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ARAP AYAKLANMALARI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Ayaklanmaları</a:t>
            </a:r>
            <a:r>
              <a:rPr lang="en-US" dirty="0" smtClean="0"/>
              <a:t> </a:t>
            </a:r>
            <a:r>
              <a:rPr lang="en-US" dirty="0" err="1" smtClean="0"/>
              <a:t>Öncesinde</a:t>
            </a:r>
            <a:r>
              <a:rPr lang="en-US" dirty="0" smtClean="0"/>
              <a:t> </a:t>
            </a:r>
            <a:r>
              <a:rPr lang="en-US" dirty="0" err="1" smtClean="0"/>
              <a:t>Ortadoğu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-2000 El-</a:t>
            </a:r>
            <a:r>
              <a:rPr lang="en-US" dirty="0" err="1" smtClean="0"/>
              <a:t>Aksa</a:t>
            </a:r>
            <a:r>
              <a:rPr lang="en-US" dirty="0" smtClean="0"/>
              <a:t> </a:t>
            </a:r>
            <a:r>
              <a:rPr lang="en-US" dirty="0" err="1" smtClean="0"/>
              <a:t>İntifadasının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dünyasına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-2003 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işgalinin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dünyasına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muhalefet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sokak</a:t>
            </a:r>
            <a:r>
              <a:rPr lang="en-US" dirty="0" smtClean="0"/>
              <a:t> </a:t>
            </a:r>
            <a:r>
              <a:rPr lang="en-US" dirty="0" err="1" smtClean="0"/>
              <a:t>siyaseti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2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ARAP AYAKLANMALARI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ayaklanmalarının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Temel</a:t>
            </a:r>
            <a:r>
              <a:rPr lang="en-US" dirty="0" smtClean="0"/>
              <a:t> slogan: “</a:t>
            </a:r>
            <a:r>
              <a:rPr lang="en-US" dirty="0" err="1" smtClean="0"/>
              <a:t>Ekmek</a:t>
            </a:r>
            <a:r>
              <a:rPr lang="en-US" dirty="0" smtClean="0"/>
              <a:t>, </a:t>
            </a:r>
            <a:r>
              <a:rPr lang="en-US" dirty="0" err="1" smtClean="0"/>
              <a:t>adalet</a:t>
            </a:r>
            <a:r>
              <a:rPr lang="en-US" dirty="0" smtClean="0"/>
              <a:t>, </a:t>
            </a:r>
            <a:r>
              <a:rPr lang="en-US" dirty="0" err="1" smtClean="0"/>
              <a:t>özgürlük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r>
              <a:rPr lang="en-US" dirty="0" smtClean="0"/>
              <a:t>: </a:t>
            </a:r>
            <a:r>
              <a:rPr lang="en-US" dirty="0" err="1" smtClean="0"/>
              <a:t>gıda</a:t>
            </a:r>
            <a:r>
              <a:rPr lang="en-US" dirty="0" smtClean="0"/>
              <a:t> </a:t>
            </a:r>
            <a:r>
              <a:rPr lang="en-US" dirty="0" err="1" smtClean="0"/>
              <a:t>maddelerinde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fiyat</a:t>
            </a:r>
            <a:r>
              <a:rPr lang="en-US" dirty="0" smtClean="0"/>
              <a:t> </a:t>
            </a:r>
            <a:r>
              <a:rPr lang="en-US" dirty="0" err="1" smtClean="0"/>
              <a:t>artışları</a:t>
            </a:r>
            <a:r>
              <a:rPr lang="en-US" dirty="0" smtClean="0"/>
              <a:t>,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adaletsizliği</a:t>
            </a:r>
            <a:r>
              <a:rPr lang="en-US" dirty="0" smtClean="0"/>
              <a:t>, </a:t>
            </a:r>
            <a:r>
              <a:rPr lang="en-US" dirty="0" err="1" smtClean="0"/>
              <a:t>yoksulluk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r>
              <a:rPr lang="en-US" dirty="0" smtClean="0"/>
              <a:t>: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haklarına</a:t>
            </a:r>
            <a:r>
              <a:rPr lang="en-US" dirty="0" smtClean="0"/>
              <a:t> </a:t>
            </a:r>
            <a:r>
              <a:rPr lang="en-US" dirty="0" err="1" smtClean="0"/>
              <a:t>saygı</a:t>
            </a:r>
            <a:r>
              <a:rPr lang="en-US" dirty="0" smtClean="0"/>
              <a:t> </a:t>
            </a:r>
            <a:r>
              <a:rPr lang="en-US" dirty="0" err="1" smtClean="0"/>
              <a:t>talebi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2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DEVRİM, REFORM VE DARBE ARASINDA KUZEY AFRİKA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Tunus</a:t>
            </a:r>
            <a:r>
              <a:rPr lang="en-US" dirty="0" smtClean="0"/>
              <a:t> “</a:t>
            </a:r>
            <a:r>
              <a:rPr lang="en-US" dirty="0" err="1" smtClean="0"/>
              <a:t>Devrimi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muhalefet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talepler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Diktatörlüğün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Tunus’ta</a:t>
            </a:r>
            <a:r>
              <a:rPr lang="en-US" dirty="0" smtClean="0"/>
              <a:t> </a:t>
            </a:r>
            <a:r>
              <a:rPr lang="en-US" dirty="0" err="1" smtClean="0"/>
              <a:t>demokrasiye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En-</a:t>
            </a:r>
            <a:r>
              <a:rPr lang="en-US" dirty="0" err="1" smtClean="0"/>
              <a:t>Nahda’nın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8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DEVRİM, REFORM VE DARBE ARASINDA KUZEY AFRİKA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Tahrir</a:t>
            </a:r>
            <a:r>
              <a:rPr lang="en-US" dirty="0" smtClean="0"/>
              <a:t> “</a:t>
            </a:r>
            <a:r>
              <a:rPr lang="en-US" dirty="0" err="1" smtClean="0"/>
              <a:t>Devrimi”nden</a:t>
            </a:r>
            <a:r>
              <a:rPr lang="en-US" dirty="0" smtClean="0"/>
              <a:t> </a:t>
            </a:r>
            <a:r>
              <a:rPr lang="en-US" dirty="0" err="1" smtClean="0"/>
              <a:t>Mısır</a:t>
            </a:r>
            <a:r>
              <a:rPr lang="en-US" dirty="0" smtClean="0"/>
              <a:t> </a:t>
            </a:r>
            <a:r>
              <a:rPr lang="en-US" dirty="0" err="1" smtClean="0"/>
              <a:t>Darbesine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Tahrir</a:t>
            </a:r>
            <a:r>
              <a:rPr lang="en-US" dirty="0"/>
              <a:t> </a:t>
            </a:r>
            <a:r>
              <a:rPr lang="en-US" dirty="0" err="1" smtClean="0"/>
              <a:t>protestoları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muhalefetin</a:t>
            </a:r>
            <a:r>
              <a:rPr lang="en-US" dirty="0" smtClean="0"/>
              <a:t> </a:t>
            </a:r>
            <a:r>
              <a:rPr lang="en-US" dirty="0" err="1" smtClean="0"/>
              <a:t>örgütlenme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Mübarek’in</a:t>
            </a:r>
            <a:r>
              <a:rPr lang="en-US" dirty="0" smtClean="0"/>
              <a:t> </a:t>
            </a:r>
            <a:r>
              <a:rPr lang="en-US" dirty="0" err="1" smtClean="0"/>
              <a:t>istifası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: </a:t>
            </a:r>
            <a:r>
              <a:rPr lang="en-US" dirty="0" err="1" smtClean="0"/>
              <a:t>Mısır</a:t>
            </a:r>
            <a:r>
              <a:rPr lang="en-US" dirty="0" smtClean="0"/>
              <a:t> </a:t>
            </a:r>
            <a:r>
              <a:rPr lang="en-US" dirty="0" err="1" smtClean="0"/>
              <a:t>ordu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Müslüman</a:t>
            </a:r>
            <a:r>
              <a:rPr lang="en-US" dirty="0" smtClean="0"/>
              <a:t> </a:t>
            </a:r>
            <a:r>
              <a:rPr lang="en-US" dirty="0" err="1" smtClean="0"/>
              <a:t>Kardeşler</a:t>
            </a:r>
            <a:r>
              <a:rPr lang="en-US" dirty="0" smtClean="0"/>
              <a:t> </a:t>
            </a:r>
            <a:r>
              <a:rPr lang="en-US" dirty="0" err="1" smtClean="0"/>
              <a:t>iktidarı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-3 </a:t>
            </a:r>
            <a:r>
              <a:rPr lang="en-US" dirty="0" err="1" smtClean="0"/>
              <a:t>Temmuz</a:t>
            </a:r>
            <a:r>
              <a:rPr lang="en-US" dirty="0" smtClean="0"/>
              <a:t> 2013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darbesi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İktidarda</a:t>
            </a:r>
            <a:r>
              <a:rPr lang="en-US" dirty="0" smtClean="0"/>
              <a:t>: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sürekliliği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smtClean="0"/>
              <a:t>ordu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540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DEVRİM, REFORM VE DARBE ARASINDA KUZEY AFRİKA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charset="2"/>
              <a:buChar char="u"/>
            </a:pPr>
            <a:r>
              <a:rPr lang="tr-TR" dirty="0" smtClean="0"/>
              <a:t>İsyandan </a:t>
            </a:r>
            <a:r>
              <a:rPr lang="tr-TR" dirty="0"/>
              <a:t>İç Savaşa </a:t>
            </a:r>
            <a:r>
              <a:rPr lang="tr-TR" dirty="0" smtClean="0"/>
              <a:t>Libya</a:t>
            </a:r>
            <a:endParaRPr lang="tr-TR" dirty="0"/>
          </a:p>
          <a:p>
            <a:pPr marL="82296" lvl="0" indent="0">
              <a:buNone/>
            </a:pPr>
            <a:r>
              <a:rPr lang="tr-TR" dirty="0" smtClean="0"/>
              <a:t>-2000</a:t>
            </a:r>
            <a:r>
              <a:rPr lang="tr-TR" dirty="0"/>
              <a:t>’li Yıllarda Libya’nın Batı’yla Güçlenen </a:t>
            </a:r>
            <a:r>
              <a:rPr lang="tr-TR" dirty="0" smtClean="0"/>
              <a:t>Bağlar</a:t>
            </a:r>
            <a:endParaRPr lang="tr-TR" dirty="0"/>
          </a:p>
          <a:p>
            <a:pPr marL="82296" lvl="0" indent="0">
              <a:buNone/>
            </a:pPr>
            <a:r>
              <a:rPr lang="tr-TR" dirty="0" smtClean="0"/>
              <a:t>-İsyan</a:t>
            </a:r>
            <a:r>
              <a:rPr lang="tr-TR" dirty="0"/>
              <a:t>, Uluslararası Müdahale ve Kaddafi Devrinin </a:t>
            </a:r>
            <a:r>
              <a:rPr lang="tr-TR" dirty="0" smtClean="0"/>
              <a:t>Sonu</a:t>
            </a:r>
          </a:p>
          <a:p>
            <a:pPr marL="82296" lvl="0" indent="0">
              <a:buNone/>
            </a:pPr>
            <a:r>
              <a:rPr lang="tr-TR" dirty="0"/>
              <a:t>-</a:t>
            </a:r>
            <a:r>
              <a:rPr lang="tr-TR" dirty="0" smtClean="0"/>
              <a:t>Devlet </a:t>
            </a:r>
            <a:r>
              <a:rPr lang="tr-TR" dirty="0"/>
              <a:t>İnşasının Başarısızlığı ve İç </a:t>
            </a:r>
            <a:r>
              <a:rPr lang="tr-TR" dirty="0" smtClean="0"/>
              <a:t>Savaş</a:t>
            </a:r>
          </a:p>
          <a:p>
            <a:pPr marL="82296" lvl="0" indent="0">
              <a:buNone/>
            </a:pPr>
            <a:r>
              <a:rPr lang="tr-TR" dirty="0"/>
              <a:t>-</a:t>
            </a:r>
            <a:r>
              <a:rPr lang="tr-TR" dirty="0" smtClean="0"/>
              <a:t>Birlik </a:t>
            </a:r>
            <a:r>
              <a:rPr lang="tr-TR" dirty="0"/>
              <a:t>Hükümetinin Kuruluşu ve Bitmeyen Sorunlar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3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DEVRİM, REFORM VE DARBE ARASINDA KUZEY AFRİKA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charset="2"/>
              <a:buChar char="u"/>
            </a:pPr>
            <a:endParaRPr lang="tr-TR" dirty="0" smtClean="0"/>
          </a:p>
          <a:p>
            <a:pPr lvl="0">
              <a:buFont typeface="Wingdings" charset="2"/>
              <a:buChar char="u"/>
            </a:pPr>
            <a:r>
              <a:rPr lang="tr-TR" dirty="0" smtClean="0"/>
              <a:t>Fas </a:t>
            </a:r>
            <a:r>
              <a:rPr lang="tr-TR" dirty="0"/>
              <a:t>ve </a:t>
            </a:r>
            <a:r>
              <a:rPr lang="tr-TR" dirty="0" smtClean="0"/>
              <a:t>Cezayir’de Reform </a:t>
            </a:r>
          </a:p>
          <a:p>
            <a:pPr marL="82296" lvl="0" indent="0">
              <a:buNone/>
            </a:pPr>
            <a:r>
              <a:rPr lang="tr-TR" dirty="0"/>
              <a:t>-</a:t>
            </a:r>
            <a:r>
              <a:rPr lang="tr-TR" dirty="0" smtClean="0"/>
              <a:t>Yüzyılın </a:t>
            </a:r>
            <a:r>
              <a:rPr lang="tr-TR" dirty="0"/>
              <a:t>Eşiğinde Yeni Liderler </a:t>
            </a:r>
            <a:r>
              <a:rPr lang="tr-TR" dirty="0" smtClean="0"/>
              <a:t>ve Yeni </a:t>
            </a:r>
            <a:r>
              <a:rPr lang="tr-TR" dirty="0"/>
              <a:t>Umutlar: VI. Muhammed ve </a:t>
            </a:r>
            <a:r>
              <a:rPr lang="tr-TR" dirty="0" err="1" smtClean="0"/>
              <a:t>Buteflika</a:t>
            </a:r>
            <a:endParaRPr lang="tr-TR" dirty="0" smtClean="0"/>
          </a:p>
          <a:p>
            <a:pPr marL="82296" lvl="0" indent="0">
              <a:buNone/>
            </a:pPr>
            <a:r>
              <a:rPr lang="tr-TR" dirty="0"/>
              <a:t>-</a:t>
            </a:r>
            <a:r>
              <a:rPr lang="tr-TR" dirty="0" smtClean="0"/>
              <a:t>İsyanlarla “Mücadele”: </a:t>
            </a:r>
            <a:r>
              <a:rPr lang="tr-TR" dirty="0"/>
              <a:t>Reform Çabaları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4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SURİYE’DE İÇ SAVAŞ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Vekalet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?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Suriye’de</a:t>
            </a:r>
            <a:r>
              <a:rPr lang="en-US" dirty="0" smtClean="0"/>
              <a:t> </a:t>
            </a:r>
            <a:r>
              <a:rPr lang="en-US" dirty="0" err="1" smtClean="0"/>
              <a:t>savaşan</a:t>
            </a:r>
            <a:r>
              <a:rPr lang="en-US" dirty="0" smtClean="0"/>
              <a:t> </a:t>
            </a:r>
            <a:r>
              <a:rPr lang="en-US" dirty="0" err="1" smtClean="0"/>
              <a:t>taraflar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politikasında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güçler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savaşına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aktörlerin</a:t>
            </a:r>
            <a:r>
              <a:rPr lang="en-US" dirty="0" smtClean="0"/>
              <a:t> </a:t>
            </a:r>
            <a:r>
              <a:rPr lang="en-US" dirty="0" err="1" smtClean="0"/>
              <a:t>müdahalesi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girişimleri</a:t>
            </a:r>
            <a:r>
              <a:rPr lang="en-US" dirty="0" smtClean="0"/>
              <a:t>: </a:t>
            </a:r>
            <a:r>
              <a:rPr lang="en-US" dirty="0" err="1"/>
              <a:t>C</a:t>
            </a:r>
            <a:r>
              <a:rPr lang="en-US" dirty="0" err="1" smtClean="0"/>
              <a:t>enevre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Astana </a:t>
            </a:r>
            <a:r>
              <a:rPr lang="en-US" dirty="0" err="1" smtClean="0"/>
              <a:t>süreçleri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631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KÖRFEZ BÖLGESİNDE AYAKLANMALAR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Yemen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Bahreyn’de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ayaklanmaları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Bahreyn’de</a:t>
            </a:r>
            <a:r>
              <a:rPr lang="en-US" dirty="0" smtClean="0"/>
              <a:t> </a:t>
            </a:r>
            <a:r>
              <a:rPr lang="en-US" dirty="0" err="1" smtClean="0"/>
              <a:t>Sünni-Şii</a:t>
            </a:r>
            <a:r>
              <a:rPr lang="en-US" dirty="0" smtClean="0"/>
              <a:t> </a:t>
            </a:r>
            <a:r>
              <a:rPr lang="en-US" dirty="0" err="1" smtClean="0"/>
              <a:t>çatışması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Yemen’de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: 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Konseyi’nin</a:t>
            </a:r>
            <a:r>
              <a:rPr lang="en-US" dirty="0" smtClean="0"/>
              <a:t> </a:t>
            </a:r>
            <a:r>
              <a:rPr lang="en-US" dirty="0" err="1" smtClean="0"/>
              <a:t>müdahalesi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Körfez’de</a:t>
            </a:r>
            <a:r>
              <a:rPr lang="en-US" dirty="0" smtClean="0"/>
              <a:t> “</a:t>
            </a:r>
            <a:r>
              <a:rPr lang="en-US" dirty="0" err="1" smtClean="0"/>
              <a:t>istikrar”ın</a:t>
            </a:r>
            <a:r>
              <a:rPr lang="en-US" dirty="0" smtClean="0"/>
              <a:t> </a:t>
            </a:r>
            <a:r>
              <a:rPr lang="en-US" dirty="0" err="1" smtClean="0"/>
              <a:t>sağlanmasına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Suudi</a:t>
            </a:r>
            <a:r>
              <a:rPr lang="en-US" dirty="0" smtClean="0"/>
              <a:t> </a:t>
            </a:r>
            <a:r>
              <a:rPr lang="en-US" dirty="0" err="1" smtClean="0"/>
              <a:t>Arabistan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endParaRPr lang="en-US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98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298</TotalTime>
  <Words>326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BÖLGESEL POLİTİKA: ORTADOĞU (Bahar 2019-2020)</vt:lpstr>
      <vt:lpstr>ARAP AYAKLANMALARI</vt:lpstr>
      <vt:lpstr>ARAP AYAKLANMALARI</vt:lpstr>
      <vt:lpstr>DEVRİM, REFORM VE DARBE ARASINDA KUZEY AFRİKA</vt:lpstr>
      <vt:lpstr>DEVRİM, REFORM VE DARBE ARASINDA KUZEY AFRİKA</vt:lpstr>
      <vt:lpstr>DEVRİM, REFORM VE DARBE ARASINDA KUZEY AFRİKA</vt:lpstr>
      <vt:lpstr>DEVRİM, REFORM VE DARBE ARASINDA KUZEY AFRİKA</vt:lpstr>
      <vt:lpstr>SURİYE’DE İÇ SAVAŞ</vt:lpstr>
      <vt:lpstr>KÖRFEZ BÖLGESİNDE AYAKLANMALAR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70</cp:revision>
  <dcterms:created xsi:type="dcterms:W3CDTF">2019-01-06T22:25:16Z</dcterms:created>
  <dcterms:modified xsi:type="dcterms:W3CDTF">2019-09-22T18:48:15Z</dcterms:modified>
</cp:coreProperties>
</file>