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09651A6-C970-499E-8964-C0640392BC4A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401858C-1507-447F-BA70-B5CC3C047219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Ekosistemi oluşturan temel öğeler</a:t>
            </a:r>
          </a:p>
        </p:txBody>
      </p:sp>
      <p:sp>
        <p:nvSpPr>
          <p:cNvPr id="25603" name="2 İçerik Yer Tutucusu"/>
          <p:cNvSpPr>
            <a:spLocks noGrp="1"/>
          </p:cNvSpPr>
          <p:nvPr>
            <p:ph sz="quarter" idx="1"/>
          </p:nvPr>
        </p:nvSpPr>
        <p:spPr>
          <a:xfrm>
            <a:off x="357188" y="1628775"/>
            <a:ext cx="8501062" cy="4729163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buFont typeface="Wingdings" pitchFamily="2" charset="2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1. </a:t>
            </a:r>
            <a:r>
              <a:rPr lang="tr-TR" altLang="tr-TR" smtClean="0"/>
              <a:t>Canlı ( biyotik ) öğeler</a:t>
            </a:r>
          </a:p>
          <a:p>
            <a:pPr marL="514350" indent="-514350" eaLnBrk="1" hangingPunct="1"/>
            <a:r>
              <a:rPr lang="tr-TR" altLang="tr-TR" smtClean="0"/>
              <a:t>Üreticiler ( fotosentetik bitkiler),</a:t>
            </a:r>
          </a:p>
          <a:p>
            <a:pPr marL="514350" indent="-514350" eaLnBrk="1" hangingPunct="1"/>
            <a:r>
              <a:rPr lang="tr-TR" altLang="tr-TR" smtClean="0"/>
              <a:t>Tüketiciler (Birincil tüketiciler: herbivor organizmalar</a:t>
            </a:r>
          </a:p>
          <a:p>
            <a:pPr marL="514350" indent="-514350" eaLnBrk="1" hangingPunct="1"/>
            <a:r>
              <a:rPr lang="tr-TR" altLang="tr-TR" smtClean="0"/>
              <a:t>Ayrıştırıcılar (İkincil tüketiciler: karnivor organizmalar)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2</a:t>
            </a:r>
            <a:r>
              <a:rPr lang="tr-TR" altLang="tr-TR" smtClean="0"/>
              <a:t>. Cansız (abiyotik ) öğeler</a:t>
            </a:r>
          </a:p>
          <a:p>
            <a:pPr marL="514350" indent="-514350" eaLnBrk="1" hangingPunct="1"/>
            <a:r>
              <a:rPr lang="tr-TR" altLang="tr-TR" smtClean="0"/>
              <a:t>Anorganik maddeler</a:t>
            </a:r>
          </a:p>
          <a:p>
            <a:pPr marL="514350" indent="-514350" eaLnBrk="1" hangingPunct="1"/>
            <a:r>
              <a:rPr lang="tr-TR" altLang="tr-TR" smtClean="0"/>
              <a:t>Organik maddeler</a:t>
            </a:r>
          </a:p>
          <a:p>
            <a:pPr marL="514350" indent="-514350" eaLnBrk="1" hangingPunct="1"/>
            <a:r>
              <a:rPr lang="tr-TR" altLang="tr-TR" smtClean="0"/>
              <a:t>Fiziksel ( çevresel) koşullar</a:t>
            </a:r>
          </a:p>
        </p:txBody>
      </p:sp>
    </p:spTree>
    <p:extLst>
      <p:ext uri="{BB962C8B-B14F-4D97-AF65-F5344CB8AC3E}">
        <p14:creationId xmlns:p14="http://schemas.microsoft.com/office/powerpoint/2010/main" val="292029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>
          <a:xfrm>
            <a:off x="357188" y="277813"/>
            <a:ext cx="8786812" cy="9191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2900" smtClean="0">
                <a:solidFill>
                  <a:srgbClr val="7B9899"/>
                </a:solidFill>
              </a:rPr>
              <a:t>Ekosistemi etkileyen ve canlı davranışlarını belirleyen fiziksel koşullar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28813"/>
            <a:ext cx="8229600" cy="4202112"/>
          </a:xfrm>
        </p:spPr>
        <p:txBody>
          <a:bodyPr/>
          <a:lstStyle/>
          <a:p>
            <a:pPr eaLnBrk="1" hangingPunct="1"/>
            <a:r>
              <a:rPr lang="tr-TR" altLang="tr-TR" smtClean="0"/>
              <a:t>Isı,</a:t>
            </a:r>
          </a:p>
          <a:p>
            <a:pPr eaLnBrk="1" hangingPunct="1"/>
            <a:r>
              <a:rPr lang="tr-TR" altLang="tr-TR" smtClean="0"/>
              <a:t>Işık,</a:t>
            </a:r>
          </a:p>
          <a:p>
            <a:pPr eaLnBrk="1" hangingPunct="1"/>
            <a:r>
              <a:rPr lang="tr-TR" altLang="tr-TR" smtClean="0"/>
              <a:t>Yağış,</a:t>
            </a:r>
          </a:p>
          <a:p>
            <a:pPr eaLnBrk="1" hangingPunct="1"/>
            <a:r>
              <a:rPr lang="tr-TR" altLang="tr-TR" smtClean="0"/>
              <a:t>Ortamdaki nem düzeyi,</a:t>
            </a:r>
          </a:p>
          <a:p>
            <a:pPr eaLnBrk="1" hangingPunct="1"/>
            <a:r>
              <a:rPr lang="tr-TR" altLang="tr-TR" smtClean="0"/>
              <a:t>Hava ve su kütlelerinin genel hareketleri.</a:t>
            </a:r>
          </a:p>
        </p:txBody>
      </p:sp>
    </p:spTree>
    <p:extLst>
      <p:ext uri="{BB962C8B-B14F-4D97-AF65-F5344CB8AC3E}">
        <p14:creationId xmlns:p14="http://schemas.microsoft.com/office/powerpoint/2010/main" val="205595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Ekosistemlerin işlevleri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dirty="0" smtClean="0"/>
              <a:t>Tüm ekosistemlerde canlı ve cansız öğeler üç temel işlev ile birbirlerine bağlanırlar</a:t>
            </a:r>
            <a:r>
              <a:rPr lang="tr-TR" dirty="0" smtClean="0"/>
              <a:t>. Bunlar</a:t>
            </a:r>
            <a:r>
              <a:rPr lang="tr-TR" dirty="0" smtClean="0"/>
              <a:t>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tr-TR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dirty="0" smtClean="0"/>
              <a:t>Enerji akımı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dirty="0" smtClean="0"/>
              <a:t>Kimyasal madde döngüleri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dirty="0" smtClean="0"/>
              <a:t>Popülasyon denetimleridir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917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Ekosistemde enerji akışı şeması</a:t>
            </a:r>
          </a:p>
        </p:txBody>
      </p:sp>
      <p:sp>
        <p:nvSpPr>
          <p:cNvPr id="28675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1214438"/>
            <a:ext cx="9144000" cy="4857750"/>
          </a:xfrm>
          <a:ln w="57150"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altLang="tr-TR" smtClean="0"/>
          </a:p>
          <a:p>
            <a:pPr eaLnBrk="1" hangingPunct="1">
              <a:buFont typeface="Wingdings" pitchFamily="2" charset="2"/>
              <a:buNone/>
            </a:pPr>
            <a:endParaRPr lang="tr-TR" altLang="tr-TR" smtClean="0"/>
          </a:p>
          <a:p>
            <a:pPr eaLnBrk="1" hangingPunct="1">
              <a:buFont typeface="Wingdings" pitchFamily="2" charset="2"/>
              <a:buNone/>
            </a:pPr>
            <a:endParaRPr lang="tr-TR" altLang="tr-TR" smtClean="0"/>
          </a:p>
          <a:p>
            <a:pPr eaLnBrk="1" hangingPunct="1">
              <a:buFont typeface="Wingdings" pitchFamily="2" charset="2"/>
              <a:buNone/>
            </a:pPr>
            <a:endParaRPr lang="tr-TR" altLang="tr-TR" smtClean="0"/>
          </a:p>
          <a:p>
            <a:pPr eaLnBrk="1" hangingPunct="1">
              <a:buFont typeface="Wingdings" pitchFamily="2" charset="2"/>
              <a:buNone/>
            </a:pPr>
            <a:r>
              <a:rPr lang="tr-TR" altLang="tr-TR" smtClean="0"/>
              <a:t>    Güneş enerjisi</a:t>
            </a:r>
          </a:p>
        </p:txBody>
      </p:sp>
      <p:sp>
        <p:nvSpPr>
          <p:cNvPr id="6" name="5 Oval"/>
          <p:cNvSpPr/>
          <p:nvPr/>
        </p:nvSpPr>
        <p:spPr>
          <a:xfrm>
            <a:off x="3498850" y="3009900"/>
            <a:ext cx="1714500" cy="135731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Temel (birincil) üreticiler</a:t>
            </a:r>
          </a:p>
        </p:txBody>
      </p:sp>
      <p:sp>
        <p:nvSpPr>
          <p:cNvPr id="8" name="7 Yukarı Ok"/>
          <p:cNvSpPr/>
          <p:nvPr/>
        </p:nvSpPr>
        <p:spPr>
          <a:xfrm>
            <a:off x="4316413" y="2349500"/>
            <a:ext cx="209550" cy="571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9" name="8 Aşağı Ok"/>
          <p:cNvSpPr/>
          <p:nvPr/>
        </p:nvSpPr>
        <p:spPr>
          <a:xfrm>
            <a:off x="4314825" y="4449763"/>
            <a:ext cx="211138" cy="5000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10" name="9 Sağ Ok"/>
          <p:cNvSpPr/>
          <p:nvPr/>
        </p:nvSpPr>
        <p:spPr>
          <a:xfrm>
            <a:off x="5294313" y="3492500"/>
            <a:ext cx="285750" cy="238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11" name="10 Oval"/>
          <p:cNvSpPr/>
          <p:nvPr/>
        </p:nvSpPr>
        <p:spPr>
          <a:xfrm>
            <a:off x="5653088" y="3214688"/>
            <a:ext cx="1490662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Birincil tüketici</a:t>
            </a:r>
          </a:p>
        </p:txBody>
      </p:sp>
      <p:sp>
        <p:nvSpPr>
          <p:cNvPr id="13" name="12 Oval"/>
          <p:cNvSpPr/>
          <p:nvPr/>
        </p:nvSpPr>
        <p:spPr>
          <a:xfrm>
            <a:off x="7500938" y="3143250"/>
            <a:ext cx="1500187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İkincil tüketici</a:t>
            </a:r>
          </a:p>
        </p:txBody>
      </p:sp>
      <p:sp>
        <p:nvSpPr>
          <p:cNvPr id="14" name="13 Sağ Ok"/>
          <p:cNvSpPr/>
          <p:nvPr/>
        </p:nvSpPr>
        <p:spPr>
          <a:xfrm flipH="1" flipV="1">
            <a:off x="7143750" y="3600450"/>
            <a:ext cx="357188" cy="1301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15" name="14 Sağ Ok"/>
          <p:cNvSpPr/>
          <p:nvPr/>
        </p:nvSpPr>
        <p:spPr>
          <a:xfrm>
            <a:off x="2771775" y="3386138"/>
            <a:ext cx="642938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16" name="15 Yukarı Ok"/>
          <p:cNvSpPr/>
          <p:nvPr/>
        </p:nvSpPr>
        <p:spPr>
          <a:xfrm>
            <a:off x="6329363" y="2392363"/>
            <a:ext cx="187325" cy="6445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17" name="16 Yukarı Ok"/>
          <p:cNvSpPr/>
          <p:nvPr/>
        </p:nvSpPr>
        <p:spPr>
          <a:xfrm>
            <a:off x="8172450" y="2428875"/>
            <a:ext cx="185738" cy="571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18" name="17 Yuvarlatılmış Dikdörtgen"/>
          <p:cNvSpPr/>
          <p:nvPr/>
        </p:nvSpPr>
        <p:spPr>
          <a:xfrm>
            <a:off x="3581400" y="5005388"/>
            <a:ext cx="1771650" cy="4286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A</a:t>
            </a:r>
            <a:r>
              <a:rPr lang="tr-TR" baseline="0" dirty="0" smtClean="0"/>
              <a:t>yrıştırıcılar</a:t>
            </a:r>
            <a:endParaRPr lang="tr-TR" baseline="0" dirty="0"/>
          </a:p>
        </p:txBody>
      </p:sp>
      <p:sp>
        <p:nvSpPr>
          <p:cNvPr id="19" name="18 Aşağı Ok"/>
          <p:cNvSpPr/>
          <p:nvPr/>
        </p:nvSpPr>
        <p:spPr>
          <a:xfrm>
            <a:off x="4373563" y="5429250"/>
            <a:ext cx="152400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20" name="19 Yuvarlatılmış Dikdörtgen"/>
          <p:cNvSpPr/>
          <p:nvPr/>
        </p:nvSpPr>
        <p:spPr>
          <a:xfrm>
            <a:off x="3952875" y="5792788"/>
            <a:ext cx="1000125" cy="2857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ısı</a:t>
            </a:r>
          </a:p>
        </p:txBody>
      </p:sp>
      <p:cxnSp>
        <p:nvCxnSpPr>
          <p:cNvPr id="23" name="22 Düz Ok Bağlayıcısı"/>
          <p:cNvCxnSpPr/>
          <p:nvPr/>
        </p:nvCxnSpPr>
        <p:spPr>
          <a:xfrm flipH="1">
            <a:off x="5580063" y="4214813"/>
            <a:ext cx="1063625" cy="9286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/>
          <p:nvPr/>
        </p:nvCxnSpPr>
        <p:spPr>
          <a:xfrm flipH="1">
            <a:off x="5437188" y="4143375"/>
            <a:ext cx="2992437" cy="12144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Yuvarlatılmış Dikdörtgen"/>
          <p:cNvSpPr/>
          <p:nvPr/>
        </p:nvSpPr>
        <p:spPr>
          <a:xfrm>
            <a:off x="3921125" y="1951038"/>
            <a:ext cx="1071563" cy="2143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ısı</a:t>
            </a:r>
          </a:p>
        </p:txBody>
      </p:sp>
      <p:sp>
        <p:nvSpPr>
          <p:cNvPr id="27" name="26 Yuvarlatılmış Dikdörtgen"/>
          <p:cNvSpPr/>
          <p:nvPr/>
        </p:nvSpPr>
        <p:spPr>
          <a:xfrm>
            <a:off x="5897563" y="1928813"/>
            <a:ext cx="1000125" cy="2143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ısı</a:t>
            </a:r>
          </a:p>
        </p:txBody>
      </p:sp>
      <p:sp>
        <p:nvSpPr>
          <p:cNvPr id="28" name="27 Yuvarlatılmış Dikdörtgen"/>
          <p:cNvSpPr/>
          <p:nvPr/>
        </p:nvSpPr>
        <p:spPr>
          <a:xfrm>
            <a:off x="7858125" y="1928813"/>
            <a:ext cx="914400" cy="2143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ısı</a:t>
            </a:r>
          </a:p>
        </p:txBody>
      </p:sp>
    </p:spTree>
    <p:extLst>
      <p:ext uri="{BB962C8B-B14F-4D97-AF65-F5344CB8AC3E}">
        <p14:creationId xmlns:p14="http://schemas.microsoft.com/office/powerpoint/2010/main" val="6407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Ekosistemdeki madde döngüsü</a:t>
            </a:r>
          </a:p>
        </p:txBody>
      </p:sp>
      <p:sp>
        <p:nvSpPr>
          <p:cNvPr id="29699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altLang="tr-TR" smtClean="0"/>
          </a:p>
        </p:txBody>
      </p:sp>
      <p:sp>
        <p:nvSpPr>
          <p:cNvPr id="4" name="3 Yuvarlatılmış Dikdörtgen"/>
          <p:cNvSpPr/>
          <p:nvPr/>
        </p:nvSpPr>
        <p:spPr>
          <a:xfrm>
            <a:off x="785786" y="2204864"/>
            <a:ext cx="1857388" cy="724074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baseline="0" dirty="0"/>
              <a:t>Birincil üreticiler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3428992" y="2204864"/>
            <a:ext cx="2000264" cy="724074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baseline="0" dirty="0"/>
              <a:t>Birincil tüketiciler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6152469" y="2207585"/>
            <a:ext cx="2314516" cy="724074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baseline="0" dirty="0"/>
              <a:t>İkincil tüketiciler</a:t>
            </a:r>
          </a:p>
        </p:txBody>
      </p:sp>
      <p:sp>
        <p:nvSpPr>
          <p:cNvPr id="7" name="6 Oval"/>
          <p:cNvSpPr/>
          <p:nvPr/>
        </p:nvSpPr>
        <p:spPr>
          <a:xfrm>
            <a:off x="2946228" y="4401547"/>
            <a:ext cx="2762057" cy="899661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295" endPos="92000" dist="101600" dir="5400000" sy="-100000" algn="bl" rotWithShape="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baseline="0" dirty="0"/>
              <a:t>ayrıştırıcılar</a:t>
            </a:r>
          </a:p>
        </p:txBody>
      </p:sp>
      <p:sp>
        <p:nvSpPr>
          <p:cNvPr id="8" name="7 Sağ Ok"/>
          <p:cNvSpPr/>
          <p:nvPr/>
        </p:nvSpPr>
        <p:spPr>
          <a:xfrm>
            <a:off x="2786063" y="2566988"/>
            <a:ext cx="500062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9" name="8 Sağ Ok"/>
          <p:cNvSpPr/>
          <p:nvPr/>
        </p:nvSpPr>
        <p:spPr>
          <a:xfrm>
            <a:off x="5572125" y="2570163"/>
            <a:ext cx="439738" cy="2111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10" name="9 Aşağı Ok"/>
          <p:cNvSpPr/>
          <p:nvPr/>
        </p:nvSpPr>
        <p:spPr>
          <a:xfrm>
            <a:off x="4178300" y="2932113"/>
            <a:ext cx="358775" cy="13573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cxnSp>
        <p:nvCxnSpPr>
          <p:cNvPr id="12" name="11 Düz Ok Bağlayıcısı"/>
          <p:cNvCxnSpPr/>
          <p:nvPr/>
        </p:nvCxnSpPr>
        <p:spPr>
          <a:xfrm>
            <a:off x="1857375" y="3071813"/>
            <a:ext cx="1428750" cy="135731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 rot="10800000">
            <a:off x="1500188" y="3071813"/>
            <a:ext cx="1571625" cy="15001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 rot="5400000">
            <a:off x="5322094" y="2964657"/>
            <a:ext cx="1571625" cy="15001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54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tr-TR" altLang="tr-TR" sz="2900" smtClean="0">
                <a:solidFill>
                  <a:srgbClr val="7B9899"/>
                </a:solidFill>
              </a:rPr>
              <a:t>Toprak organizmaları ve ekosistem kavramı</a:t>
            </a:r>
          </a:p>
        </p:txBody>
      </p:sp>
      <p:sp>
        <p:nvSpPr>
          <p:cNvPr id="3072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844824"/>
            <a:ext cx="8389565" cy="432048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dirty="0" smtClean="0"/>
              <a:t>Ekosistemin tanımlanmasında yapı terimi , ortamda bulunan organizmaların çeşit ve sayıları ile onların ilişkilerini kapsamaktadır.</a:t>
            </a:r>
          </a:p>
          <a:p>
            <a:pPr algn="just" eaLnBrk="1" hangingPunct="1"/>
            <a:r>
              <a:rPr lang="tr-TR" altLang="tr-TR" dirty="0" err="1" smtClean="0"/>
              <a:t>Örn</a:t>
            </a:r>
            <a:r>
              <a:rPr lang="tr-TR" altLang="tr-TR" dirty="0" smtClean="0"/>
              <a:t>: Çayır </a:t>
            </a:r>
            <a:r>
              <a:rPr lang="tr-TR" altLang="tr-TR" dirty="0" smtClean="0"/>
              <a:t>sistemi ve ormandan çok farklı yapı gösterir.</a:t>
            </a:r>
          </a:p>
          <a:p>
            <a:pPr algn="just" eaLnBrk="1" hangingPunct="1"/>
            <a:r>
              <a:rPr lang="tr-TR" altLang="tr-TR" dirty="0" smtClean="0"/>
              <a:t>Orman sisteminde çayır sisteminden çok daha fazla biyolojik kütle bulunurken, çayır sisteminde birim zamanda döngüye giren biyolojik kütle miktarı daha fazladır</a:t>
            </a:r>
            <a:r>
              <a:rPr lang="tr-TR" altLang="tr-TR" dirty="0" smtClean="0"/>
              <a:t>. Bu </a:t>
            </a:r>
            <a:r>
              <a:rPr lang="tr-TR" altLang="tr-TR" dirty="0" smtClean="0"/>
              <a:t>yapısal bakımından farklılığı göstermektedir. </a:t>
            </a:r>
          </a:p>
        </p:txBody>
      </p:sp>
    </p:spTree>
    <p:extLst>
      <p:ext uri="{BB962C8B-B14F-4D97-AF65-F5344CB8AC3E}">
        <p14:creationId xmlns:p14="http://schemas.microsoft.com/office/powerpoint/2010/main" val="154932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dirty="0" smtClean="0">
                <a:solidFill>
                  <a:srgbClr val="7B9899"/>
                </a:solidFill>
              </a:rPr>
              <a:t>Ekosistemler </a:t>
            </a:r>
            <a:r>
              <a:rPr lang="tr-TR" altLang="tr-TR" dirty="0" smtClean="0">
                <a:solidFill>
                  <a:srgbClr val="7B9899"/>
                </a:solidFill>
              </a:rPr>
              <a:t>arasındaki </a:t>
            </a:r>
            <a:r>
              <a:rPr lang="tr-TR" altLang="tr-TR" dirty="0" smtClean="0">
                <a:solidFill>
                  <a:srgbClr val="7B9899"/>
                </a:solidFill>
              </a:rPr>
              <a:t>işlev farklılığı</a:t>
            </a:r>
          </a:p>
        </p:txBody>
      </p:sp>
      <p:sp>
        <p:nvSpPr>
          <p:cNvPr id="31747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altLang="tr-TR" dirty="0" smtClean="0"/>
              <a:t>İşlevsel olaylar, enerji sağlanması ve aktarımı, su ve besin maddelerinin alımı ve </a:t>
            </a:r>
            <a:r>
              <a:rPr lang="tr-TR" altLang="tr-TR" dirty="0" smtClean="0"/>
              <a:t>döngüleridir.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İşlev terimi, olaylara katılan enerji ve maddenin oranlarını sistemde enerji ve maddenin aktarımı ve döngüsü veya biriktirilmesini ifade etmektedir.</a:t>
            </a:r>
          </a:p>
        </p:txBody>
      </p:sp>
    </p:spTree>
    <p:extLst>
      <p:ext uri="{BB962C8B-B14F-4D97-AF65-F5344CB8AC3E}">
        <p14:creationId xmlns:p14="http://schemas.microsoft.com/office/powerpoint/2010/main" val="233525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</TotalTime>
  <Words>230</Words>
  <Application>Microsoft Office PowerPoint</Application>
  <PresentationFormat>Ekran Gösterisi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Kent</vt:lpstr>
      <vt:lpstr>Ekosistemi oluşturan temel öğeler</vt:lpstr>
      <vt:lpstr>Ekosistemi etkileyen ve canlı davranışlarını belirleyen fiziksel koşullar</vt:lpstr>
      <vt:lpstr>Ekosistemlerin işlevleri</vt:lpstr>
      <vt:lpstr>Ekosistemde enerji akışı şeması</vt:lpstr>
      <vt:lpstr>Ekosistemdeki madde döngüsü</vt:lpstr>
      <vt:lpstr>Toprak organizmaları ve ekosistem kavramı</vt:lpstr>
      <vt:lpstr>Ekosistemler arasındaki işlev farklılığı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4</cp:revision>
  <dcterms:created xsi:type="dcterms:W3CDTF">2019-04-27T07:59:41Z</dcterms:created>
  <dcterms:modified xsi:type="dcterms:W3CDTF">2019-04-27T08:04:41Z</dcterms:modified>
</cp:coreProperties>
</file>