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8"/>
  </p:notesMasterIdLst>
  <p:sldIdLst>
    <p:sldId id="1082" r:id="rId4"/>
    <p:sldId id="604" r:id="rId5"/>
    <p:sldId id="1098" r:id="rId6"/>
    <p:sldId id="1087" r:id="rId7"/>
    <p:sldId id="1088" r:id="rId8"/>
    <p:sldId id="1089" r:id="rId9"/>
    <p:sldId id="1090" r:id="rId10"/>
    <p:sldId id="1091" r:id="rId11"/>
    <p:sldId id="1092" r:id="rId12"/>
    <p:sldId id="1093" r:id="rId13"/>
    <p:sldId id="1094" r:id="rId14"/>
    <p:sldId id="1095" r:id="rId15"/>
    <p:sldId id="1096" r:id="rId16"/>
    <p:sldId id="1097"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4" d="100"/>
          <a:sy n="54" d="100"/>
        </p:scale>
        <p:origin x="288"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304</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Miras Hukuku</a:t>
            </a:r>
          </a:p>
          <a:p>
            <a:pPr marL="0" lvl="1" algn="ctr">
              <a:spcBef>
                <a:spcPct val="20000"/>
              </a:spcBef>
              <a:buClr>
                <a:schemeClr val="accent1"/>
              </a:buClr>
            </a:pPr>
            <a:r>
              <a:rPr lang="tr-TR" sz="3200" b="1" smtClean="0">
                <a:latin typeface="Arial" panose="020B0604020202020204" pitchFamily="34" charset="0"/>
                <a:cs typeface="Arial" panose="020B0604020202020204" pitchFamily="34" charset="0"/>
              </a:rPr>
              <a:t>(2-0)2</a:t>
            </a: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Tuğçe Oral</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Hukuk Fakültesi</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124206"/>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Davalı Ayça vekili, dava konusu paranın miras bırakan babası Abdullah'ın kendi miras bırakanlarından kalan para olup kişisel malı olduğunu, davacının itiraz ileri sürmeden kendi miras payına karşılık gelen miktarı bankadan çektiğini, kalan para üzerinde davasının mal rejiminden ve miras hukukundan kaynaklanan alacak hakkının bulunmadığını belirterek davanın reddine karar verilmesini savunmuştur.</a:t>
            </a:r>
          </a:p>
          <a:p>
            <a:pPr marL="342900" indent="-342900">
              <a:spcBef>
                <a:spcPts val="600"/>
              </a:spcBef>
              <a:spcAft>
                <a:spcPts val="600"/>
              </a:spcAft>
              <a:buClr>
                <a:srgbClr val="000099"/>
              </a:buClr>
              <a:buFont typeface="Wingdings" panose="05000000000000000000" pitchFamily="2" charset="2"/>
              <a:buChar char="q"/>
            </a:pPr>
            <a:r>
              <a:rPr lang="tr-TR" dirty="0"/>
              <a:t>Mahkemece, Abdullah'ın Ölüm tarihi itibariyle bankada bulunan paranın 47.005,93 TL olduğu, bunun 199,65 TL'sinin 01.01.2002 tarihi öncesi yatırılmış olması nedeniyle kişisel malı olduğu, kalan 46.806,28 TL'nin aksi </a:t>
            </a:r>
            <a:r>
              <a:rPr lang="tr-TR" dirty="0" err="1"/>
              <a:t>ka-nıtlanamadığı</a:t>
            </a:r>
            <a:r>
              <a:rPr lang="tr-TR" dirty="0"/>
              <a:t> için edinilmiş mal olarak kabulünün gerektiği, bu malın yarısı olan 23.403,14 TL'nin sağ eş davacının katılma alacağı olduğu, bunun 12.365 TL'sinin önceden davacı tarafından banka hesabından çekildiğinden davanın kısmen kabulüyle kalan katılma alacağı olan 11.038,14 TL'ye ilişkin icra takibinin devamına, icra takip tarihinden itibaren kanuni faiz uygulatılmasına, fazlaya ve icra inkar tazminatına ilişkin talebin reddine karar verilmesi üzerine; hüküm, her iki taraf vekilleri tarafından ayrı ayrı temyiz edilmiştir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3404957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693319"/>
          </a:xfrm>
          <a:prstGeom prst="rect">
            <a:avLst/>
          </a:prstGeom>
        </p:spPr>
        <p:txBody>
          <a:bodyPr wrap="square">
            <a:spAutoFit/>
          </a:bodyPr>
          <a:lstStyle/>
          <a:p>
            <a:r>
              <a:rPr lang="tr-TR" dirty="0"/>
              <a:t>HUMK'nın 76. maddesi hükmüne göre, davanın esası olan maddi olayların ileri sürülmesi taraflara, bunların nitelendirilmesi ve uygulanacak kanun maddesini belirlemek hakime aittir. Hakim tarafların yargılama oturumlarında ve dilekçesinde kullandıkları sözcükler ve nitelendirme ile bağlı değildir. Mahkemece, dilekçenin içeriğine göre davacının İsteğini ve amacını belirleyip uyuşmazlığın ona göre çözüme kavuşturulması gerekir. Bu açıklamalara göre, davacı mal rejiminin tasfiyesinden doğan alacak ile miras hakkından kaynaklanan alacağının tahsili amacıyla başlattığı icra takibine davalının yaptığı itirazın iptaline ve icra takibinin devamına karar verilmesini istemiştir.</a:t>
            </a:r>
          </a:p>
          <a:p>
            <a:r>
              <a:rPr lang="tr-TR" dirty="0"/>
              <a:t>Taraflar 02.08.1986 tarihinde evlenmişler, Abdullah'ın 14.08.2004 tarihinde ölümü ile mal rejimi sona ermiştir (</a:t>
            </a:r>
            <a:r>
              <a:rPr lang="tr-TR" dirty="0" err="1"/>
              <a:t>TMK'nın</a:t>
            </a:r>
            <a:r>
              <a:rPr lang="tr-TR" dirty="0"/>
              <a:t> 225/1. m.). Eşler arasında sözleşmeyle başka mal rejimi seçilmediğinden 01.01.2002 tarihine kadar 743 sayılı </a:t>
            </a:r>
            <a:r>
              <a:rPr lang="tr-TR" dirty="0" err="1"/>
              <a:t>TMK'nın</a:t>
            </a:r>
            <a:r>
              <a:rPr lang="tr-TR" dirty="0"/>
              <a:t> 170. maddesi uyarınca "mal ayrılığı" bu tarihten ölüm tarihine kadar ise 4721 sayılı </a:t>
            </a:r>
            <a:r>
              <a:rPr lang="tr-TR" dirty="0" err="1"/>
              <a:t>TMK'nın</a:t>
            </a:r>
            <a:r>
              <a:rPr lang="tr-TR" dirty="0"/>
              <a:t> 202. maddesi uyarınca "edinilmiş mallara katılma" rejimi geçerlidir.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1204054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693319"/>
          </a:xfrm>
          <a:prstGeom prst="rect">
            <a:avLst/>
          </a:prstGeom>
        </p:spPr>
        <p:txBody>
          <a:bodyPr wrap="square">
            <a:spAutoFit/>
          </a:bodyPr>
          <a:lstStyle/>
          <a:p>
            <a:r>
              <a:rPr lang="tr-TR" dirty="0"/>
              <a:t>HUMK'nın 76. maddesi hükmüne göre, davanın esası olan maddi olayların ileri sürülmesi taraflara, bunların nitelendirilmesi ve uygulanacak kanun maddesini belirlemek hakime aittir. Hakim tarafların yargılama oturumlarında ve dilekçesinde kullandıkları sözcükler ve nitelendirme ile bağlı değildir. Mahkemece, dilekçenin içeriğine göre davacının İsteğini ve amacını belirleyip uyuşmazlığın ona göre çözüme kavuşturulması gerekir. Bu açıklamalara göre, davacı mal rejiminin tasfiyesinden doğan alacak ile miras hakkından kaynaklanan alacağının tahsili amacıyla başlattığı icra takibine davalının yaptığı itirazın iptaline ve icra takibinin devamına karar verilmesini istemiştir.</a:t>
            </a:r>
          </a:p>
          <a:p>
            <a:r>
              <a:rPr lang="tr-TR" dirty="0"/>
              <a:t>Taraflar 02.08.1986 tarihinde evlenmişler, Abdullah'ın 14.08.2004 tarihinde ölümü ile mal rejimi sona ermiştir (</a:t>
            </a:r>
            <a:r>
              <a:rPr lang="tr-TR" dirty="0" err="1"/>
              <a:t>TMK'nın</a:t>
            </a:r>
            <a:r>
              <a:rPr lang="tr-TR" dirty="0"/>
              <a:t> 225/1. m.). Eşler arasında sözleşmeyle başka mal rejimi seçilmediğinden 01.01.2002 tarihine kadar 743 sayılı </a:t>
            </a:r>
            <a:r>
              <a:rPr lang="tr-TR" dirty="0" err="1"/>
              <a:t>TMK'nın</a:t>
            </a:r>
            <a:r>
              <a:rPr lang="tr-TR" dirty="0"/>
              <a:t> 170. maddesi uyarınca "mal ayrılığı" bu tarihten ölüm tarihine kadar ise 4721 sayılı </a:t>
            </a:r>
            <a:r>
              <a:rPr lang="tr-TR" dirty="0" err="1"/>
              <a:t>TMK'nın</a:t>
            </a:r>
            <a:r>
              <a:rPr lang="tr-TR" dirty="0"/>
              <a:t> 202. maddesi uyarınca "edinilmiş mallara katılma" rejimi geçerlidir.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5856394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693319"/>
          </a:xfrm>
          <a:prstGeom prst="rect">
            <a:avLst/>
          </a:prstGeom>
        </p:spPr>
        <p:txBody>
          <a:bodyPr wrap="square">
            <a:spAutoFit/>
          </a:bodyPr>
          <a:lstStyle/>
          <a:p>
            <a:r>
              <a:rPr lang="tr-TR" dirty="0"/>
              <a:t>Dosya içeriğine, banka, tapu ve nüfus kayıtlarına, bilirkişi raporuna, Hatay Aile Mahkemesi'nin 2008/384 E. 2008/643 K. sayılı dava dosyasına ve tanık anlatımlarına göre; mal rejiminin sona erdiği Abdullah'ın-</a:t>
            </a:r>
            <a:r>
              <a:rPr lang="tr-TR" dirty="0" err="1"/>
              <a:t>ölünrtarihinde</a:t>
            </a:r>
            <a:r>
              <a:rPr lang="tr-TR" dirty="0"/>
              <a:t> banka hesabında bulunan 47.005,93 TL'nin 46.806,28 TL'sinin eşler arasında edinilmiş mallara katılma rejiminin geçerli olduğu dönemde ölen eş adına bankaya yatırılan edinilmiş mal olduğu, söz konusu paranın kişisel mal olduğu ileri sürülmüşse de davalı tarafça </a:t>
            </a:r>
            <a:r>
              <a:rPr lang="tr-TR" dirty="0" err="1"/>
              <a:t>ka-nıtlanamadığı</a:t>
            </a:r>
            <a:r>
              <a:rPr lang="tr-TR" dirty="0"/>
              <a:t> (</a:t>
            </a:r>
            <a:r>
              <a:rPr lang="tr-TR" dirty="0" err="1"/>
              <a:t>TMK'nın</a:t>
            </a:r>
            <a:r>
              <a:rPr lang="tr-TR" dirty="0"/>
              <a:t> 222/3. m.), bu miktar üzerinde sağ eş davasının 1/2 oranda katılma-alacağının bulunduğu (</a:t>
            </a:r>
            <a:r>
              <a:rPr lang="tr-TR" dirty="0" err="1"/>
              <a:t>TMK'nın</a:t>
            </a:r>
            <a:r>
              <a:rPr lang="tr-TR" dirty="0"/>
              <a:t> 231, 236/1. m.) sabittir. Sağ eşinin, mal rejiminin tasfiyesinden kaynaklanan alacak hakkı terekeye ait borç olup, bu borç çıktıktan sonra ölen eş Abdullah üzerinde kalan diğer yarı pay mirasçılar arasında miras hukuku hükümlerine göre paylaştırılır. Sağ eş davacının ölen eş Abdullah üzerinde kalan diğer yarı pay üzerinde de miras hakkı bulunmaktadır. Bu açıklamalar doğrultusunda; davalı vekilinin tüm, davacı vekilinin ise aşağıda belirtilenlerin dışındaki diğer temyiz itirazları yerinde görülmemiştir.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0474360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970318"/>
          </a:xfrm>
          <a:prstGeom prst="rect">
            <a:avLst/>
          </a:prstGeom>
        </p:spPr>
        <p:txBody>
          <a:bodyPr wrap="square">
            <a:spAutoFit/>
          </a:bodyPr>
          <a:lstStyle/>
          <a:p>
            <a:r>
              <a:rPr lang="tr-TR" dirty="0"/>
              <a:t>Davacı Münevver vekilinin diğer temyiz itirazlarına gelince; az yukarıda açıklandığı gibi, sağ eşinin mal rejiminin tasfiyesinden kaynaklanan alacak hakkı terekeye ait ödenmesi gereken borçtur. Buna göre; öncelikle terekeye ait bu borcun sağ eşe ödenmesi, daha sonra kalan miktar üzerinden yine sağ eşin </a:t>
            </a:r>
            <a:r>
              <a:rPr lang="tr-TR" dirty="0" err="1"/>
              <a:t>TMK'nın</a:t>
            </a:r>
            <a:r>
              <a:rPr lang="tr-TR" dirty="0"/>
              <a:t> 499. maddesine göre oluşan miras payının belirlenerek hem mal rejiminin tasfiyesinden, hem de miras payından kaynaklanan alacak miktarlarının toplamı belirlenerek davacının isteği hakkında bir karar verilmesi gerekirken; davacının miras hakkı </a:t>
            </a:r>
            <a:r>
              <a:rPr lang="tr-TR" dirty="0" err="1"/>
              <a:t>gözardı</a:t>
            </a:r>
            <a:r>
              <a:rPr lang="tr-TR" dirty="0"/>
              <a:t> edilerek, sadece davacı sağ eşin katılma alacağının </a:t>
            </a:r>
            <a:r>
              <a:rPr lang="tr-TR" dirty="0" err="1"/>
              <a:t>gözönünde</a:t>
            </a:r>
            <a:r>
              <a:rPr lang="tr-TR" dirty="0"/>
              <a:t> bulundurulup yazılı miktara hükmedilmesi doğru görülmemiştir.</a:t>
            </a:r>
          </a:p>
          <a:p>
            <a:r>
              <a:rPr lang="tr-TR" dirty="0"/>
              <a:t>Yukarıda açıklanan gerekçeler nedeniyle davacı Münevver vekilinin yerinde görülen temyiz itirazlarının kabulüyle usul ve kanuna aykırı bulunan yerel mahkeme hükmünün açıklanan bölümünün HUMK'nın 428. </a:t>
            </a:r>
            <a:r>
              <a:rPr lang="tr-TR"/>
              <a:t>maddesi uyarınca (BOZULMASINA) ve peşin harcın istek halinde temyiz edenlere ayrı ayrı iadesine 17.03.2011 tarihinde oybirliğiyle karar verildi.</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59132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523220"/>
          </a:xfrm>
          <a:prstGeom prst="rect">
            <a:avLst/>
          </a:prstGeom>
        </p:spPr>
        <p:txBody>
          <a:bodyPr wrap="square">
            <a:spAutoFit/>
          </a:bodyPr>
          <a:lstStyle/>
          <a:p>
            <a:pPr marL="0" lvl="1" algn="ctr">
              <a:spcBef>
                <a:spcPct val="20000"/>
              </a:spcBef>
              <a:buClr>
                <a:schemeClr val="accent1"/>
              </a:buClr>
            </a:pPr>
            <a:r>
              <a:rPr lang="tr-TR" sz="2800" b="1" smtClean="0">
                <a:latin typeface="Arial" panose="020B0604020202020204" pitchFamily="34" charset="0"/>
                <a:cs typeface="Arial" panose="020B0604020202020204" pitchFamily="34" charset="0"/>
              </a:rPr>
              <a:t>MİRASIN TAKSİMİ -1</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4142673"/>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T.C.</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Y A R G I T A Y</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2.Hukuk Dairesi</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Sayı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Esas </a:t>
            </a:r>
            <a:r>
              <a:rPr lang="tr-TR" sz="2800" b="1" dirty="0">
                <a:latin typeface="Arial" panose="020B0604020202020204" pitchFamily="34" charset="0"/>
                <a:cs typeface="Arial" panose="020B0604020202020204" pitchFamily="34" charset="0"/>
              </a:rPr>
              <a:t>Karar</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98/11795 98/13642</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YARGITAY İLAMI</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15.12.1998</a:t>
            </a:r>
          </a:p>
        </p:txBody>
      </p:sp>
    </p:spTree>
    <p:extLst>
      <p:ext uri="{BB962C8B-B14F-4D97-AF65-F5344CB8AC3E}">
        <p14:creationId xmlns:p14="http://schemas.microsoft.com/office/powerpoint/2010/main" val="1339572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001095"/>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Özet:Taksim </a:t>
            </a:r>
            <a:r>
              <a:rPr lang="tr-TR" dirty="0" smtClean="0"/>
              <a:t>sözleşmesi </a:t>
            </a:r>
            <a:r>
              <a:rPr lang="tr-TR" dirty="0"/>
              <a:t>tapu siciline </a:t>
            </a:r>
            <a:r>
              <a:rPr lang="tr-TR" dirty="0" err="1"/>
              <a:t>tesil</a:t>
            </a:r>
            <a:r>
              <a:rPr lang="tr-TR" dirty="0"/>
              <a:t> edilmedikçe paydaşların</a:t>
            </a:r>
            <a:br>
              <a:rPr lang="tr-TR" dirty="0"/>
            </a:br>
            <a:r>
              <a:rPr lang="tr-TR" dirty="0"/>
              <a:t>mülkiyetini lehtara geçirmez. Bu akit iltizamı bir akit </a:t>
            </a:r>
            <a:r>
              <a:rPr lang="tr-TR" dirty="0" err="1"/>
              <a:t>olup,ifa</a:t>
            </a:r>
            <a:r>
              <a:rPr lang="tr-TR" dirty="0"/>
              <a:t> isteme hakkı</a:t>
            </a:r>
            <a:br>
              <a:rPr lang="tr-TR" dirty="0"/>
            </a:br>
            <a:r>
              <a:rPr lang="tr-TR" dirty="0"/>
              <a:t>doğurur ve 10 yıllık zaman aşımına tabidir. Bu süre ferağ elinde </a:t>
            </a:r>
            <a:r>
              <a:rPr lang="tr-TR" dirty="0" err="1"/>
              <a:t>bulunnan</a:t>
            </a:r>
            <a:r>
              <a:rPr lang="tr-TR" dirty="0"/>
              <a:t/>
            </a:r>
            <a:br>
              <a:rPr lang="tr-TR" dirty="0"/>
            </a:br>
            <a:r>
              <a:rPr lang="tr-TR" dirty="0"/>
              <a:t>taşınmaz </a:t>
            </a:r>
            <a:r>
              <a:rPr lang="tr-TR" dirty="0" smtClean="0"/>
              <a:t>yönünden </a:t>
            </a:r>
            <a:r>
              <a:rPr lang="tr-TR" dirty="0"/>
              <a:t>bu sebeple zaman aşımı işlemez.</a:t>
            </a:r>
            <a:br>
              <a:rPr lang="tr-TR" dirty="0"/>
            </a:br>
            <a:r>
              <a:rPr lang="tr-TR" dirty="0"/>
              <a:t/>
            </a:r>
            <a:br>
              <a:rPr lang="tr-TR" dirty="0"/>
            </a:br>
            <a:r>
              <a:rPr lang="tr-TR" dirty="0"/>
              <a:t/>
            </a:r>
            <a:br>
              <a:rPr lang="tr-TR" dirty="0"/>
            </a:br>
            <a:r>
              <a:rPr lang="tr-TR" dirty="0"/>
              <a:t>Taraflar arasındaki davanın yapılan muhakemesi sonunda mahalli</a:t>
            </a:r>
            <a:br>
              <a:rPr lang="tr-TR" dirty="0"/>
            </a:br>
            <a:r>
              <a:rPr lang="tr-TR" dirty="0"/>
              <a:t>mahkemece verilen hükmün </a:t>
            </a:r>
            <a:r>
              <a:rPr lang="tr-TR" dirty="0" err="1"/>
              <a:t>temyizen</a:t>
            </a:r>
            <a:r>
              <a:rPr lang="tr-TR" dirty="0"/>
              <a:t> </a:t>
            </a:r>
            <a:r>
              <a:rPr lang="tr-TR" dirty="0" err="1"/>
              <a:t>mürafaa</a:t>
            </a:r>
            <a:r>
              <a:rPr lang="tr-TR" dirty="0"/>
              <a:t> icrası suretiyle tetkiki</a:t>
            </a:r>
            <a:br>
              <a:rPr lang="tr-TR" dirty="0"/>
            </a:br>
            <a:r>
              <a:rPr lang="tr-TR" dirty="0"/>
              <a:t>istenilmekle duruşma için tayin olunan bugün * temyiz edenler vekili avukat</a:t>
            </a:r>
            <a:br>
              <a:rPr lang="tr-TR" dirty="0"/>
            </a:br>
            <a:r>
              <a:rPr lang="tr-TR" dirty="0"/>
              <a:t>N. Ç. geldi. Karşı taraf </a:t>
            </a:r>
            <a:r>
              <a:rPr lang="tr-TR" dirty="0" err="1"/>
              <a:t>tebliğata</a:t>
            </a:r>
            <a:r>
              <a:rPr lang="tr-TR" dirty="0"/>
              <a:t> rağmen gelmediler. Gelenin</a:t>
            </a:r>
            <a:br>
              <a:rPr lang="tr-TR" dirty="0"/>
            </a:br>
            <a:r>
              <a:rPr lang="tr-TR" dirty="0"/>
              <a:t>konuşması dinlendikten sonra işin incelenerek karara bağlanması için</a:t>
            </a:r>
            <a:br>
              <a:rPr lang="tr-TR" dirty="0"/>
            </a:br>
            <a:r>
              <a:rPr lang="tr-TR" dirty="0"/>
              <a:t>duruşmadan sonraya bırakılması uygun görüldü. Bugün dosyadaki bütün kağıtlar</a:t>
            </a:r>
            <a:br>
              <a:rPr lang="tr-TR" dirty="0"/>
            </a:br>
            <a:r>
              <a:rPr lang="tr-TR" dirty="0"/>
              <a:t>okunup gereği görüşülüp düşünüldü.</a:t>
            </a:r>
            <a:br>
              <a:rPr lang="tr-TR" dirty="0"/>
            </a:b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36228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109091"/>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Taksim sözleşmesi hukuksal niteliği itibariyle bir borç doğurucu</a:t>
            </a:r>
            <a:br>
              <a:rPr lang="tr-TR" dirty="0"/>
            </a:br>
            <a:r>
              <a:rPr lang="tr-TR" dirty="0"/>
              <a:t>işlemdir. Sözleşmelerin doğumuna, ifasına ve sona ermesine ilişkin Borçlar</a:t>
            </a:r>
            <a:br>
              <a:rPr lang="tr-TR" dirty="0"/>
            </a:br>
            <a:r>
              <a:rPr lang="tr-TR" dirty="0"/>
              <a:t>Hukuku kurallarına tabidir(M.K. </a:t>
            </a:r>
            <a:r>
              <a:rPr lang="tr-TR" dirty="0" err="1"/>
              <a:t>md.</a:t>
            </a:r>
            <a:r>
              <a:rPr lang="tr-TR" dirty="0"/>
              <a:t> 5, M.K. Md. 611</a:t>
            </a:r>
            <a:r>
              <a:rPr lang="tr-TR" dirty="0" smtClean="0"/>
              <a:t>).</a:t>
            </a:r>
            <a:r>
              <a:rPr lang="tr-TR" dirty="0"/>
              <a:t/>
            </a:r>
            <a:br>
              <a:rPr lang="tr-TR" dirty="0"/>
            </a:br>
            <a:r>
              <a:rPr lang="tr-TR" dirty="0"/>
              <a:t>Medeni Kanunun miras yolu ile kazanılması hükümleri miras bırakanın</a:t>
            </a:r>
            <a:br>
              <a:rPr lang="tr-TR" dirty="0"/>
            </a:br>
            <a:r>
              <a:rPr lang="tr-TR" dirty="0"/>
              <a:t>ölümü ile ona ait taşınmazların mirasçılara intikali ile ilgili olup,</a:t>
            </a:r>
            <a:br>
              <a:rPr lang="tr-TR" dirty="0"/>
            </a:br>
            <a:r>
              <a:rPr lang="tr-TR" dirty="0"/>
              <a:t>mirasçılar arasında taksim yoluyla iktisap haline uygulamaz. Zira yasada bu</a:t>
            </a:r>
            <a:br>
              <a:rPr lang="tr-TR" dirty="0"/>
            </a:br>
            <a:r>
              <a:rPr lang="tr-TR" dirty="0"/>
              <a:t>hal tescilsiz iktisap hali olarak öngörülmemiştir</a:t>
            </a:r>
            <a:r>
              <a:rPr lang="tr-TR" dirty="0" smtClean="0"/>
              <a:t>.</a:t>
            </a:r>
            <a:r>
              <a:rPr lang="tr-TR" dirty="0"/>
              <a:t/>
            </a:r>
            <a:br>
              <a:rPr lang="tr-TR" dirty="0"/>
            </a:br>
            <a:r>
              <a:rPr lang="tr-TR" dirty="0"/>
              <a:t>Tapu sicil tüzüğünün 19. maddesi tapuda yapılacak tescillerde tapu</a:t>
            </a:r>
            <a:br>
              <a:rPr lang="tr-TR" dirty="0"/>
            </a:br>
            <a:r>
              <a:rPr lang="tr-TR" dirty="0"/>
              <a:t>memurunun ne şekilde hareket edeceğine, hangi belgeleri arayacağına ilişkin</a:t>
            </a:r>
            <a:br>
              <a:rPr lang="tr-TR" dirty="0"/>
            </a:br>
            <a:r>
              <a:rPr lang="tr-TR" dirty="0"/>
              <a:t>olup, mülkiyetin iktisap anına dair değildir. Bu anı Medeni Kanunun 633.</a:t>
            </a:r>
            <a:br>
              <a:rPr lang="tr-TR" dirty="0"/>
            </a:br>
            <a:r>
              <a:rPr lang="tr-TR" dirty="0"/>
              <a:t>maddesi gayri menkul mülkiyetinin kazanılması için tapu siciline kayıt</a:t>
            </a:r>
            <a:br>
              <a:rPr lang="tr-TR" dirty="0"/>
            </a:br>
            <a:r>
              <a:rPr lang="tr-TR" dirty="0"/>
              <a:t>şarttır, Şeklinde </a:t>
            </a:r>
            <a:r>
              <a:rPr lang="tr-TR" dirty="0" err="1"/>
              <a:t>açıkca</a:t>
            </a:r>
            <a:r>
              <a:rPr lang="tr-TR" dirty="0"/>
              <a:t> belirtilmiştir. Medeni Kanunun 634. maddesi</a:t>
            </a:r>
            <a:br>
              <a:rPr lang="tr-TR" dirty="0"/>
            </a:br>
            <a:r>
              <a:rPr lang="tr-TR" dirty="0"/>
              <a:t>mülkiyeti nakleden akitlere aittir. Taksim mukavelesi mülkiyeti nakleden bir</a:t>
            </a:r>
            <a:br>
              <a:rPr lang="tr-TR" dirty="0"/>
            </a:br>
            <a:r>
              <a:rPr lang="tr-TR" dirty="0"/>
              <a:t>akit sayılamaz. Bu akit iltizami bir borç ilişkisini doğurur. Borç</a:t>
            </a:r>
            <a:br>
              <a:rPr lang="tr-TR" dirty="0"/>
            </a:br>
            <a:r>
              <a:rPr lang="tr-TR" dirty="0"/>
              <a:t>ilişkisinden doğan ifayı talep hakkı belli bir sürenin geçmesi nedeniyle</a:t>
            </a:r>
            <a:br>
              <a:rPr lang="tr-TR" dirty="0"/>
            </a:br>
            <a:r>
              <a:rPr lang="tr-TR" dirty="0"/>
              <a:t>zaman aşımına uğrayabilir. Borçlar Kanunumuz zaman aşımını borcu sona erdiren</a:t>
            </a:r>
            <a:br>
              <a:rPr lang="tr-TR" dirty="0"/>
            </a:br>
            <a:r>
              <a:rPr lang="tr-TR" dirty="0"/>
              <a:t>sebepler arasında saymıştır.</a:t>
            </a:r>
            <a:br>
              <a:rPr lang="tr-TR" dirty="0"/>
            </a:b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285367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170099"/>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Miras taksim sözleşmelerinden doğan borçlar için kanunda özel bir</a:t>
            </a:r>
            <a:br>
              <a:rPr lang="tr-TR" dirty="0"/>
            </a:br>
            <a:r>
              <a:rPr lang="tr-TR" dirty="0"/>
              <a:t>zaman aşımı öngörülmediğinden 10 yıllık zaman aşımına tabidir(B.K. Md. 125).</a:t>
            </a:r>
            <a:br>
              <a:rPr lang="tr-TR" dirty="0"/>
            </a:br>
            <a:r>
              <a:rPr lang="tr-TR" dirty="0"/>
              <a:t>Zaman aşımını kesen ve durduran nedenlere ilişkin hükümler miras taksim</a:t>
            </a:r>
            <a:br>
              <a:rPr lang="tr-TR" dirty="0"/>
            </a:br>
            <a:r>
              <a:rPr lang="tr-TR" dirty="0"/>
              <a:t>sözleşmeleri için de geçerlidir.</a:t>
            </a:r>
            <a:br>
              <a:rPr lang="tr-TR" dirty="0"/>
            </a:br>
            <a:r>
              <a:rPr lang="tr-TR" dirty="0"/>
              <a:t/>
            </a:r>
            <a:br>
              <a:rPr lang="tr-TR" dirty="0"/>
            </a:br>
            <a:r>
              <a:rPr lang="tr-TR" dirty="0"/>
              <a:t>Miras taksim sözleşmesinde zaman aşımının </a:t>
            </a:r>
            <a:r>
              <a:rPr lang="tr-TR" dirty="0" err="1"/>
              <a:t>başlanğıcını</a:t>
            </a:r>
            <a:r>
              <a:rPr lang="tr-TR" dirty="0"/>
              <a:t> taşınmaz mal</a:t>
            </a:r>
            <a:br>
              <a:rPr lang="tr-TR" dirty="0"/>
            </a:br>
            <a:r>
              <a:rPr lang="tr-TR" dirty="0"/>
              <a:t>satış vaatlerinde olduğu gibi ferağ </a:t>
            </a:r>
            <a:r>
              <a:rPr lang="tr-TR" dirty="0" err="1"/>
              <a:t>ümüdünün</a:t>
            </a:r>
            <a:r>
              <a:rPr lang="tr-TR" dirty="0"/>
              <a:t> kesildiği an olarak kabul etmek</a:t>
            </a:r>
            <a:br>
              <a:rPr lang="tr-TR" dirty="0"/>
            </a:br>
            <a:r>
              <a:rPr lang="tr-TR" dirty="0"/>
              <a:t>gerekir. Öyle ise miras taksim sözleşmesi ile mirasçılara verilmesi</a:t>
            </a:r>
            <a:br>
              <a:rPr lang="tr-TR" dirty="0"/>
            </a:br>
            <a:r>
              <a:rPr lang="tr-TR" dirty="0"/>
              <a:t>kararlaştırılan taşınmaz mallar üzerinde taksim sözleşmesine uygun olarak</a:t>
            </a:r>
            <a:br>
              <a:rPr lang="tr-TR" dirty="0"/>
            </a:br>
            <a:r>
              <a:rPr lang="tr-TR" dirty="0"/>
              <a:t>zilyetlik kurulmuşsa zaman aşımı işlemez.</a:t>
            </a:r>
            <a:br>
              <a:rPr lang="tr-TR" dirty="0"/>
            </a:b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38254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724096"/>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Bu durumda dava konusu 13 sayılı parsele ait kadastro beyannamesi,</a:t>
            </a:r>
            <a:br>
              <a:rPr lang="tr-TR" dirty="0"/>
            </a:br>
            <a:r>
              <a:rPr lang="tr-TR" dirty="0"/>
              <a:t>tutanağı ve dosyası getirtilip, kadastro </a:t>
            </a:r>
            <a:r>
              <a:rPr lang="tr-TR" dirty="0" err="1"/>
              <a:t>tesbit</a:t>
            </a:r>
            <a:r>
              <a:rPr lang="tr-TR" dirty="0"/>
              <a:t> tarihi belirlenip, payların</a:t>
            </a:r>
            <a:br>
              <a:rPr lang="tr-TR" dirty="0"/>
            </a:br>
            <a:r>
              <a:rPr lang="tr-TR" dirty="0"/>
              <a:t>teşkilinden sonra taksim sözleşmesine uygun olarak zilyetliğin kurulup</a:t>
            </a:r>
            <a:br>
              <a:rPr lang="tr-TR" dirty="0"/>
            </a:br>
            <a:r>
              <a:rPr lang="tr-TR" dirty="0"/>
              <a:t>kurulmadığını araştırmak, bütün bu deliller birlikte değerlendirilerek zaman</a:t>
            </a:r>
            <a:br>
              <a:rPr lang="tr-TR" dirty="0"/>
            </a:br>
            <a:r>
              <a:rPr lang="tr-TR" dirty="0"/>
              <a:t>aşımının geçip geçmediğini </a:t>
            </a:r>
            <a:r>
              <a:rPr lang="tr-TR" dirty="0" err="1"/>
              <a:t>tesbit</a:t>
            </a:r>
            <a:r>
              <a:rPr lang="tr-TR" dirty="0"/>
              <a:t> etmek gerekirken, işaret edilen yönler</a:t>
            </a:r>
            <a:br>
              <a:rPr lang="tr-TR" dirty="0"/>
            </a:br>
            <a:r>
              <a:rPr lang="tr-TR" dirty="0"/>
              <a:t>üzerinde durulmadan, sözleşme tarihi itibariyle zaman aşımının</a:t>
            </a:r>
            <a:br>
              <a:rPr lang="tr-TR" dirty="0"/>
            </a:br>
            <a:r>
              <a:rPr lang="tr-TR" dirty="0"/>
              <a:t>gerçekleştiğini kabul etmek usul ve yasaya aykırıdır.</a:t>
            </a:r>
            <a:br>
              <a:rPr lang="tr-TR" dirty="0"/>
            </a:br>
            <a:r>
              <a:rPr lang="tr-TR" dirty="0"/>
              <a:t/>
            </a:r>
            <a:br>
              <a:rPr lang="tr-TR" dirty="0"/>
            </a:br>
            <a:r>
              <a:rPr lang="tr-TR" dirty="0"/>
              <a:t>S O N U Ç : Yukarıda açıklanan nedenle temyiz olunan</a:t>
            </a:r>
            <a:br>
              <a:rPr lang="tr-TR" dirty="0"/>
            </a:br>
            <a:r>
              <a:rPr lang="tr-TR" dirty="0"/>
              <a:t>hükmün BOZULMASINA, duruşma için takdir olunan 20.000.000.-lira</a:t>
            </a:r>
            <a:br>
              <a:rPr lang="tr-TR" dirty="0"/>
            </a:br>
            <a:r>
              <a:rPr lang="tr-TR" dirty="0"/>
              <a:t>vekalet ücretinin * davalılardan alınıp * davacılara verilmesine, temyiz</a:t>
            </a:r>
            <a:br>
              <a:rPr lang="tr-TR" dirty="0"/>
            </a:br>
            <a:r>
              <a:rPr lang="tr-TR" dirty="0"/>
              <a:t>peşin harcın yatırana geri verilmesine, oybirliğiyle karar verildi</a:t>
            </a:r>
            <a:r>
              <a:rPr lang="tr-TR" dirty="0" smtClean="0"/>
              <a:t>.</a:t>
            </a:r>
            <a:r>
              <a:rPr lang="tr-TR" dirty="0"/>
              <a:t/>
            </a:r>
            <a:br>
              <a:rPr lang="tr-TR" dirty="0"/>
            </a:b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086679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p:cNvSpPr/>
          <p:nvPr/>
        </p:nvSpPr>
        <p:spPr>
          <a:xfrm>
            <a:off x="2286000" y="2828836"/>
            <a:ext cx="4572000" cy="1815882"/>
          </a:xfrm>
          <a:prstGeom prst="rect">
            <a:avLst/>
          </a:prstGeom>
        </p:spPr>
        <p:txBody>
          <a:bodyPr>
            <a:spAutoFit/>
          </a:bodyPr>
          <a:lstStyle/>
          <a:p>
            <a:pPr>
              <a:spcAft>
                <a:spcPts val="0"/>
              </a:spcAft>
            </a:pPr>
            <a:r>
              <a:rPr lang="tr-TR" sz="2800" b="1" dirty="0">
                <a:latin typeface="Calibri" panose="020F0502020204030204" pitchFamily="34" charset="0"/>
                <a:ea typeface="Calibri" panose="020F0502020204030204" pitchFamily="34" charset="0"/>
                <a:cs typeface="Times New Roman" panose="02020603050405020304" pitchFamily="18" charset="0"/>
              </a:rPr>
              <a:t>T.C.</a:t>
            </a:r>
          </a:p>
          <a:p>
            <a:pPr>
              <a:spcAft>
                <a:spcPts val="0"/>
              </a:spcAft>
            </a:pPr>
            <a:r>
              <a:rPr lang="tr-TR" sz="2800" b="1" dirty="0">
                <a:latin typeface="Calibri" panose="020F0502020204030204" pitchFamily="34" charset="0"/>
                <a:ea typeface="Calibri" panose="020F0502020204030204" pitchFamily="34" charset="0"/>
                <a:cs typeface="Times New Roman" panose="02020603050405020304" pitchFamily="18" charset="0"/>
              </a:rPr>
              <a:t>YARGITAY </a:t>
            </a:r>
          </a:p>
          <a:p>
            <a:pPr>
              <a:spcAft>
                <a:spcPts val="0"/>
              </a:spcAft>
            </a:pPr>
            <a:r>
              <a:rPr lang="tr-TR" sz="2800" b="1" dirty="0">
                <a:latin typeface="Calibri" panose="020F0502020204030204" pitchFamily="34" charset="0"/>
                <a:ea typeface="Calibri" panose="020F0502020204030204" pitchFamily="34" charset="0"/>
                <a:cs typeface="Times New Roman" panose="02020603050405020304" pitchFamily="18" charset="0"/>
              </a:rPr>
              <a:t>8. Hukuk Dairesi </a:t>
            </a:r>
          </a:p>
          <a:p>
            <a:pPr>
              <a:spcAft>
                <a:spcPts val="0"/>
              </a:spcAft>
            </a:pPr>
            <a:r>
              <a:rPr lang="tr-TR" sz="2800" b="1" dirty="0">
                <a:latin typeface="Calibri" panose="020F0502020204030204" pitchFamily="34" charset="0"/>
                <a:ea typeface="Calibri" panose="020F0502020204030204" pitchFamily="34" charset="0"/>
                <a:cs typeface="Times New Roman" panose="02020603050405020304" pitchFamily="18" charset="0"/>
              </a:rPr>
              <a:t>E. 2011/1293</a:t>
            </a:r>
          </a:p>
        </p:txBody>
      </p:sp>
    </p:spTree>
    <p:extLst>
      <p:ext uri="{BB962C8B-B14F-4D97-AF65-F5344CB8AC3E}">
        <p14:creationId xmlns:p14="http://schemas.microsoft.com/office/powerpoint/2010/main" val="1589115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570208"/>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Münevver ile Ayça aralarındaki itirazın iptali davasının kısmen kabulüne ve kısmen reddine dair (Hatay Aile Mahkemesi) </a:t>
            </a:r>
            <a:r>
              <a:rPr lang="tr-TR" dirty="0" err="1"/>
              <a:t>nden</a:t>
            </a:r>
            <a:r>
              <a:rPr lang="tr-TR" dirty="0"/>
              <a:t> verilen 06.04.2010 gün ve 1037/410 sayılı hükmün Yargıtay'ca incelenmesi davalı vekili ve davacı vekili taraflarından süresinde istenilmiş olmakla dosya incelendi, gereği düşünüldü:</a:t>
            </a:r>
          </a:p>
          <a:p>
            <a:pPr marL="342900" indent="-342900">
              <a:spcBef>
                <a:spcPts val="600"/>
              </a:spcBef>
              <a:spcAft>
                <a:spcPts val="600"/>
              </a:spcAft>
              <a:buClr>
                <a:srgbClr val="000099"/>
              </a:buClr>
              <a:buFont typeface="Wingdings" panose="05000000000000000000" pitchFamily="2" charset="2"/>
              <a:buChar char="q"/>
            </a:pPr>
            <a:r>
              <a:rPr lang="tr-TR" dirty="0"/>
              <a:t>Davacı Münevver vekili, Abdullah'ın vekil edeninin eşi iken ölümü ile davacı ile davalıyı mirasçı bıraktığını, evlilik birliği içinde edinilerek K...bank A... şubesinde muhafaza edilen para üzerinde davacının 30.838,67 TL katılma alacağının ve miras hakkının bulunduğunu, ölümünden sonra söz konusu banka hesabından 12.365 TL'nin çekildiğini, daha 18.473,67 TL alacağının kaldığını, bu alacağı için icra takibinin başlatıldığını, ancak davalının itiraz etmesi üzerine takibin durduğunu ileri sürerek itirazın İptaline ve %40 icra inkar tazminatına </a:t>
            </a:r>
            <a:r>
              <a:rPr lang="tr-TR" dirty="0" err="1"/>
              <a:t>hükmed</a:t>
            </a:r>
            <a:r>
              <a:rPr lang="tr-TR" dirty="0"/>
              <a:t> ilmesi ne karar verilmesini istemiştir.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3812062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12476</TotalTime>
  <Words>1009</Words>
  <Application>Microsoft Office PowerPoint</Application>
  <PresentationFormat>Ekran Gösterisi (4:3)</PresentationFormat>
  <Paragraphs>43</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14</vt:i4>
      </vt:variant>
    </vt:vector>
  </HeadingPairs>
  <TitlesOfParts>
    <vt:vector size="23"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cp:lastModifiedBy>
  <cp:revision>815</cp:revision>
  <cp:lastPrinted>2016-10-24T07:53:35Z</cp:lastPrinted>
  <dcterms:created xsi:type="dcterms:W3CDTF">2016-09-18T09:35:24Z</dcterms:created>
  <dcterms:modified xsi:type="dcterms:W3CDTF">2020-02-25T12:08:45Z</dcterms:modified>
</cp:coreProperties>
</file>