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03" r:id="rId2"/>
    <p:sldId id="308" r:id="rId3"/>
    <p:sldId id="309" r:id="rId4"/>
    <p:sldId id="310" r:id="rId5"/>
    <p:sldId id="311" r:id="rId6"/>
    <p:sldId id="31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D082-7A3D-4943-A388-15FA49B7C14B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A8F4-3265-304E-80A4-3C81970930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09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değerli dinleyiciler, sizlere köpeklerde suni tohumlama ile ilgili bir seminer sunacağım.</a:t>
            </a:r>
          </a:p>
          <a:p>
            <a:endParaRPr/>
          </a:p>
          <a:p>
            <a:r>
              <a:t>Sunum sırasın</a:t>
            </a:r>
          </a:p>
        </p:txBody>
      </p:sp>
    </p:spTree>
    <p:extLst>
      <p:ext uri="{BB962C8B-B14F-4D97-AF65-F5344CB8AC3E}">
        <p14:creationId xmlns:p14="http://schemas.microsoft.com/office/powerpoint/2010/main" val="69030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348383"/>
            <a:ext cx="9810750" cy="1964531"/>
          </a:xfrm>
          <a:prstGeom prst="rect">
            <a:avLst/>
          </a:prstGeom>
        </p:spPr>
        <p:txBody>
          <a:bodyPr anchor="b"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27226"/>
            <a:ext cx="9810750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2463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0625" y="2973808"/>
            <a:ext cx="9810750" cy="5353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12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190625" y="4473774"/>
            <a:ext cx="9810750" cy="492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531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6634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51912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1997273" y="1553765"/>
            <a:ext cx="8197455" cy="336567"/>
          </a:xfrm>
          <a:prstGeom prst="rect">
            <a:avLst/>
          </a:prstGeom>
        </p:spPr>
        <p:txBody>
          <a:bodyPr lIns="38100" tIns="38100" rIns="38100" bIns="38100" anchor="t">
            <a:spAutoFit/>
          </a:bodyPr>
          <a:lstStyle>
            <a:lvl1pPr marL="0" indent="0" algn="ctr" defTabSz="321457">
              <a:spcBef>
                <a:spcPts val="0"/>
              </a:spcBef>
              <a:buSzTx/>
              <a:buNone/>
              <a:defRPr sz="1687" cap="all" spc="152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997273" y="1165324"/>
            <a:ext cx="8197455" cy="395139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321457">
              <a:defRPr sz="2672" cap="all" spc="53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8802" y="5725493"/>
            <a:ext cx="230961" cy="206851"/>
          </a:xfrm>
          <a:prstGeom prst="rect">
            <a:avLst/>
          </a:prstGeom>
        </p:spPr>
        <p:txBody>
          <a:bodyPr lIns="38100" tIns="38100" rIns="38100" bIns="38100"/>
          <a:lstStyle>
            <a:lvl1pPr defTabSz="321457">
              <a:defRPr sz="844" cap="all" spc="17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9706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>
            <a:spLocks noGrp="1"/>
          </p:cNvSpPr>
          <p:nvPr>
            <p:ph type="pic" sz="half" idx="13"/>
          </p:nvPr>
        </p:nvSpPr>
        <p:spPr>
          <a:xfrm>
            <a:off x="6536532" y="2098477"/>
            <a:ext cx="4450420" cy="423267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190625" y="142875"/>
            <a:ext cx="9810750" cy="1785938"/>
          </a:xfrm>
          <a:prstGeom prst="rect">
            <a:avLst/>
          </a:prstGeom>
        </p:spPr>
        <p:txBody>
          <a:bodyPr/>
          <a:lstStyle>
            <a:lvl1pPr defTabSz="321457">
              <a:defRPr sz="5062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71688"/>
            <a:ext cx="4941094" cy="4286250"/>
          </a:xfrm>
          <a:prstGeom prst="rect">
            <a:avLst/>
          </a:prstGeom>
        </p:spPr>
        <p:txBody>
          <a:bodyPr/>
          <a:lstStyle>
            <a:lvl1pPr marL="339316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678632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017948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357264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1696580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05870" y="6465094"/>
            <a:ext cx="444032" cy="297389"/>
          </a:xfrm>
          <a:prstGeom prst="rect">
            <a:avLst/>
          </a:prstGeom>
        </p:spPr>
        <p:txBody>
          <a:bodyPr/>
          <a:lstStyle>
            <a:lvl1pPr algn="r" defTabSz="321457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4025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25442" y="456435"/>
            <a:ext cx="9751220" cy="41177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643438"/>
            <a:ext cx="9810750" cy="1160859"/>
          </a:xfrm>
          <a:prstGeom prst="rect">
            <a:avLst/>
          </a:prstGeom>
        </p:spPr>
        <p:txBody>
          <a:bodyPr anchor="b"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857875"/>
            <a:ext cx="9810750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2332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000250"/>
            <a:ext cx="9810750" cy="2857500"/>
          </a:xfrm>
          <a:prstGeom prst="rect">
            <a:avLst/>
          </a:prstGeom>
        </p:spPr>
        <p:txBody>
          <a:bodyPr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3131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161485" y="571500"/>
            <a:ext cx="5393531" cy="539353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57187" y="991195"/>
            <a:ext cx="5500688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187" y="3366492"/>
            <a:ext cx="5500688" cy="2616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6087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4267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2479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822281" y="1812726"/>
            <a:ext cx="4179094" cy="41790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1946672"/>
            <a:ext cx="5119688" cy="4018359"/>
          </a:xfrm>
          <a:prstGeom prst="rect">
            <a:avLst/>
          </a:prstGeom>
        </p:spPr>
        <p:txBody>
          <a:bodyPr/>
          <a:lstStyle>
            <a:lvl1pPr marL="312528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1pPr>
            <a:lvl2pPr marL="625056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2pPr>
            <a:lvl3pPr marL="937584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3pPr>
            <a:lvl4pPr marL="1250112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4pPr>
            <a:lvl5pPr marL="1562640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8198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3402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6622071" y="332680"/>
            <a:ext cx="5207001" cy="29289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6651910" y="3528761"/>
            <a:ext cx="5175251" cy="291107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50031" y="339329"/>
            <a:ext cx="6096000" cy="609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9926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892969"/>
            <a:ext cx="9810750" cy="507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408" y="6518672"/>
            <a:ext cx="28533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180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46469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89293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339406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1785874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2232343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2678811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3125280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3571748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401821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Köpeklerde Sunİ Tohumlama"/>
          <p:cNvSpPr txBox="1">
            <a:spLocks noGrp="1"/>
          </p:cNvSpPr>
          <p:nvPr>
            <p:ph type="ctrTitle"/>
          </p:nvPr>
        </p:nvSpPr>
        <p:spPr>
          <a:xfrm>
            <a:off x="1827118" y="1304515"/>
            <a:ext cx="8336296" cy="20522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dirty="0" err="1"/>
              <a:t>After</a:t>
            </a:r>
            <a:r>
              <a:rPr lang="tr-TR" dirty="0"/>
              <a:t> AI</a:t>
            </a:r>
            <a:endParaRPr dirty="0"/>
          </a:p>
        </p:txBody>
      </p:sp>
      <p:sp>
        <p:nvSpPr>
          <p:cNvPr id="139" name="Koray tekin"/>
          <p:cNvSpPr txBox="1">
            <a:spLocks noGrp="1"/>
          </p:cNvSpPr>
          <p:nvPr>
            <p:ph type="subTitle" sz="quarter" idx="1"/>
          </p:nvPr>
        </p:nvSpPr>
        <p:spPr>
          <a:xfrm>
            <a:off x="7078227" y="4258369"/>
            <a:ext cx="2919872" cy="5099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cap="all"/>
            </a:lvl1pPr>
          </a:lstStyle>
          <a:p>
            <a:r>
              <a:t>Koray tekin</a:t>
            </a:r>
          </a:p>
        </p:txBody>
      </p:sp>
      <p:sp>
        <p:nvSpPr>
          <p:cNvPr id="140" name="Ankara Üniversitesi, Veteriner Fakültesi…"/>
          <p:cNvSpPr txBox="1"/>
          <p:nvPr/>
        </p:nvSpPr>
        <p:spPr>
          <a:xfrm>
            <a:off x="2695484" y="5534900"/>
            <a:ext cx="6599564" cy="937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Ankara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Üniversitesi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,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Veteriner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Fakültesi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  <a:p>
            <a:pPr algn="ctr" defTabSz="410751" hangingPunct="0"/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Reprodüksiyon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Suni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Tohumlama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Anabilim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Dalı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487482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57856FF-6254-1947-9A6D-A0CBC74BE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540" y="500974"/>
            <a:ext cx="8610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r-TR" dirty="0"/>
              <a:t>Non-Pregnant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61F7AC8-62AA-2847-93F7-A72E01F23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540" y="1412132"/>
            <a:ext cx="8610600" cy="47244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tr-TR" dirty="0" err="1"/>
              <a:t>Metestrus</a:t>
            </a:r>
            <a:r>
              <a:rPr lang="en-US" altLang="tr-TR" dirty="0"/>
              <a:t> or </a:t>
            </a:r>
            <a:r>
              <a:rPr lang="en-US" altLang="tr-TR" dirty="0" err="1"/>
              <a:t>Diestrus</a:t>
            </a:r>
            <a:r>
              <a:rPr lang="en-US" altLang="tr-TR" dirty="0"/>
              <a:t> (90 days)</a:t>
            </a:r>
          </a:p>
          <a:p>
            <a:pPr lvl="1" indent="0" algn="l" eaLnBrk="1" hangingPunct="1">
              <a:lnSpc>
                <a:spcPct val="90000"/>
              </a:lnSpc>
            </a:pPr>
            <a:r>
              <a:rPr lang="en-US" altLang="tr-TR" dirty="0"/>
              <a:t>			False pregnancy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tr-TR" dirty="0"/>
              <a:t>Anestrus (5 months)</a:t>
            </a:r>
          </a:p>
          <a:p>
            <a:pPr lvl="1" indent="0" algn="l" eaLnBrk="1" hangingPunct="1">
              <a:lnSpc>
                <a:spcPct val="90000"/>
              </a:lnSpc>
            </a:pPr>
            <a:r>
              <a:rPr lang="en-US" altLang="tr-TR" dirty="0"/>
              <a:t>			Sexual inactivity</a:t>
            </a:r>
          </a:p>
        </p:txBody>
      </p:sp>
    </p:spTree>
    <p:extLst>
      <p:ext uri="{BB962C8B-B14F-4D97-AF65-F5344CB8AC3E}">
        <p14:creationId xmlns:p14="http://schemas.microsoft.com/office/powerpoint/2010/main" val="1556242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7CA28E7-E1B2-0242-998C-FE39EE8B2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r-TR" dirty="0"/>
              <a:t>Hormonal Changes </a:t>
            </a:r>
          </a:p>
        </p:txBody>
      </p:sp>
      <p:sp>
        <p:nvSpPr>
          <p:cNvPr id="6" name="Line 37">
            <a:extLst>
              <a:ext uri="{FF2B5EF4-FFF2-40B4-BE49-F238E27FC236}">
                <a16:creationId xmlns:a16="http://schemas.microsoft.com/office/drawing/2014/main" id="{E4F05766-43E6-F24E-8EB2-C47945B73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2192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Line 38">
            <a:extLst>
              <a:ext uri="{FF2B5EF4-FFF2-40B4-BE49-F238E27FC236}">
                <a16:creationId xmlns:a16="http://schemas.microsoft.com/office/drawing/2014/main" id="{D5FE6AF8-3B7E-944A-A2D9-5175CD6FB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867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Text Box 43">
            <a:extLst>
              <a:ext uri="{FF2B5EF4-FFF2-40B4-BE49-F238E27FC236}">
                <a16:creationId xmlns:a16="http://schemas.microsoft.com/office/drawing/2014/main" id="{31581D3C-764B-1041-92A3-7D9361E67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9213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-10</a:t>
            </a:r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95180E59-4EDB-3342-9E5E-829BC78F5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59213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0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012FEAE3-7F7B-9941-B498-B127E201D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93725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10</a:t>
            </a: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C65EC757-78E6-5848-BA57-66AE70E0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93725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-20</a:t>
            </a:r>
          </a:p>
        </p:txBody>
      </p:sp>
      <p:sp>
        <p:nvSpPr>
          <p:cNvPr id="12" name="Line 47">
            <a:extLst>
              <a:ext uri="{FF2B5EF4-FFF2-40B4-BE49-F238E27FC236}">
                <a16:creationId xmlns:a16="http://schemas.microsoft.com/office/drawing/2014/main" id="{76724F9E-C9DF-5C48-86DD-61A37ECB5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209800"/>
            <a:ext cx="152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Line 48">
            <a:extLst>
              <a:ext uri="{FF2B5EF4-FFF2-40B4-BE49-F238E27FC236}">
                <a16:creationId xmlns:a16="http://schemas.microsoft.com/office/drawing/2014/main" id="{56F8F323-337B-C94D-8CBB-30037D6B5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981200"/>
            <a:ext cx="1905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id="{36D6144E-0464-A540-8029-A77090A91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2413"/>
            <a:ext cx="156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/>
              <a:t>Proestrus</a:t>
            </a:r>
          </a:p>
        </p:txBody>
      </p:sp>
      <p:sp>
        <p:nvSpPr>
          <p:cNvPr id="15" name="Text Box 50">
            <a:extLst>
              <a:ext uri="{FF2B5EF4-FFF2-40B4-BE49-F238E27FC236}">
                <a16:creationId xmlns:a16="http://schemas.microsoft.com/office/drawing/2014/main" id="{91E02215-98AA-C94B-9572-01BAAC8F6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1217613"/>
            <a:ext cx="111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/>
              <a:t>Estrus</a:t>
            </a:r>
          </a:p>
        </p:txBody>
      </p:sp>
      <p:sp>
        <p:nvSpPr>
          <p:cNvPr id="16" name="Line 53">
            <a:extLst>
              <a:ext uri="{FF2B5EF4-FFF2-40B4-BE49-F238E27FC236}">
                <a16:creationId xmlns:a16="http://schemas.microsoft.com/office/drawing/2014/main" id="{E906D419-904F-3A45-B879-C25726204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67000"/>
            <a:ext cx="1905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" name="Text Box 54">
            <a:extLst>
              <a:ext uri="{FF2B5EF4-FFF2-40B4-BE49-F238E27FC236}">
                <a16:creationId xmlns:a16="http://schemas.microsoft.com/office/drawing/2014/main" id="{EEE3C2D8-ED9B-CA47-AE73-CD464CD7E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827213"/>
            <a:ext cx="148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/>
              <a:t>Anestrus</a:t>
            </a:r>
          </a:p>
        </p:txBody>
      </p:sp>
      <p:grpSp>
        <p:nvGrpSpPr>
          <p:cNvPr id="18" name="Group 65">
            <a:extLst>
              <a:ext uri="{FF2B5EF4-FFF2-40B4-BE49-F238E27FC236}">
                <a16:creationId xmlns:a16="http://schemas.microsoft.com/office/drawing/2014/main" id="{9A41AC47-A39E-E14A-B4D7-12236D7FF9E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733800"/>
            <a:ext cx="2286000" cy="1981200"/>
            <a:chOff x="672" y="2352"/>
            <a:chExt cx="1440" cy="1248"/>
          </a:xfrm>
        </p:grpSpPr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C9309A7C-A3FA-B248-BF20-E88F170B3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2352"/>
              <a:ext cx="1440" cy="1248"/>
            </a:xfrm>
            <a:custGeom>
              <a:avLst/>
              <a:gdLst>
                <a:gd name="T0" fmla="*/ 0 w 1440"/>
                <a:gd name="T1" fmla="*/ 1008 h 1248"/>
                <a:gd name="T2" fmla="*/ 336 w 1440"/>
                <a:gd name="T3" fmla="*/ 144 h 1248"/>
                <a:gd name="T4" fmla="*/ 528 w 1440"/>
                <a:gd name="T5" fmla="*/ 0 h 1248"/>
                <a:gd name="T6" fmla="*/ 816 w 1440"/>
                <a:gd name="T7" fmla="*/ 96 h 1248"/>
                <a:gd name="T8" fmla="*/ 1056 w 1440"/>
                <a:gd name="T9" fmla="*/ 1008 h 1248"/>
                <a:gd name="T10" fmla="*/ 1440 w 1440"/>
                <a:gd name="T11" fmla="*/ 1248 h 1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1248">
                  <a:moveTo>
                    <a:pt x="0" y="1008"/>
                  </a:moveTo>
                  <a:lnTo>
                    <a:pt x="336" y="144"/>
                  </a:lnTo>
                  <a:lnTo>
                    <a:pt x="528" y="0"/>
                  </a:lnTo>
                  <a:lnTo>
                    <a:pt x="816" y="96"/>
                  </a:lnTo>
                  <a:lnTo>
                    <a:pt x="1056" y="1008"/>
                  </a:lnTo>
                  <a:lnTo>
                    <a:pt x="1440" y="1248"/>
                  </a:lnTo>
                </a:path>
              </a:pathLst>
            </a:custGeom>
            <a:noFill/>
            <a:ln w="38100" cmpd="sng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" name="Text Box 55">
              <a:extLst>
                <a:ext uri="{FF2B5EF4-FFF2-40B4-BE49-F238E27FC236}">
                  <a16:creationId xmlns:a16="http://schemas.microsoft.com/office/drawing/2014/main" id="{D69E46D1-C421-5F45-B866-55477CE99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591"/>
              <a:ext cx="513" cy="2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tr-TR">
                  <a:solidFill>
                    <a:srgbClr val="008040"/>
                  </a:solidFill>
                </a:rPr>
                <a:t>FSH</a:t>
              </a:r>
            </a:p>
          </p:txBody>
        </p:sp>
      </p:grpSp>
      <p:grpSp>
        <p:nvGrpSpPr>
          <p:cNvPr id="21" name="Group 66">
            <a:extLst>
              <a:ext uri="{FF2B5EF4-FFF2-40B4-BE49-F238E27FC236}">
                <a16:creationId xmlns:a16="http://schemas.microsoft.com/office/drawing/2014/main" id="{60698694-9253-114D-BF53-8B1DA96C5A38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505200"/>
            <a:ext cx="6324600" cy="2133600"/>
            <a:chOff x="1344" y="2208"/>
            <a:chExt cx="3984" cy="1344"/>
          </a:xfrm>
        </p:grpSpPr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CEB88ADD-A82C-5948-9590-C3CFC479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208"/>
              <a:ext cx="3984" cy="1344"/>
            </a:xfrm>
            <a:custGeom>
              <a:avLst/>
              <a:gdLst>
                <a:gd name="T0" fmla="*/ 0 w 3984"/>
                <a:gd name="T1" fmla="*/ 1344 h 1440"/>
                <a:gd name="T2" fmla="*/ 528 w 3984"/>
                <a:gd name="T3" fmla="*/ 1120 h 1440"/>
                <a:gd name="T4" fmla="*/ 1152 w 3984"/>
                <a:gd name="T5" fmla="*/ 762 h 1440"/>
                <a:gd name="T6" fmla="*/ 1536 w 3984"/>
                <a:gd name="T7" fmla="*/ 224 h 1440"/>
                <a:gd name="T8" fmla="*/ 1632 w 3984"/>
                <a:gd name="T9" fmla="*/ 0 h 1440"/>
                <a:gd name="T10" fmla="*/ 1920 w 3984"/>
                <a:gd name="T11" fmla="*/ 762 h 1440"/>
                <a:gd name="T12" fmla="*/ 2208 w 3984"/>
                <a:gd name="T13" fmla="*/ 941 h 1440"/>
                <a:gd name="T14" fmla="*/ 2976 w 3984"/>
                <a:gd name="T15" fmla="*/ 1075 h 1440"/>
                <a:gd name="T16" fmla="*/ 3984 w 3984"/>
                <a:gd name="T17" fmla="*/ 1120 h 1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84" h="1440">
                  <a:moveTo>
                    <a:pt x="0" y="1440"/>
                  </a:moveTo>
                  <a:lnTo>
                    <a:pt x="528" y="1200"/>
                  </a:lnTo>
                  <a:lnTo>
                    <a:pt x="1152" y="816"/>
                  </a:lnTo>
                  <a:lnTo>
                    <a:pt x="1536" y="240"/>
                  </a:lnTo>
                  <a:lnTo>
                    <a:pt x="1632" y="0"/>
                  </a:lnTo>
                  <a:lnTo>
                    <a:pt x="1920" y="816"/>
                  </a:lnTo>
                  <a:lnTo>
                    <a:pt x="2208" y="1008"/>
                  </a:lnTo>
                  <a:lnTo>
                    <a:pt x="2976" y="1152"/>
                  </a:lnTo>
                  <a:lnTo>
                    <a:pt x="3984" y="120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" name="Text Box 56">
              <a:extLst>
                <a:ext uri="{FF2B5EF4-FFF2-40B4-BE49-F238E27FC236}">
                  <a16:creationId xmlns:a16="http://schemas.microsoft.com/office/drawing/2014/main" id="{E76A3705-4A30-3244-9E4A-307665B8C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543"/>
              <a:ext cx="314" cy="2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tr-TR">
                  <a:solidFill>
                    <a:srgbClr val="FF0000"/>
                  </a:solidFill>
                </a:rPr>
                <a:t>E</a:t>
              </a:r>
              <a:r>
                <a:rPr lang="en-US" altLang="tr-TR" baseline="-25000">
                  <a:solidFill>
                    <a:srgbClr val="FF0000"/>
                  </a:solidFill>
                </a:rPr>
                <a:t>2</a:t>
              </a:r>
              <a:endParaRPr lang="en-US" altLang="tr-TR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69">
            <a:extLst>
              <a:ext uri="{FF2B5EF4-FFF2-40B4-BE49-F238E27FC236}">
                <a16:creationId xmlns:a16="http://schemas.microsoft.com/office/drawing/2014/main" id="{556022A2-6FF7-1044-926A-883A3A5F78B3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590800"/>
            <a:ext cx="1752600" cy="3048000"/>
            <a:chOff x="2640" y="1632"/>
            <a:chExt cx="1104" cy="1920"/>
          </a:xfrm>
        </p:grpSpPr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10F993EA-8357-B043-9C8C-C1A527AA4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016"/>
              <a:ext cx="1104" cy="1536"/>
            </a:xfrm>
            <a:custGeom>
              <a:avLst/>
              <a:gdLst>
                <a:gd name="T0" fmla="*/ 0 w 1104"/>
                <a:gd name="T1" fmla="*/ 1536 h 1536"/>
                <a:gd name="T2" fmla="*/ 288 w 1104"/>
                <a:gd name="T3" fmla="*/ 1536 h 1536"/>
                <a:gd name="T4" fmla="*/ 384 w 1104"/>
                <a:gd name="T5" fmla="*/ 1344 h 1536"/>
                <a:gd name="T6" fmla="*/ 480 w 1104"/>
                <a:gd name="T7" fmla="*/ 0 h 1536"/>
                <a:gd name="T8" fmla="*/ 576 w 1104"/>
                <a:gd name="T9" fmla="*/ 1344 h 1536"/>
                <a:gd name="T10" fmla="*/ 768 w 1104"/>
                <a:gd name="T11" fmla="*/ 1536 h 1536"/>
                <a:gd name="T12" fmla="*/ 1104 w 1104"/>
                <a:gd name="T13" fmla="*/ 1536 h 1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4" h="1536">
                  <a:moveTo>
                    <a:pt x="0" y="1536"/>
                  </a:moveTo>
                  <a:lnTo>
                    <a:pt x="288" y="1536"/>
                  </a:lnTo>
                  <a:lnTo>
                    <a:pt x="384" y="1344"/>
                  </a:lnTo>
                  <a:lnTo>
                    <a:pt x="480" y="0"/>
                  </a:lnTo>
                  <a:lnTo>
                    <a:pt x="576" y="1344"/>
                  </a:lnTo>
                  <a:lnTo>
                    <a:pt x="768" y="1536"/>
                  </a:lnTo>
                  <a:lnTo>
                    <a:pt x="1104" y="153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6" name="Text Box 57">
              <a:extLst>
                <a:ext uri="{FF2B5EF4-FFF2-40B4-BE49-F238E27FC236}">
                  <a16:creationId xmlns:a16="http://schemas.microsoft.com/office/drawing/2014/main" id="{62856C3D-2277-B042-943E-75B4617F0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632"/>
              <a:ext cx="3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tr-TR"/>
                <a:t>LH</a:t>
              </a: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7E2B07A5-ACDA-144D-AC2C-9CE6284FF78B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376488"/>
            <a:ext cx="4751388" cy="3414712"/>
            <a:chOff x="2496" y="1497"/>
            <a:chExt cx="2993" cy="2151"/>
          </a:xfrm>
        </p:grpSpPr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7866A1B1-D2F2-BD41-AFF7-00B471DA2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824"/>
              <a:ext cx="2208" cy="1824"/>
            </a:xfrm>
            <a:custGeom>
              <a:avLst/>
              <a:gdLst>
                <a:gd name="T0" fmla="*/ 0 w 2832"/>
                <a:gd name="T1" fmla="*/ 1824 h 2544"/>
                <a:gd name="T2" fmla="*/ 449 w 2832"/>
                <a:gd name="T3" fmla="*/ 1824 h 2544"/>
                <a:gd name="T4" fmla="*/ 599 w 2832"/>
                <a:gd name="T5" fmla="*/ 1652 h 2544"/>
                <a:gd name="T6" fmla="*/ 1422 w 2832"/>
                <a:gd name="T7" fmla="*/ 826 h 2544"/>
                <a:gd name="T8" fmla="*/ 1983 w 2832"/>
                <a:gd name="T9" fmla="*/ 275 h 2544"/>
                <a:gd name="T10" fmla="*/ 2133 w 2832"/>
                <a:gd name="T11" fmla="*/ 34 h 2544"/>
                <a:gd name="T12" fmla="*/ 2208 w 2832"/>
                <a:gd name="T13" fmla="*/ 0 h 2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32" h="2544">
                  <a:moveTo>
                    <a:pt x="0" y="2544"/>
                  </a:moveTo>
                  <a:lnTo>
                    <a:pt x="576" y="2544"/>
                  </a:lnTo>
                  <a:lnTo>
                    <a:pt x="768" y="2304"/>
                  </a:lnTo>
                  <a:lnTo>
                    <a:pt x="1824" y="1152"/>
                  </a:lnTo>
                  <a:lnTo>
                    <a:pt x="2544" y="384"/>
                  </a:lnTo>
                  <a:lnTo>
                    <a:pt x="2736" y="48"/>
                  </a:lnTo>
                  <a:lnTo>
                    <a:pt x="2832" y="0"/>
                  </a:lnTo>
                </a:path>
              </a:pathLst>
            </a:custGeom>
            <a:noFill/>
            <a:ln w="381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9" name="Text Box 58">
              <a:extLst>
                <a:ext uri="{FF2B5EF4-FFF2-40B4-BE49-F238E27FC236}">
                  <a16:creationId xmlns:a16="http://schemas.microsoft.com/office/drawing/2014/main" id="{4C54EBCF-4252-7A4F-A917-BD059CBA8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497"/>
              <a:ext cx="1313" cy="2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tr-TR">
                  <a:solidFill>
                    <a:schemeClr val="folHlink"/>
                  </a:solidFill>
                </a:rPr>
                <a:t>Progesterone</a:t>
              </a:r>
            </a:p>
          </p:txBody>
        </p:sp>
      </p:grpSp>
      <p:sp>
        <p:nvSpPr>
          <p:cNvPr id="30" name="Text Box 59">
            <a:extLst>
              <a:ext uri="{FF2B5EF4-FFF2-40B4-BE49-F238E27FC236}">
                <a16:creationId xmlns:a16="http://schemas.microsoft.com/office/drawing/2014/main" id="{A76B73CF-5455-B544-9E91-B6F1567D3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324600"/>
            <a:ext cx="296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Days from LH Peak</a:t>
            </a:r>
          </a:p>
        </p:txBody>
      </p:sp>
      <p:grpSp>
        <p:nvGrpSpPr>
          <p:cNvPr id="31" name="Group 68">
            <a:extLst>
              <a:ext uri="{FF2B5EF4-FFF2-40B4-BE49-F238E27FC236}">
                <a16:creationId xmlns:a16="http://schemas.microsoft.com/office/drawing/2014/main" id="{9D94AA13-8A09-4242-9286-85C1C3B568E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819400"/>
            <a:ext cx="1536700" cy="1600200"/>
            <a:chOff x="3360" y="1776"/>
            <a:chExt cx="968" cy="1008"/>
          </a:xfrm>
        </p:grpSpPr>
        <p:sp>
          <p:nvSpPr>
            <p:cNvPr id="32" name="Line 61">
              <a:extLst>
                <a:ext uri="{FF2B5EF4-FFF2-40B4-BE49-F238E27FC236}">
                  <a16:creationId xmlns:a16="http://schemas.microsoft.com/office/drawing/2014/main" id="{EA344297-6A70-C346-A2B1-DDF60F540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64"/>
              <a:ext cx="0" cy="72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" name="Text Box 63">
              <a:extLst>
                <a:ext uri="{FF2B5EF4-FFF2-40B4-BE49-F238E27FC236}">
                  <a16:creationId xmlns:a16="http://schemas.microsoft.com/office/drawing/2014/main" id="{2CA1B4AF-FDEC-7D40-89E6-42320F51D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776"/>
              <a:ext cx="968" cy="2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tr-TR">
                  <a:solidFill>
                    <a:srgbClr val="FF00FF"/>
                  </a:solidFill>
                </a:rPr>
                <a:t>Ovulation</a:t>
              </a:r>
            </a:p>
          </p:txBody>
        </p:sp>
      </p:grpSp>
      <p:sp>
        <p:nvSpPr>
          <p:cNvPr id="34" name="Rectangle 64">
            <a:extLst>
              <a:ext uri="{FF2B5EF4-FFF2-40B4-BE49-F238E27FC236}">
                <a16:creationId xmlns:a16="http://schemas.microsoft.com/office/drawing/2014/main" id="{4F45A7C6-FA49-4747-B3BC-A6B949BD9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943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tr-TR" altLang="tr-TR" b="0">
              <a:latin typeface="Times" pitchFamily="2" charset="0"/>
            </a:endParaRPr>
          </a:p>
        </p:txBody>
      </p:sp>
      <p:sp>
        <p:nvSpPr>
          <p:cNvPr id="35" name="Text Box 70">
            <a:extLst>
              <a:ext uri="{FF2B5EF4-FFF2-40B4-BE49-F238E27FC236}">
                <a16:creationId xmlns:a16="http://schemas.microsoft.com/office/drawing/2014/main" id="{9074F6CB-8118-9C4C-B8FF-0FEE426D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9309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57591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>
            <a:extLst>
              <a:ext uri="{FF2B5EF4-FFF2-40B4-BE49-F238E27FC236}">
                <a16:creationId xmlns:a16="http://schemas.microsoft.com/office/drawing/2014/main" id="{3A59662A-5532-C749-867F-4D0E0CD77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2192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C7821AAE-F21E-5043-B5EB-944DC271F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867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79C8301-A795-8840-BD82-BB65E9E24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8674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10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5833B48-9804-C145-8D16-7C25A2A4B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674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30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26DF40E-B4EC-A541-9B5C-F91CBF03D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8674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50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619275A0-26F0-2E41-9C34-429B647A6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02375"/>
            <a:ext cx="264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Day of Metestrus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F5745-F357-5B49-816A-B8A055991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863" y="6324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tr-TR" altLang="tr-TR" b="0">
              <a:latin typeface="Times" pitchFamily="2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95A11AFB-2CA8-0E4A-B400-0B34DC37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8674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70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039D789E-8E1A-EC4D-902D-2FD6B1C95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525" y="58674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90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823E3970-BD53-6C43-A474-B0F6CD775ED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4000"/>
            <a:ext cx="6934200" cy="4343400"/>
            <a:chOff x="1200" y="960"/>
            <a:chExt cx="4368" cy="2736"/>
          </a:xfrm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97A3AB0-BE74-584A-8F26-EE6DDEB6A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960"/>
              <a:ext cx="4368" cy="2736"/>
            </a:xfrm>
            <a:custGeom>
              <a:avLst/>
              <a:gdLst>
                <a:gd name="T0" fmla="*/ 0 w 4368"/>
                <a:gd name="T1" fmla="*/ 2688 h 2736"/>
                <a:gd name="T2" fmla="*/ 240 w 4368"/>
                <a:gd name="T3" fmla="*/ 2400 h 2736"/>
                <a:gd name="T4" fmla="*/ 768 w 4368"/>
                <a:gd name="T5" fmla="*/ 480 h 2736"/>
                <a:gd name="T6" fmla="*/ 990 w 4368"/>
                <a:gd name="T7" fmla="*/ 446 h 2736"/>
                <a:gd name="T8" fmla="*/ 1200 w 4368"/>
                <a:gd name="T9" fmla="*/ 192 h 2736"/>
                <a:gd name="T10" fmla="*/ 1344 w 4368"/>
                <a:gd name="T11" fmla="*/ 0 h 2736"/>
                <a:gd name="T12" fmla="*/ 1680 w 4368"/>
                <a:gd name="T13" fmla="*/ 816 h 2736"/>
                <a:gd name="T14" fmla="*/ 2016 w 4368"/>
                <a:gd name="T15" fmla="*/ 1056 h 2736"/>
                <a:gd name="T16" fmla="*/ 2352 w 4368"/>
                <a:gd name="T17" fmla="*/ 1920 h 2736"/>
                <a:gd name="T18" fmla="*/ 2640 w 4368"/>
                <a:gd name="T19" fmla="*/ 2160 h 2736"/>
                <a:gd name="T20" fmla="*/ 3216 w 4368"/>
                <a:gd name="T21" fmla="*/ 2496 h 2736"/>
                <a:gd name="T22" fmla="*/ 3552 w 4368"/>
                <a:gd name="T23" fmla="*/ 2592 h 2736"/>
                <a:gd name="T24" fmla="*/ 3984 w 4368"/>
                <a:gd name="T25" fmla="*/ 2640 h 2736"/>
                <a:gd name="T26" fmla="*/ 4368 w 4368"/>
                <a:gd name="T27" fmla="*/ 2736 h 27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68" h="2736">
                  <a:moveTo>
                    <a:pt x="0" y="2688"/>
                  </a:moveTo>
                  <a:lnTo>
                    <a:pt x="240" y="2400"/>
                  </a:lnTo>
                  <a:lnTo>
                    <a:pt x="768" y="480"/>
                  </a:lnTo>
                  <a:cubicBezTo>
                    <a:pt x="970" y="429"/>
                    <a:pt x="900" y="404"/>
                    <a:pt x="990" y="446"/>
                  </a:cubicBezTo>
                  <a:lnTo>
                    <a:pt x="1200" y="192"/>
                  </a:lnTo>
                  <a:lnTo>
                    <a:pt x="1344" y="0"/>
                  </a:lnTo>
                  <a:lnTo>
                    <a:pt x="1680" y="816"/>
                  </a:lnTo>
                  <a:lnTo>
                    <a:pt x="2016" y="1056"/>
                  </a:lnTo>
                  <a:lnTo>
                    <a:pt x="2352" y="1920"/>
                  </a:lnTo>
                  <a:lnTo>
                    <a:pt x="2640" y="2160"/>
                  </a:lnTo>
                  <a:lnTo>
                    <a:pt x="3216" y="2496"/>
                  </a:lnTo>
                  <a:lnTo>
                    <a:pt x="3552" y="2592"/>
                  </a:lnTo>
                  <a:lnTo>
                    <a:pt x="3984" y="2640"/>
                  </a:lnTo>
                  <a:lnTo>
                    <a:pt x="4368" y="2736"/>
                  </a:lnTo>
                </a:path>
              </a:pathLst>
            </a:custGeom>
            <a:noFill/>
            <a:ln w="381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9E0A7492-FFA8-B545-972D-85DECB85E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960"/>
              <a:ext cx="1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tr-TR" dirty="0">
                  <a:solidFill>
                    <a:schemeClr val="folHlink"/>
                  </a:solidFill>
                </a:rPr>
                <a:t>Progesterone</a:t>
              </a:r>
            </a:p>
          </p:txBody>
        </p:sp>
      </p:grpSp>
      <p:sp>
        <p:nvSpPr>
          <p:cNvPr id="17" name="Rectangle 18">
            <a:extLst>
              <a:ext uri="{FF2B5EF4-FFF2-40B4-BE49-F238E27FC236}">
                <a16:creationId xmlns:a16="http://schemas.microsoft.com/office/drawing/2014/main" id="{60B850DF-A720-3342-9941-AC9C786EF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971800"/>
            <a:ext cx="49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solidFill>
                  <a:srgbClr val="FF0000"/>
                </a:solidFill>
              </a:rPr>
              <a:t>E</a:t>
            </a:r>
            <a:r>
              <a:rPr lang="en-US" altLang="tr-TR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82A6692C-9BAD-424D-BA64-142BC0543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2590800"/>
            <a:ext cx="1825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tr-TR"/>
              <a:t>No Uterine</a:t>
            </a:r>
            <a:br>
              <a:rPr lang="en-US" altLang="tr-TR"/>
            </a:br>
            <a:r>
              <a:rPr lang="en-US" altLang="tr-TR"/>
              <a:t>Luteolytic</a:t>
            </a:r>
            <a:br>
              <a:rPr lang="en-US" altLang="tr-TR"/>
            </a:br>
            <a:r>
              <a:rPr lang="en-US" altLang="tr-TR"/>
              <a:t>Mechanism</a:t>
            </a:r>
          </a:p>
        </p:txBody>
      </p:sp>
      <p:grpSp>
        <p:nvGrpSpPr>
          <p:cNvPr id="19" name="Group 26">
            <a:extLst>
              <a:ext uri="{FF2B5EF4-FFF2-40B4-BE49-F238E27FC236}">
                <a16:creationId xmlns:a16="http://schemas.microsoft.com/office/drawing/2014/main" id="{3C9A1CAC-B18E-9B46-ACB4-EFFD2693BE7D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038600"/>
            <a:ext cx="5108575" cy="1828800"/>
            <a:chOff x="2448" y="2544"/>
            <a:chExt cx="3218" cy="1152"/>
          </a:xfrm>
        </p:grpSpPr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F5B2020-AF67-F842-8081-3AFDC8379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544"/>
              <a:ext cx="3120" cy="1152"/>
            </a:xfrm>
            <a:custGeom>
              <a:avLst/>
              <a:gdLst>
                <a:gd name="T0" fmla="*/ 0 w 3120"/>
                <a:gd name="T1" fmla="*/ 1056 h 1152"/>
                <a:gd name="T2" fmla="*/ 576 w 3120"/>
                <a:gd name="T3" fmla="*/ 432 h 1152"/>
                <a:gd name="T4" fmla="*/ 1248 w 3120"/>
                <a:gd name="T5" fmla="*/ 0 h 1152"/>
                <a:gd name="T6" fmla="*/ 1968 w 3120"/>
                <a:gd name="T7" fmla="*/ 0 h 1152"/>
                <a:gd name="T8" fmla="*/ 2592 w 3120"/>
                <a:gd name="T9" fmla="*/ 576 h 1152"/>
                <a:gd name="T10" fmla="*/ 3072 w 3120"/>
                <a:gd name="T11" fmla="*/ 864 h 1152"/>
                <a:gd name="T12" fmla="*/ 3120 w 3120"/>
                <a:gd name="T13" fmla="*/ 1152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0" h="1152">
                  <a:moveTo>
                    <a:pt x="0" y="1056"/>
                  </a:moveTo>
                  <a:lnTo>
                    <a:pt x="576" y="432"/>
                  </a:lnTo>
                  <a:lnTo>
                    <a:pt x="1248" y="0"/>
                  </a:lnTo>
                  <a:lnTo>
                    <a:pt x="1968" y="0"/>
                  </a:lnTo>
                  <a:lnTo>
                    <a:pt x="2592" y="576"/>
                  </a:lnTo>
                  <a:lnTo>
                    <a:pt x="3072" y="864"/>
                  </a:lnTo>
                  <a:lnTo>
                    <a:pt x="3120" y="1152"/>
                  </a:ln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" name="Text Box 25">
              <a:extLst>
                <a:ext uri="{FF2B5EF4-FFF2-40B4-BE49-F238E27FC236}">
                  <a16:creationId xmlns:a16="http://schemas.microsoft.com/office/drawing/2014/main" id="{58415E1A-1365-4F45-8EDF-EDD4D71C4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592"/>
              <a:ext cx="914" cy="2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tr-TR">
                  <a:solidFill>
                    <a:srgbClr val="FF00FF"/>
                  </a:solidFill>
                </a:rPr>
                <a:t>Prolactin</a:t>
              </a:r>
            </a:p>
          </p:txBody>
        </p:sp>
      </p:grpSp>
      <p:sp>
        <p:nvSpPr>
          <p:cNvPr id="22" name="Line 27">
            <a:extLst>
              <a:ext uri="{FF2B5EF4-FFF2-40B4-BE49-F238E27FC236}">
                <a16:creationId xmlns:a16="http://schemas.microsoft.com/office/drawing/2014/main" id="{500F789C-6A19-EC45-B80F-EF88487F95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914400"/>
            <a:ext cx="1371600" cy="1588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82827C2E-415A-6A44-AB9C-3FB7D6EA5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371600"/>
            <a:ext cx="1295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" name="Line 30">
            <a:extLst>
              <a:ext uri="{FF2B5EF4-FFF2-40B4-BE49-F238E27FC236}">
                <a16:creationId xmlns:a16="http://schemas.microsoft.com/office/drawing/2014/main" id="{27F489D1-5D64-5D47-B3AB-92283CBA5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524000"/>
            <a:ext cx="4572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4957742D-C4D7-7E4B-A179-E5F1773A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381000"/>
            <a:ext cx="111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/>
              <a:t>Estrus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99602B7B-A174-3046-83EF-0CA74302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4572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tr-TR"/>
              <a:t>20 day</a:t>
            </a:r>
          </a:p>
          <a:p>
            <a:pPr algn="ctr"/>
            <a:r>
              <a:rPr lang="en-US" altLang="tr-TR"/>
              <a:t>Metestrus I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ED54CC95-9C2B-F94C-B9D2-27AB62503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914400"/>
            <a:ext cx="3449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/>
              <a:t>Metestrus II 70 days</a:t>
            </a:r>
          </a:p>
        </p:txBody>
      </p:sp>
      <p:sp>
        <p:nvSpPr>
          <p:cNvPr id="28" name="Line 37">
            <a:extLst>
              <a:ext uri="{FF2B5EF4-FFF2-40B4-BE49-F238E27FC236}">
                <a16:creationId xmlns:a16="http://schemas.microsoft.com/office/drawing/2014/main" id="{BE816C72-98A1-284F-BC37-A5C85607BB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3505200"/>
            <a:ext cx="3048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9" name="Line 38">
            <a:extLst>
              <a:ext uri="{FF2B5EF4-FFF2-40B4-BE49-F238E27FC236}">
                <a16:creationId xmlns:a16="http://schemas.microsoft.com/office/drawing/2014/main" id="{B73BBA74-84FF-0349-BA7B-701C23C3A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3048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" name="Line 39">
            <a:extLst>
              <a:ext uri="{FF2B5EF4-FFF2-40B4-BE49-F238E27FC236}">
                <a16:creationId xmlns:a16="http://schemas.microsoft.com/office/drawing/2014/main" id="{BCBE986A-633B-244D-BFFC-49E9D7A45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4864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" name="Line 40">
            <a:extLst>
              <a:ext uri="{FF2B5EF4-FFF2-40B4-BE49-F238E27FC236}">
                <a16:creationId xmlns:a16="http://schemas.microsoft.com/office/drawing/2014/main" id="{82F823CB-EBD2-5440-9B84-501A742C0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4495800"/>
            <a:ext cx="7620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" name="Line 41">
            <a:extLst>
              <a:ext uri="{FF2B5EF4-FFF2-40B4-BE49-F238E27FC236}">
                <a16:creationId xmlns:a16="http://schemas.microsoft.com/office/drawing/2014/main" id="{0A55DA8A-4A6A-A648-A917-2FEA58E11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495800"/>
            <a:ext cx="990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" name="Line 42">
            <a:extLst>
              <a:ext uri="{FF2B5EF4-FFF2-40B4-BE49-F238E27FC236}">
                <a16:creationId xmlns:a16="http://schemas.microsoft.com/office/drawing/2014/main" id="{8AC095BD-2BEE-A94A-8018-9B6B2C37B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48200"/>
            <a:ext cx="457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4" name="Line 43">
            <a:extLst>
              <a:ext uri="{FF2B5EF4-FFF2-40B4-BE49-F238E27FC236}">
                <a16:creationId xmlns:a16="http://schemas.microsoft.com/office/drawing/2014/main" id="{FB72FB19-63FD-3F4D-B98D-2BC6498FD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4864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" name="Line 44">
            <a:extLst>
              <a:ext uri="{FF2B5EF4-FFF2-40B4-BE49-F238E27FC236}">
                <a16:creationId xmlns:a16="http://schemas.microsoft.com/office/drawing/2014/main" id="{DE9243AF-33C8-6B42-97B8-C3C2BB3BE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486400"/>
            <a:ext cx="1295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CB080B46-33A4-2443-92A7-BA40BAC5F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6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>
                <a:latin typeface="Helvetica" pitchFamily="2" charset="0"/>
              </a:rPr>
              <a:t>0</a:t>
            </a:r>
          </a:p>
        </p:txBody>
      </p:sp>
      <p:sp>
        <p:nvSpPr>
          <p:cNvPr id="37" name="Line 46">
            <a:extLst>
              <a:ext uri="{FF2B5EF4-FFF2-40B4-BE49-F238E27FC236}">
                <a16:creationId xmlns:a16="http://schemas.microsoft.com/office/drawing/2014/main" id="{B4B9BAE7-C3B4-4544-B54D-CD16CDD6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57200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" name="Text Box 47">
            <a:extLst>
              <a:ext uri="{FF2B5EF4-FFF2-40B4-BE49-F238E27FC236}">
                <a16:creationId xmlns:a16="http://schemas.microsoft.com/office/drawing/2014/main" id="{F48A928F-8347-0B43-A1FD-FCB588826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76200"/>
            <a:ext cx="140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tr-TR"/>
              <a:t>Diestrus</a:t>
            </a:r>
          </a:p>
        </p:txBody>
      </p:sp>
    </p:spTree>
    <p:extLst>
      <p:ext uri="{BB962C8B-B14F-4D97-AF65-F5344CB8AC3E}">
        <p14:creationId xmlns:p14="http://schemas.microsoft.com/office/powerpoint/2010/main" val="42438560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id="{424ECF06-37C1-6B48-833E-68FACFF33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7127" y="462063"/>
            <a:ext cx="8610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r-TR" dirty="0"/>
              <a:t>Pregnancy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8BC050DD-3F1F-7A42-8F62-6835DC222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7127" y="1528863"/>
            <a:ext cx="8610600" cy="47244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tr-TR" sz="2400" dirty="0"/>
              <a:t>63 days (58-68)</a:t>
            </a:r>
          </a:p>
          <a:p>
            <a:pPr lvl="1" indent="0" algn="l" eaLnBrk="1" hangingPunct="1">
              <a:lnSpc>
                <a:spcPct val="90000"/>
              </a:lnSpc>
            </a:pPr>
            <a:r>
              <a:rPr lang="en-US" altLang="tr-TR" sz="2000" dirty="0"/>
              <a:t>		Range due to dating from breeding not fertilization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tr-TR" sz="2400" dirty="0"/>
              <a:t>		Hormonal Changes</a:t>
            </a:r>
          </a:p>
          <a:p>
            <a:pPr lvl="1" indent="0" algn="l" eaLnBrk="1" hangingPunct="1">
              <a:lnSpc>
                <a:spcPct val="90000"/>
              </a:lnSpc>
            </a:pPr>
            <a:r>
              <a:rPr lang="en-US" altLang="tr-TR" sz="2000" dirty="0"/>
              <a:t>		Similar to not mated</a:t>
            </a:r>
          </a:p>
          <a:p>
            <a:pPr lvl="1" indent="0" algn="l" eaLnBrk="1" hangingPunct="1">
              <a:lnSpc>
                <a:spcPct val="90000"/>
              </a:lnSpc>
            </a:pPr>
            <a:r>
              <a:rPr lang="en-US" altLang="tr-TR" sz="2000" dirty="0"/>
              <a:t>		Progesterone maintained higher</a:t>
            </a:r>
          </a:p>
          <a:p>
            <a:pPr lvl="1" indent="0" algn="l" eaLnBrk="1" hangingPunct="1">
              <a:lnSpc>
                <a:spcPct val="90000"/>
              </a:lnSpc>
            </a:pPr>
            <a:r>
              <a:rPr lang="en-US" altLang="tr-TR" sz="2000" dirty="0"/>
              <a:t>		CL required to maintain pregnancy</a:t>
            </a:r>
          </a:p>
          <a:p>
            <a:pPr lvl="2" indent="0" algn="l" eaLnBrk="1" hangingPunct="1">
              <a:lnSpc>
                <a:spcPct val="90000"/>
              </a:lnSpc>
            </a:pPr>
            <a:r>
              <a:rPr lang="en-US" altLang="tr-TR" sz="1800" dirty="0"/>
              <a:t>		No placental progesterone</a:t>
            </a:r>
          </a:p>
          <a:p>
            <a:pPr lvl="1" indent="0" algn="l" eaLnBrk="1" hangingPunct="1">
              <a:lnSpc>
                <a:spcPct val="90000"/>
              </a:lnSpc>
            </a:pPr>
            <a:r>
              <a:rPr lang="en-US" altLang="tr-TR" sz="2000" dirty="0"/>
              <a:t>		Placental </a:t>
            </a:r>
            <a:r>
              <a:rPr lang="en-US" altLang="tr-TR" sz="2000" dirty="0" err="1"/>
              <a:t>relaxin</a:t>
            </a:r>
            <a:endParaRPr lang="en-US" altLang="tr-TR" sz="2000" dirty="0"/>
          </a:p>
          <a:p>
            <a:pPr marL="342900" lvl="1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tr-TR" sz="2000" dirty="0"/>
              <a:t>Drop in progesterone triggers parturition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tr-TR" sz="2400" dirty="0"/>
              <a:t>		Detection</a:t>
            </a:r>
          </a:p>
          <a:p>
            <a:pPr lvl="1" indent="0" algn="l" eaLnBrk="1" hangingPunct="1">
              <a:lnSpc>
                <a:spcPct val="90000"/>
              </a:lnSpc>
            </a:pPr>
            <a:r>
              <a:rPr lang="en-US" altLang="tr-TR" sz="2000" dirty="0"/>
              <a:t>		</a:t>
            </a:r>
            <a:r>
              <a:rPr lang="en-US" altLang="tr-TR" sz="2000" dirty="0" err="1"/>
              <a:t>Adominal</a:t>
            </a:r>
            <a:r>
              <a:rPr lang="en-US" altLang="tr-TR" sz="2000" dirty="0"/>
              <a:t> palpation at 3 - 4 weeks</a:t>
            </a:r>
          </a:p>
          <a:p>
            <a:pPr lvl="1" indent="0" algn="l" eaLnBrk="1" hangingPunct="1">
              <a:lnSpc>
                <a:spcPct val="90000"/>
              </a:lnSpc>
            </a:pPr>
            <a:r>
              <a:rPr lang="en-US" altLang="tr-TR" sz="2000" dirty="0"/>
              <a:t>		Ultrasound after day 16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tr-TR" sz="2400" dirty="0"/>
              <a:t>		Parturition</a:t>
            </a:r>
          </a:p>
          <a:p>
            <a:pPr lvl="1" indent="0" algn="l" eaLnBrk="1" hangingPunct="1">
              <a:lnSpc>
                <a:spcPct val="90000"/>
              </a:lnSpc>
            </a:pPr>
            <a:r>
              <a:rPr lang="en-US" altLang="tr-TR" sz="2000" dirty="0"/>
              <a:t>		Hormones similar to other farm animals</a:t>
            </a:r>
          </a:p>
        </p:txBody>
      </p:sp>
    </p:spTree>
    <p:extLst>
      <p:ext uri="{BB962C8B-B14F-4D97-AF65-F5344CB8AC3E}">
        <p14:creationId xmlns:p14="http://schemas.microsoft.com/office/powerpoint/2010/main" val="36534643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4A7F546-981D-8E45-81B8-A04974380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9034" y="296694"/>
            <a:ext cx="8610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r-TR"/>
              <a:t>Parturition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261706-6F51-AC45-8BDD-6A48C7275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9034" y="1363494"/>
            <a:ext cx="8610600" cy="4724400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tr-TR" dirty="0"/>
              <a:t>Delayed </a:t>
            </a:r>
            <a:r>
              <a:rPr lang="en-US" altLang="tr-TR" dirty="0" err="1"/>
              <a:t>Parturtion</a:t>
            </a:r>
            <a:endParaRPr lang="en-US" altLang="tr-TR" dirty="0"/>
          </a:p>
          <a:p>
            <a:pPr lvl="1" indent="0" algn="l" eaLnBrk="1" hangingPunct="1"/>
            <a:r>
              <a:rPr lang="en-US" altLang="tr-TR" dirty="0"/>
              <a:t>			Primary inertia</a:t>
            </a:r>
          </a:p>
          <a:p>
            <a:pPr lvl="2" indent="0" algn="l" eaLnBrk="1" hangingPunct="1"/>
            <a:r>
              <a:rPr lang="en-US" altLang="tr-TR" dirty="0"/>
              <a:t>			Does not show signs of parturition</a:t>
            </a:r>
          </a:p>
          <a:p>
            <a:pPr lvl="2" indent="0" algn="l" eaLnBrk="1" hangingPunct="1"/>
            <a:r>
              <a:rPr lang="en-US" altLang="tr-TR" dirty="0"/>
              <a:t>			Does not progress from stage 1 - stage 2</a:t>
            </a:r>
          </a:p>
          <a:p>
            <a:pPr lvl="2" indent="0" algn="l" eaLnBrk="1" hangingPunct="1"/>
            <a:r>
              <a:rPr lang="en-US" altLang="tr-TR" dirty="0"/>
              <a:t>			If green fluid, Caesarian</a:t>
            </a:r>
          </a:p>
          <a:p>
            <a:pPr lvl="2" indent="0" algn="l" eaLnBrk="1" hangingPunct="1"/>
            <a:r>
              <a:rPr lang="en-US" altLang="tr-TR" dirty="0"/>
              <a:t>			Give oxytocin in several small doses</a:t>
            </a:r>
          </a:p>
          <a:p>
            <a:pPr marL="457200" lvl="1" indent="-457200" algn="l" eaLnBrk="1" hangingPunct="1">
              <a:buFont typeface="Arial" panose="020B0604020202020204" pitchFamily="34" charset="0"/>
              <a:buChar char="•"/>
            </a:pPr>
            <a:r>
              <a:rPr lang="en-US" altLang="tr-TR" dirty="0"/>
              <a:t>Secondary inertia</a:t>
            </a:r>
          </a:p>
          <a:p>
            <a:pPr lvl="3" indent="0" algn="l"/>
            <a:r>
              <a:rPr lang="en-US" altLang="tr-TR" dirty="0"/>
              <a:t>			Uterine exhaustion</a:t>
            </a:r>
          </a:p>
          <a:p>
            <a:pPr lvl="2" indent="0" algn="l" eaLnBrk="1" hangingPunct="1"/>
            <a:r>
              <a:rPr lang="en-US" altLang="tr-TR" dirty="0"/>
              <a:t>			Oxytocin</a:t>
            </a:r>
          </a:p>
        </p:txBody>
      </p:sp>
    </p:spTree>
    <p:extLst>
      <p:ext uri="{BB962C8B-B14F-4D97-AF65-F5344CB8AC3E}">
        <p14:creationId xmlns:p14="http://schemas.microsoft.com/office/powerpoint/2010/main" val="41414304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92</Words>
  <Application>Microsoft Macintosh PowerPoint</Application>
  <PresentationFormat>Widescreen</PresentationFormat>
  <Paragraphs>68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Chalkduster</vt:lpstr>
      <vt:lpstr>Comic Sans MS</vt:lpstr>
      <vt:lpstr>Futura</vt:lpstr>
      <vt:lpstr>Gill Sans</vt:lpstr>
      <vt:lpstr>Helvetica</vt:lpstr>
      <vt:lpstr>Marker Felt</vt:lpstr>
      <vt:lpstr>Times</vt:lpstr>
      <vt:lpstr>GraphPaper</vt:lpstr>
      <vt:lpstr>After AI</vt:lpstr>
      <vt:lpstr>Non-Pregnant</vt:lpstr>
      <vt:lpstr>Hormonal Changes </vt:lpstr>
      <vt:lpstr>PowerPoint Presentation</vt:lpstr>
      <vt:lpstr>Pregnancy</vt:lpstr>
      <vt:lpstr>Parturition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insemination in Cats</dc:title>
  <dc:creator>Microsoft</dc:creator>
  <cp:lastModifiedBy>Microsoft</cp:lastModifiedBy>
  <cp:revision>12</cp:revision>
  <dcterms:created xsi:type="dcterms:W3CDTF">2019-05-07T06:40:35Z</dcterms:created>
  <dcterms:modified xsi:type="dcterms:W3CDTF">2019-05-07T08:39:23Z</dcterms:modified>
</cp:coreProperties>
</file>