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60" r:id="rId1"/>
    <p:sldMasterId id="2147483673" r:id="rId2"/>
    <p:sldMasterId id="2147483690" r:id="rId3"/>
  </p:sldMasterIdLst>
  <p:notesMasterIdLst>
    <p:notesMasterId r:id="rId14"/>
  </p:notesMasterIdLst>
  <p:sldIdLst>
    <p:sldId id="1082" r:id="rId4"/>
    <p:sldId id="1104" r:id="rId5"/>
    <p:sldId id="1115" r:id="rId6"/>
    <p:sldId id="1116" r:id="rId7"/>
    <p:sldId id="1117" r:id="rId8"/>
    <p:sldId id="1118" r:id="rId9"/>
    <p:sldId id="1119" r:id="rId10"/>
    <p:sldId id="1120" r:id="rId11"/>
    <p:sldId id="1113" r:id="rId12"/>
    <p:sldId id="1114" r:id="rId13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176C"/>
    <a:srgbClr val="4616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Açık Stil 1 - Vurgu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164" autoAdjust="0"/>
    <p:restoredTop sz="91471" autoAdjust="0"/>
  </p:normalViewPr>
  <p:slideViewPr>
    <p:cSldViewPr snapToGrid="0">
      <p:cViewPr varScale="1">
        <p:scale>
          <a:sx n="84" d="100"/>
          <a:sy n="84" d="100"/>
        </p:scale>
        <p:origin x="1056" y="90"/>
      </p:cViewPr>
      <p:guideLst>
        <p:guide orient="horz" pos="2160"/>
        <p:guide pos="2880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1" d="100"/>
          <a:sy n="61" d="100"/>
        </p:scale>
        <p:origin x="337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88CA5-4B52-431F-9D0B-7834703D4155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85FB67-13BD-4A07-A42B-F2DDB568A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5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2E16-D5DA-4D9C-92CB-3D0DDCA7AE5C}" type="datetime1">
              <a:rPr lang="en-US" smtClean="0"/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771400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021E8-F963-4E7B-98CE-B76E5E287BD9}" type="datetime1">
              <a:rPr lang="en-US" smtClean="0"/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87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1BD1-7858-4A7D-AB54-A4451F562A85}" type="datetime1">
              <a:rPr lang="en-US" smtClean="0"/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687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1066800" y="304800"/>
            <a:ext cx="7543800" cy="5791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4DB031-92E8-45A5-8D15-81850C813C05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071712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93B4-1CC8-466C-AC69-8C4EAAC07B96}" type="datetime1">
              <a:rPr lang="en-US" smtClean="0"/>
              <a:t>3/3/2020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324808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254B-BB82-4C80-A262-98BD5C0B4A90}" type="datetime1">
              <a:rPr lang="en-US" smtClean="0"/>
              <a:t>3/3/2020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75713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5901-25EF-4B6B-8217-40AE73B567A5}" type="datetime1">
              <a:rPr lang="en-US" smtClean="0"/>
              <a:t>3/3/2020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6198684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C9F5-99EE-46C1-925D-08171F3997F5}" type="datetime1">
              <a:rPr lang="en-US" smtClean="0"/>
              <a:t>3/3/2020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34804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B38C-929A-4885-8B3A-FB2E643FA28D}" type="datetime1">
              <a:rPr lang="en-US" smtClean="0"/>
              <a:t>3/3/2020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49294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DAA0-B6AA-4ACD-9FB1-17185E43A90D}" type="datetime1">
              <a:rPr lang="en-US" smtClean="0"/>
              <a:t>3/3/2020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46902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7F1EA-F52B-42F5-8478-0AF9BFD7E958}" type="datetime1">
              <a:rPr lang="en-US" smtClean="0"/>
              <a:t>3/3/2020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4755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1148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4876-F515-4632-ACBF-711C6699D7F1}" type="datetime1">
              <a:rPr lang="en-US" smtClean="0"/>
              <a:t>3/3/2020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54458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30EE-5137-4864-99E0-78D0AA38347E}" type="datetime1">
              <a:rPr lang="en-US" smtClean="0"/>
              <a:t>3/3/2020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54796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F37A8-D33E-4B0E-8235-475DB97D5147}" type="datetime1">
              <a:rPr lang="en-US" smtClean="0"/>
              <a:t>3/3/2020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64376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6E1F-70EC-4C9F-84B9-309ABB33F145}" type="datetime1">
              <a:rPr lang="en-US" smtClean="0"/>
              <a:t>3/3/2020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97439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F65B9-AF3F-4168-8F3A-EA905B549768}" type="datetime1">
              <a:rPr lang="en-US" smtClean="0"/>
              <a:t>3/3/2020</a:t>
            </a:fld>
            <a:endParaRPr lang="tr-TR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C9CEF-1B2B-47A9-B112-A53E035B6F7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206933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7AFE2-252A-473E-B74B-445E14A41A1C}" type="datetime1">
              <a:rPr lang="en-US" smtClean="0"/>
              <a:t>3/3/2020</a:t>
            </a:fld>
            <a:endParaRPr lang="tr-TR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C2CDE-511F-4CCA-A6CE-70569E99ECA7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389097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Tablo Yer Tutucusu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30725"/>
          </a:xfrm>
        </p:spPr>
        <p:txBody>
          <a:bodyPr/>
          <a:lstStyle/>
          <a:p>
            <a:pPr lvl="0"/>
            <a:r>
              <a:rPr lang="tr-TR" noProof="0"/>
              <a:t>Tablo eklemek için simgeyi tıklatın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4C5B5-B0BC-4A99-9668-7AA50979CB18}" type="datetime1">
              <a:rPr lang="en-US" smtClean="0"/>
              <a:t>3/3/2020</a:t>
            </a:fld>
            <a:endParaRPr lang="tr-T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94B09-DDCA-463B-A0FD-22507150290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452489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Başlık, 4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4648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4A527-8F12-4586-8896-F9A7002F02D4}" type="datetime1">
              <a:rPr lang="en-US" smtClean="0"/>
              <a:t>3/3/2020</a:t>
            </a:fld>
            <a:endParaRPr lang="tr-TR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E3CA1-1F67-46BC-B6F2-EBF60CBDD86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56343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Yer Tutucusu 11"/>
          <p:cNvSpPr>
            <a:spLocks noGrp="1"/>
          </p:cNvSpPr>
          <p:nvPr>
            <p:ph idx="1"/>
          </p:nvPr>
        </p:nvSpPr>
        <p:spPr>
          <a:xfrm>
            <a:off x="410935" y="1299507"/>
            <a:ext cx="7886700" cy="1179054"/>
          </a:xfrm>
          <a:prstGeom prst="rect">
            <a:avLst/>
          </a:prstGeom>
        </p:spPr>
        <p:txBody>
          <a:bodyPr rIns="0" anchor="b" anchorCtr="0">
            <a:noAutofit/>
          </a:bodyPr>
          <a:lstStyle>
            <a:lvl1pPr marL="0" indent="0" algn="l">
              <a:buNone/>
              <a:defRPr sz="2000" b="0" i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tr-TR" noProof="0" smtClean="0"/>
              <a:t>Asıl metin stillerini düzenle</a:t>
            </a:r>
          </a:p>
        </p:txBody>
      </p:sp>
      <p:sp>
        <p:nvSpPr>
          <p:cNvPr id="9" name="Başlık Yer Tutucusu 10"/>
          <p:cNvSpPr>
            <a:spLocks noGrp="1"/>
          </p:cNvSpPr>
          <p:nvPr>
            <p:ph type="title"/>
          </p:nvPr>
        </p:nvSpPr>
        <p:spPr>
          <a:xfrm>
            <a:off x="410935" y="370117"/>
            <a:ext cx="7886700" cy="673965"/>
          </a:xfrm>
          <a:prstGeom prst="rect">
            <a:avLst/>
          </a:prstGeom>
        </p:spPr>
        <p:txBody>
          <a:bodyPr rIns="0" anchor="b" anchorCtr="0">
            <a:normAutofit/>
          </a:bodyPr>
          <a:lstStyle>
            <a:lvl1pPr>
              <a:defRPr sz="2400"/>
            </a:lvl1pPr>
          </a:lstStyle>
          <a:p>
            <a:pPr lvl="0"/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3627385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54219885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2512-3B4A-4C0D-950D-6FFEACF07EB0}" type="datetime1">
              <a:rPr lang="en-US" smtClean="0"/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011062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13B4-353A-43F0-919E-C9E766A5124A}" type="datetime1">
              <a:rPr lang="en-US" smtClean="0"/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470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19078-E88E-432E-B463-E382E09B18DC}" type="datetime1">
              <a:rPr lang="en-US" smtClean="0"/>
              <a:t>3/3/2020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664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8A8-F742-4F69-A35B-1B28FBF07202}" type="datetime1">
              <a:rPr lang="en-US" smtClean="0"/>
              <a:t>3/3/2020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377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0540-C812-4A10-A4A2-8F2918206376}" type="datetime1">
              <a:rPr lang="en-US" smtClean="0"/>
              <a:t>3/3/2020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622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DDDF-7A43-4041-A150-A5265DD17B5B}" type="datetime1">
              <a:rPr lang="en-US" smtClean="0"/>
              <a:t>3/3/2020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81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B923B-C384-40AA-8590-01472514B94D}" type="datetime1">
              <a:rPr lang="en-US" smtClean="0"/>
              <a:t>3/3/2020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432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10B27-1C63-4458-A0DE-D05A3D5ED342}" type="datetime1">
              <a:rPr lang="en-US" smtClean="0"/>
              <a:t>3/3/2020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2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5" Type="http://schemas.openxmlformats.org/officeDocument/2006/relationships/image" Target="../media/image2.jpeg"/><Relationship Id="rId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D5BA3AE7-9ECF-44E5-AA35-A658ADA8F751}" type="datetime1">
              <a:rPr lang="en-US" smtClean="0"/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632827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89" r:id="rId12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39369955-C8A4-4023-9F6B-3A82C0FA9480}" type="datetime1">
              <a:rPr lang="en-US" smtClean="0"/>
              <a:t>3/3/2020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941729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Resim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7028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6" r:id="rId3"/>
  </p:sldLayoutIdLst>
  <p:hf sldNum="0"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tr-TR" sz="2000" b="1" kern="1200" dirty="0">
          <a:solidFill>
            <a:srgbClr val="160093"/>
          </a:solidFill>
          <a:latin typeface="Arial"/>
          <a:ea typeface="ＭＳ Ｐゴシック" charset="0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of.com.tr/orgutsel-davranis-unite-1-8-ders-notlari-pdf.html" TargetMode="External"/><Relationship Id="rId1" Type="http://schemas.openxmlformats.org/officeDocument/2006/relationships/slideLayout" Target="../slideLayouts/slideLayout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 13"/>
          <p:cNvSpPr/>
          <p:nvPr/>
        </p:nvSpPr>
        <p:spPr>
          <a:xfrm>
            <a:off x="503198" y="1533155"/>
            <a:ext cx="8137603" cy="2357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GGY 340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Örgütsel Davranış ve Liderlik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(3-0)3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3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440762" y="4393802"/>
            <a:ext cx="84797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tr-TR" sz="16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Dr. </a:t>
            </a:r>
            <a:r>
              <a:rPr lang="tr-TR" sz="1600" b="1" dirty="0" err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Duhan</a:t>
            </a:r>
            <a:r>
              <a:rPr lang="tr-TR" sz="16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KALKAN</a:t>
            </a:r>
          </a:p>
          <a:p>
            <a:pPr algn="ctr">
              <a:spcAft>
                <a:spcPts val="0"/>
              </a:spcAft>
            </a:pPr>
            <a:r>
              <a:rPr lang="tr-TR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Ankara Üniversitesi UBF Gayrimenkul Geliştirme ve Yönetimi Bölümü </a:t>
            </a:r>
            <a:endParaRPr lang="tr-TR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4351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65760" y="1028343"/>
            <a:ext cx="8229600" cy="43242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tr-T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KAYNAKLAR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Luthans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F., Thomas L.T. (1987) “The Relationship Between Age And Job Satisfaction: Curvilinear Results From An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Emprical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Study: A Research Note”,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Personel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Review, Vol. 18, No.1, Pp.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23-26</a:t>
            </a:r>
            <a:endParaRPr lang="tr-TR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Mottaz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C.J. (1987) “Age And Work Satisfaction”, Work And Occupations, Vol.14, No.3, Pp.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389-408</a:t>
            </a:r>
            <a:endParaRPr lang="tr-TR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Can, H. Ve </a:t>
            </a:r>
            <a:r>
              <a:rPr lang="tr-TR" sz="1600" dirty="0" err="1">
                <a:latin typeface="Arial" panose="020B0604020202020204" pitchFamily="34" charset="0"/>
                <a:cs typeface="Arial" panose="020B0604020202020204" pitchFamily="34" charset="0"/>
              </a:rPr>
              <a:t>Kavuncubaşı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, Ş. (2005). Kamu ve Özel Kesimde İnsan Kaynakları Yönetimi. Siyasal Kitabevi, Ankara. </a:t>
            </a:r>
            <a:endParaRPr lang="tr-TR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FINDIKÇI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Cemal, (1999), İnsan Kaynakları Yönetimi, Alfa Yönetim Dizisi. </a:t>
            </a:r>
            <a:endParaRPr lang="tr-TR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Esatoğlu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, A.E., Yıldırım, T. (2010). Sağlık Kurumları Yönetimi. Ankara </a:t>
            </a:r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7573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65760" y="1028343"/>
            <a:ext cx="82296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tr-T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Görev (İş) Tasarımı;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Verimlilik 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artışı için işlerin nitelik ve yapısını değiştirme süreci, iş ve insan öğesini en uygun biçimde birleştirmeyi hedefleyen uygulamadır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tr-TR" sz="1400" b="1" dirty="0">
                <a:latin typeface="Arial" panose="020B0604020202020204" pitchFamily="34" charset="0"/>
                <a:cs typeface="Arial" panose="020B0604020202020204" pitchFamily="34" charset="0"/>
              </a:rPr>
              <a:t>İş tasarımı çalışmalarında dikkate alınacak başlıca </a:t>
            </a:r>
            <a:r>
              <a:rPr lang="tr-T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unsurlar;</a:t>
            </a:r>
          </a:p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Örgütsel Unsurlar</a:t>
            </a:r>
          </a:p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Çevresel Unsurlar</a:t>
            </a:r>
          </a:p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Davranışsal Unsurlar</a:t>
            </a:r>
          </a:p>
        </p:txBody>
      </p:sp>
    </p:spTree>
    <p:extLst>
      <p:ext uri="{BB962C8B-B14F-4D97-AF65-F5344CB8AC3E}">
        <p14:creationId xmlns:p14="http://schemas.microsoft.com/office/powerpoint/2010/main" val="843687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65760" y="1028343"/>
            <a:ext cx="8229600" cy="3472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tr-T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İş Tasarımı Teknikleri;</a:t>
            </a:r>
          </a:p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İş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basitleştirme</a:t>
            </a:r>
          </a:p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İşlerin 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etkinliğini artırmak amacı ile işlerin en basit görevlere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ayrılmasıdır.</a:t>
            </a:r>
          </a:p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Standart 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ve çok miktarda üretim yapılması kolaylaşıyorsa da, değişken ve istikrarlı olmayan iş ortamlarında özellikle müşteri ve kalite odaklı anlayışın hakim olduğu durumlarda bu yaklaşım etkili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olamamaktadır.</a:t>
            </a:r>
          </a:p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İş 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basitleştirme aşırı uzmanlığa neden olarak çalışanların işlerinden sıkılmalarına neden olabilmektedir. </a:t>
            </a:r>
            <a:endParaRPr lang="tr-TR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5216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65760" y="1028343"/>
            <a:ext cx="8229600" cy="13181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tr-T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İş </a:t>
            </a:r>
            <a:r>
              <a:rPr lang="tr-TR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GenişletmeTeknikleri</a:t>
            </a:r>
            <a:r>
              <a:rPr lang="tr-T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Yatay olarak personelin görevlerinin arttırılması. İşe yapısal özellikleri aynı olan diğer bazı görevler eklenerek genişletme sağlanmaktadır. Yani kişinin işinde nitel değil nicel değişme olmaktadır. </a:t>
            </a:r>
            <a:endParaRPr lang="tr-TR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5347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65760" y="1028343"/>
            <a:ext cx="8229600" cy="13181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tr-T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İş Rotasyonu</a:t>
            </a:r>
          </a:p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Kişinin önceden belirlenmiş bir programa ve bu programda öngörülen sürelere göre, o anda yaptığı işle ilgili diğer bazı faaliyet ya da görevlere geçişi ve bunları sırasıyla gerçekleştirmesidir. </a:t>
            </a:r>
            <a:endParaRPr lang="tr-TR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6512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65760" y="1028343"/>
            <a:ext cx="82296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tr-T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İş Zenginleştirme</a:t>
            </a:r>
          </a:p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Dikey 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genişleme yetki ve sorumluluk artışı. Yani işin içeriğinin çalışanlara başarı, kişisel gelişim ve tanınma olanağı sağlayacak şekilde değiştirilmesi. -müşteri ile ilişkiler -personelin kendi işini planlaması -tüm ürün üzerinde sahiplik -doğrudan geri bildirim</a:t>
            </a:r>
            <a:endParaRPr lang="tr-TR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067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65760" y="1028343"/>
            <a:ext cx="8229600" cy="3472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tr-T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Kalite Grupları</a:t>
            </a:r>
          </a:p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Kalite çemberleri: 8-10 kişiden oluşan üretimin niteliği ve niceliği ile ilgili değerlendirme yapan , sorunları gidermeye çalışan gruplardır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tr-T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Özerk Çalışma Grupları</a:t>
            </a:r>
          </a:p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Kendi kendini yöneten çalışma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grupları.</a:t>
            </a:r>
          </a:p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Burada 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grubun önüne bir hedef konulur, bu hedefin gerçekleştirilmesinde çalışma düzeni açısından grup özgür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bırakılır.</a:t>
            </a:r>
          </a:p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Bu 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yolla gözetim derecesi azalmakta ya da ortadan kalkabilmektedir. </a:t>
            </a:r>
            <a:endParaRPr lang="tr-TR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4860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65760" y="1028343"/>
            <a:ext cx="82296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tr-T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Bütüncül Çalışma Grupları</a:t>
            </a:r>
          </a:p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İş 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genişletmenin grup boyutunda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uygulanışı</a:t>
            </a:r>
          </a:p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Grup 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görevini rotasyon temeline dayalı olarak </a:t>
            </a: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gerçekleştirir.</a:t>
            </a:r>
          </a:p>
          <a:p>
            <a:pPr marL="285750" indent="-285750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tr-T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Bu </a:t>
            </a:r>
            <a:r>
              <a:rPr lang="tr-TR" sz="1400" dirty="0">
                <a:latin typeface="Arial" panose="020B0604020202020204" pitchFamily="34" charset="0"/>
                <a:cs typeface="Arial" panose="020B0604020202020204" pitchFamily="34" charset="0"/>
              </a:rPr>
              <a:t>durum işlerin monotonluğunu ve sıkıcılığını azaltırken, aynı zamanda üyelerin çeşitli beceriler geliştirmesine ve birden fazla iş rolü konusunda iş başında eğitilmelerine de olanak sağlar. </a:t>
            </a:r>
            <a:endParaRPr lang="tr-TR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2135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65760" y="1028343"/>
            <a:ext cx="8229600" cy="52552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tr-TR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KAYNAKLAR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Davranış 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Bilimlerine Giriş ve Örgütlerde Davranış,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M.Şerif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 Şimşek ve Diğerleri, Adim Matbaacılık, Konya, </a:t>
            </a:r>
            <a:r>
              <a:rPr lang="tr-T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2003.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Örgütsel 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Davranış ve Yönetim Psikolojisi, Erol Eren, Beta Yayınları, İstanbul, </a:t>
            </a:r>
            <a:r>
              <a:rPr lang="tr-T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2008.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10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://</a:t>
            </a:r>
            <a:r>
              <a:rPr lang="tr-TR" sz="110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www.aof.com.tr/orgutsel-davranis-unite-1-8-ders-notlari-pdf.html</a:t>
            </a:r>
            <a:endParaRPr lang="tr-TR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Final 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Yayınları Felsefe Grubu Konu Anlatım Kitabı, </a:t>
            </a:r>
            <a:r>
              <a:rPr lang="tr-T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s.151-152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Atatürk Üniversitesi İktisadi ve İdari Bilimler Dergisi, Cilt: 23, Sayı: 3, </a:t>
            </a:r>
            <a:r>
              <a:rPr lang="tr-T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2009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1100" dirty="0" err="1">
                <a:latin typeface="Arial" panose="020B0604020202020204" pitchFamily="34" charset="0"/>
                <a:cs typeface="Arial" panose="020B0604020202020204" pitchFamily="34" charset="0"/>
              </a:rPr>
              <a:t>Okpara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, J.O. (2006) “The Relationship Of Personal Characteristics And Job Satisfaction: A Study Of Nigerian Managers İn The Oil Industry”, The Journal Of American Academy Of Business, Vol. 10, No.1, P.50 </a:t>
            </a:r>
            <a:endParaRPr lang="tr-TR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Barutçugil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, İ.(2004) Stratejik İnsan Kaynakları Yönetimi, Kariyer Yayıncılık, İstanbul. </a:t>
            </a:r>
            <a:endParaRPr lang="tr-TR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Garcia-Bernal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, J.,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Gargallo-Castel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 A.,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Marzo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Navarro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 M.,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Rivera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Torres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 P. (2005)“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Job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Satisfaction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Empirical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Evidence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Gender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Differences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”,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Women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 İn Management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Review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Vol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. 20, No. 4, </a:t>
            </a:r>
            <a:r>
              <a:rPr lang="tr-T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Pp.286-27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Glenn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 N.D., Taylor R. D. ,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Weaver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 C.N. (1977) “Age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Job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Satisfaction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Among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Males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Females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: A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Multivariate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 Multi-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Study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”,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Journal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Applied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Psychology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Vol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. 62, Pp.190-193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Groot,W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., Van Den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Brink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, H.M. (1999) “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Job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Satisfaction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Older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Workers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”, International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Journal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Manpower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Vol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. 20, No.6, P. 344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Groot,W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., Van Den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Brink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, H.M. (1999)“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Job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Satisfaction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Older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Workers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”, International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Journal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Manpower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Vol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. 20, No.6, P. 344 Http://Www.Cfib.Ca/Research/Reports/Pdfaspects.Pdf. , 12.04.2008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Izgar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 H. (2003) “İş Doyumu”, Endüstri Ve Örgüt Psikolojisi,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Ed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: Hüseyin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Izgar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, Eğitim Kitabevi Yayınları, Konya.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Koustelios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, A. D. (2001) “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Personal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Characteristics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Job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Satisfaction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 Of Grek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Teachers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”,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 International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Journal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tr-TR" sz="1100" dirty="0" err="1">
                <a:latin typeface="Arial" panose="020B0604020202020204" pitchFamily="34" charset="0"/>
                <a:cs typeface="Arial" panose="020B0604020202020204" pitchFamily="34" charset="0"/>
              </a:rPr>
              <a:t>Educational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 Management, 15/7, P. 354 </a:t>
            </a:r>
            <a:endParaRPr lang="tr-TR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tr-TR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tr-TR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576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konomi">
  <a:themeElements>
    <a:clrScheme name="Gazete kağıdı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zete kağıdı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konomi" id="{14396F44-94C0-4BF2-8333-266569A57D02}" vid="{03703BF9-DFA0-42C9-89F9-C03DE1C4A071}"/>
    </a:ext>
  </a:extLst>
</a:theme>
</file>

<file path=ppt/theme/theme2.xml><?xml version="1.0" encoding="utf-8"?>
<a:theme xmlns:a="http://schemas.openxmlformats.org/drawingml/2006/main" name="1_Rics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h.t.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.t." id="{413A7544-DC64-4FD9-B67F-E82A6B382656}" vid="{2993C0EF-C761-423D-BA24-A50FC7959470}"/>
    </a:ext>
  </a:extLst>
</a:theme>
</file>

<file path=ppt/theme/theme4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ekonomi</Template>
  <TotalTime>12479</TotalTime>
  <Words>772</Words>
  <Application>Microsoft Office PowerPoint</Application>
  <PresentationFormat>Ekran Gösterisi (4:3)</PresentationFormat>
  <Paragraphs>50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3</vt:i4>
      </vt:variant>
      <vt:variant>
        <vt:lpstr>Slayt Başlıkları</vt:lpstr>
      </vt:variant>
      <vt:variant>
        <vt:i4>10</vt:i4>
      </vt:variant>
    </vt:vector>
  </HeadingPairs>
  <TitlesOfParts>
    <vt:vector size="18" baseType="lpstr">
      <vt:lpstr>ＭＳ Ｐゴシック</vt:lpstr>
      <vt:lpstr>Arial</vt:lpstr>
      <vt:lpstr>Calibri</vt:lpstr>
      <vt:lpstr>Times New Roman</vt:lpstr>
      <vt:lpstr>Wingdings</vt:lpstr>
      <vt:lpstr>ekonomi</vt:lpstr>
      <vt:lpstr>1_Rics</vt:lpstr>
      <vt:lpstr>h.t.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ÜNİVERSİTESİ UYGULAMALI BİLİMLER FAKÜLTESİ GAYRİMENKUL GELİŞTİRME VE YÖNETİMİ BÖLÜMÜ</dc:title>
  <dc:creator>sibel</dc:creator>
  <cp:lastModifiedBy>Taşınmaz</cp:lastModifiedBy>
  <cp:revision>820</cp:revision>
  <cp:lastPrinted>2016-10-24T07:53:35Z</cp:lastPrinted>
  <dcterms:created xsi:type="dcterms:W3CDTF">2016-09-18T09:35:24Z</dcterms:created>
  <dcterms:modified xsi:type="dcterms:W3CDTF">2020-03-03T13:15:34Z</dcterms:modified>
</cp:coreProperties>
</file>