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55586" y="1196759"/>
            <a:ext cx="7754533" cy="5180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6594" y="51739"/>
            <a:ext cx="1670811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13.jpg"/><Relationship Id="rId4" Type="http://schemas.openxmlformats.org/officeDocument/2006/relationships/image" Target="../media/image1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15.jpg"/><Relationship Id="rId4" Type="http://schemas.openxmlformats.org/officeDocument/2006/relationships/image" Target="../media/image14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16.jpg"/><Relationship Id="rId4" Type="http://schemas.openxmlformats.org/officeDocument/2006/relationships/image" Target="../media/image14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17.jpg"/><Relationship Id="rId4" Type="http://schemas.openxmlformats.org/officeDocument/2006/relationships/image" Target="../media/image14.png"/><Relationship Id="rId5" Type="http://schemas.openxmlformats.org/officeDocument/2006/relationships/image" Target="../media/image18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18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20.jpg"/><Relationship Id="rId4" Type="http://schemas.openxmlformats.org/officeDocument/2006/relationships/image" Target="../media/image14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22.png"/><Relationship Id="rId4" Type="http://schemas.openxmlformats.org/officeDocument/2006/relationships/image" Target="../media/image23.jpg"/><Relationship Id="rId5" Type="http://schemas.openxmlformats.org/officeDocument/2006/relationships/image" Target="../media/image14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Relationship Id="rId3" Type="http://schemas.openxmlformats.org/officeDocument/2006/relationships/image" Target="../media/image6.png"/><Relationship Id="rId4" Type="http://schemas.openxmlformats.org/officeDocument/2006/relationships/image" Target="../media/image25.png"/><Relationship Id="rId5" Type="http://schemas.openxmlformats.org/officeDocument/2006/relationships/image" Target="../media/image14.png"/><Relationship Id="rId6" Type="http://schemas.openxmlformats.org/officeDocument/2006/relationships/image" Target="../media/image22.png"/><Relationship Id="rId7" Type="http://schemas.openxmlformats.org/officeDocument/2006/relationships/image" Target="../media/image26.jpg"/><Relationship Id="rId8" Type="http://schemas.openxmlformats.org/officeDocument/2006/relationships/image" Target="../media/image27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28.jp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22.png"/><Relationship Id="rId4" Type="http://schemas.openxmlformats.org/officeDocument/2006/relationships/image" Target="../media/image30.jpg"/><Relationship Id="rId5" Type="http://schemas.openxmlformats.org/officeDocument/2006/relationships/image" Target="../media/image14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31.jp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32.jp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33.jp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34.jp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35.jp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36.jp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37.jp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38.jp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39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40.jp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41.jp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42.jp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43.jp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1552" y="6046302"/>
            <a:ext cx="202692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55">
                <a:latin typeface="Arial"/>
                <a:cs typeface="Arial"/>
              </a:rPr>
              <a:t>Dr. </a:t>
            </a:r>
            <a:r>
              <a:rPr dirty="0" sz="2000" spc="-90">
                <a:latin typeface="Arial"/>
                <a:cs typeface="Arial"/>
              </a:rPr>
              <a:t>Mustafa </a:t>
            </a:r>
            <a:r>
              <a:rPr dirty="0" sz="2000" spc="-190">
                <a:latin typeface="Arial"/>
                <a:cs typeface="Arial"/>
              </a:rPr>
              <a:t>YILMAZ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4830" y="556259"/>
            <a:ext cx="7670800" cy="5426075"/>
            <a:chOff x="544830" y="556259"/>
            <a:chExt cx="7670800" cy="5426075"/>
          </a:xfrm>
        </p:grpSpPr>
        <p:sp>
          <p:nvSpPr>
            <p:cNvPr id="4" name="object 4"/>
            <p:cNvSpPr/>
            <p:nvPr/>
          </p:nvSpPr>
          <p:spPr>
            <a:xfrm>
              <a:off x="4857750" y="2714616"/>
              <a:ext cx="3357587" cy="32671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27456" y="1000112"/>
              <a:ext cx="4987544" cy="19288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44830" y="556259"/>
              <a:ext cx="3112770" cy="5006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21649" y="623087"/>
            <a:ext cx="272986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90"/>
              <a:t>İNŞAAT</a:t>
            </a:r>
            <a:r>
              <a:rPr dirty="0" sz="2400" spc="-204"/>
              <a:t> </a:t>
            </a:r>
            <a:r>
              <a:rPr dirty="0" sz="2400" spc="-330"/>
              <a:t>SEKTÖRÜNDE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100" y="918780"/>
            <a:ext cx="8921050" cy="45471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5" name="object 5"/>
          <p:cNvSpPr/>
          <p:nvPr/>
        </p:nvSpPr>
        <p:spPr>
          <a:xfrm>
            <a:off x="7572400" y="5072075"/>
            <a:ext cx="1571599" cy="642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26" y="943432"/>
            <a:ext cx="8923924" cy="4557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5" name="object 5"/>
          <p:cNvSpPr/>
          <p:nvPr/>
        </p:nvSpPr>
        <p:spPr>
          <a:xfrm>
            <a:off x="7572400" y="5072075"/>
            <a:ext cx="1571599" cy="642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865" y="951582"/>
            <a:ext cx="8983723" cy="4583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5" name="object 5"/>
          <p:cNvSpPr/>
          <p:nvPr/>
        </p:nvSpPr>
        <p:spPr>
          <a:xfrm>
            <a:off x="7572400" y="5214950"/>
            <a:ext cx="1571599" cy="642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2" y="1500174"/>
            <a:ext cx="8930005" cy="4358005"/>
            <a:chOff x="214282" y="1500174"/>
            <a:chExt cx="8930005" cy="4358005"/>
          </a:xfrm>
        </p:grpSpPr>
        <p:sp>
          <p:nvSpPr>
            <p:cNvPr id="4" name="object 4"/>
            <p:cNvSpPr/>
            <p:nvPr/>
          </p:nvSpPr>
          <p:spPr>
            <a:xfrm>
              <a:off x="7572400" y="5214950"/>
              <a:ext cx="1571599" cy="6429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1500174"/>
              <a:ext cx="8515342" cy="42862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42844" y="785799"/>
            <a:ext cx="8786868" cy="585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7487" y="1500174"/>
            <a:ext cx="8926830" cy="4697730"/>
            <a:chOff x="217487" y="1500174"/>
            <a:chExt cx="8926830" cy="4697730"/>
          </a:xfrm>
        </p:grpSpPr>
        <p:sp>
          <p:nvSpPr>
            <p:cNvPr id="4" name="object 4"/>
            <p:cNvSpPr/>
            <p:nvPr/>
          </p:nvSpPr>
          <p:spPr>
            <a:xfrm>
              <a:off x="7572400" y="5214950"/>
              <a:ext cx="1571599" cy="6429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7487" y="1500174"/>
              <a:ext cx="8709012" cy="46974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42844" y="785799"/>
            <a:ext cx="8786868" cy="585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7" y="1482744"/>
            <a:ext cx="8930005" cy="4732655"/>
            <a:chOff x="214287" y="1482744"/>
            <a:chExt cx="8930005" cy="4732655"/>
          </a:xfrm>
        </p:grpSpPr>
        <p:sp>
          <p:nvSpPr>
            <p:cNvPr id="4" name="object 4"/>
            <p:cNvSpPr/>
            <p:nvPr/>
          </p:nvSpPr>
          <p:spPr>
            <a:xfrm>
              <a:off x="7572400" y="5214950"/>
              <a:ext cx="1571599" cy="6429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7" y="1482744"/>
              <a:ext cx="8618524" cy="47323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42844" y="785799"/>
            <a:ext cx="8786868" cy="585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5719" y="2000244"/>
            <a:ext cx="8858885" cy="4429760"/>
            <a:chOff x="285719" y="2000244"/>
            <a:chExt cx="8858885" cy="4429760"/>
          </a:xfrm>
        </p:grpSpPr>
        <p:sp>
          <p:nvSpPr>
            <p:cNvPr id="4" name="object 4"/>
            <p:cNvSpPr/>
            <p:nvPr/>
          </p:nvSpPr>
          <p:spPr>
            <a:xfrm>
              <a:off x="7572400" y="5214950"/>
              <a:ext cx="1571599" cy="6429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85719" y="2000244"/>
              <a:ext cx="8707887" cy="44291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42844" y="785799"/>
            <a:ext cx="8786868" cy="585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6886" y="1632356"/>
            <a:ext cx="2288650" cy="3172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7572400" y="5214950"/>
            <a:ext cx="1571599" cy="6429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2844" y="785799"/>
            <a:ext cx="8786868" cy="585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1046" y="2147012"/>
            <a:ext cx="8251894" cy="27788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6886" y="1632356"/>
            <a:ext cx="2288650" cy="3172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6212" y="1520850"/>
            <a:ext cx="8968105" cy="4765675"/>
            <a:chOff x="176212" y="1520850"/>
            <a:chExt cx="8968105" cy="4765675"/>
          </a:xfrm>
        </p:grpSpPr>
        <p:sp>
          <p:nvSpPr>
            <p:cNvPr id="4" name="object 4"/>
            <p:cNvSpPr/>
            <p:nvPr/>
          </p:nvSpPr>
          <p:spPr>
            <a:xfrm>
              <a:off x="7572400" y="5214950"/>
              <a:ext cx="1571599" cy="6429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76212" y="1520850"/>
              <a:ext cx="8789987" cy="476566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42844" y="785799"/>
            <a:ext cx="8786868" cy="585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3987" y="1428737"/>
            <a:ext cx="8990330" cy="4765675"/>
            <a:chOff x="153987" y="1428737"/>
            <a:chExt cx="8990330" cy="4765675"/>
          </a:xfrm>
        </p:grpSpPr>
        <p:sp>
          <p:nvSpPr>
            <p:cNvPr id="4" name="object 4"/>
            <p:cNvSpPr/>
            <p:nvPr/>
          </p:nvSpPr>
          <p:spPr>
            <a:xfrm>
              <a:off x="7572400" y="5214950"/>
              <a:ext cx="1571599" cy="6429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3987" y="1428737"/>
              <a:ext cx="8836025" cy="476567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42844" y="785799"/>
            <a:ext cx="8786868" cy="585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8376" y="788911"/>
            <a:ext cx="4225290" cy="563372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243204" indent="-231140">
              <a:lnSpc>
                <a:spcPct val="100000"/>
              </a:lnSpc>
              <a:spcBef>
                <a:spcPts val="7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300" b="1">
                <a:latin typeface="Arial"/>
                <a:cs typeface="Arial"/>
              </a:rPr>
              <a:t>P</a:t>
            </a:r>
            <a:r>
              <a:rPr dirty="0" sz="1800" spc="-300" b="1">
                <a:latin typeface="Arial"/>
                <a:cs typeface="Arial"/>
              </a:rPr>
              <a:t>ROJE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300" b="1">
                <a:latin typeface="Arial"/>
                <a:cs typeface="Arial"/>
              </a:rPr>
              <a:t>PROJE</a:t>
            </a:r>
            <a:r>
              <a:rPr dirty="0" sz="1800" spc="-295" b="1">
                <a:latin typeface="Arial"/>
                <a:cs typeface="Arial"/>
              </a:rPr>
              <a:t> </a:t>
            </a:r>
            <a:r>
              <a:rPr dirty="0" sz="1800" spc="-145" b="1">
                <a:latin typeface="Arial"/>
                <a:cs typeface="Arial"/>
              </a:rPr>
              <a:t>YÖNETİMİ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300" b="1">
                <a:latin typeface="Arial"/>
                <a:cs typeface="Arial"/>
              </a:rPr>
              <a:t>PROJE </a:t>
            </a:r>
            <a:r>
              <a:rPr dirty="0" sz="1800" spc="-130" b="1">
                <a:latin typeface="Arial"/>
                <a:cs typeface="Arial"/>
              </a:rPr>
              <a:t>YÖNETİMİNİN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spc="-235" b="1">
                <a:latin typeface="Arial"/>
                <a:cs typeface="Arial"/>
              </a:rPr>
              <a:t>TARİHÇESİ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300" b="1">
                <a:latin typeface="Arial"/>
                <a:cs typeface="Arial"/>
              </a:rPr>
              <a:t>PROJE </a:t>
            </a:r>
            <a:r>
              <a:rPr dirty="0" sz="1800" spc="-130" b="1">
                <a:latin typeface="Arial"/>
                <a:cs typeface="Arial"/>
              </a:rPr>
              <a:t>TEMİN/TESLİM</a:t>
            </a:r>
            <a:r>
              <a:rPr dirty="0" sz="1800" spc="-110" b="1">
                <a:latin typeface="Arial"/>
                <a:cs typeface="Arial"/>
              </a:rPr>
              <a:t> </a:t>
            </a:r>
            <a:r>
              <a:rPr dirty="0" sz="1800" spc="-210" b="1">
                <a:latin typeface="Arial"/>
                <a:cs typeface="Arial"/>
              </a:rPr>
              <a:t>YÖNTEMLERİ</a:t>
            </a:r>
            <a:endParaRPr sz="1800">
              <a:latin typeface="Arial"/>
              <a:cs typeface="Arial"/>
            </a:endParaRPr>
          </a:p>
          <a:p>
            <a:pPr lvl="1" marL="626745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dirty="0" sz="1800" spc="-175">
                <a:latin typeface="Arial"/>
                <a:cs typeface="Arial"/>
              </a:rPr>
              <a:t>Yaygın </a:t>
            </a:r>
            <a:r>
              <a:rPr dirty="0" sz="1800" spc="-80">
                <a:latin typeface="Arial"/>
                <a:cs typeface="Arial"/>
              </a:rPr>
              <a:t>Kullanılan </a:t>
            </a: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110">
                <a:latin typeface="Arial"/>
                <a:cs typeface="Arial"/>
              </a:rPr>
              <a:t>Telim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Sistemleri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300" b="1">
                <a:latin typeface="Arial"/>
                <a:cs typeface="Arial"/>
              </a:rPr>
              <a:t>PROJE </a:t>
            </a:r>
            <a:r>
              <a:rPr dirty="0" sz="1800" spc="-229" b="1">
                <a:latin typeface="Arial"/>
                <a:cs typeface="Arial"/>
              </a:rPr>
              <a:t>YAŞAM</a:t>
            </a:r>
            <a:r>
              <a:rPr dirty="0" sz="1800" spc="-90" b="1">
                <a:latin typeface="Arial"/>
                <a:cs typeface="Arial"/>
              </a:rPr>
              <a:t> </a:t>
            </a:r>
            <a:r>
              <a:rPr dirty="0" sz="1800" spc="-190" b="1">
                <a:latin typeface="Arial"/>
                <a:cs typeface="Arial"/>
              </a:rPr>
              <a:t>DÖNGÜSÜ</a:t>
            </a:r>
            <a:endParaRPr sz="1800">
              <a:latin typeface="Arial"/>
              <a:cs typeface="Arial"/>
            </a:endParaRPr>
          </a:p>
          <a:p>
            <a:pPr lvl="1" marL="626745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95">
                <a:latin typeface="Arial"/>
                <a:cs typeface="Arial"/>
              </a:rPr>
              <a:t>Yönetim </a:t>
            </a:r>
            <a:r>
              <a:rPr dirty="0" sz="1800" spc="-135">
                <a:latin typeface="Arial"/>
                <a:cs typeface="Arial"/>
              </a:rPr>
              <a:t>Süreç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Grupları</a:t>
            </a:r>
            <a:endParaRPr sz="1800">
              <a:latin typeface="Arial"/>
              <a:cs typeface="Arial"/>
            </a:endParaRPr>
          </a:p>
          <a:p>
            <a:pPr lvl="2" marL="1160145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105">
                <a:latin typeface="Arial"/>
                <a:cs typeface="Arial"/>
              </a:rPr>
              <a:t>Başlatma</a:t>
            </a:r>
            <a:endParaRPr sz="1800">
              <a:latin typeface="Arial"/>
              <a:cs typeface="Arial"/>
            </a:endParaRPr>
          </a:p>
          <a:p>
            <a:pPr lvl="2" marL="1160145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100">
                <a:latin typeface="Arial"/>
                <a:cs typeface="Arial"/>
              </a:rPr>
              <a:t>Planlama</a:t>
            </a:r>
            <a:endParaRPr sz="1800">
              <a:latin typeface="Arial"/>
              <a:cs typeface="Arial"/>
            </a:endParaRPr>
          </a:p>
          <a:p>
            <a:pPr lvl="2" marL="1160145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90">
                <a:latin typeface="Arial"/>
                <a:cs typeface="Arial"/>
              </a:rPr>
              <a:t>Yürütme</a:t>
            </a:r>
            <a:endParaRPr sz="1800">
              <a:latin typeface="Arial"/>
              <a:cs typeface="Arial"/>
            </a:endParaRPr>
          </a:p>
          <a:p>
            <a:pPr lvl="2" marL="1160145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85">
                <a:latin typeface="Arial"/>
                <a:cs typeface="Arial"/>
              </a:rPr>
              <a:t>İzleme </a:t>
            </a:r>
            <a:r>
              <a:rPr dirty="0" sz="1800" spc="-105">
                <a:latin typeface="Arial"/>
                <a:cs typeface="Arial"/>
              </a:rPr>
              <a:t>ve </a:t>
            </a:r>
            <a:r>
              <a:rPr dirty="0" sz="1800" spc="-55">
                <a:latin typeface="Arial"/>
                <a:cs typeface="Arial"/>
              </a:rPr>
              <a:t>Kontrol</a:t>
            </a:r>
            <a:endParaRPr sz="1800">
              <a:latin typeface="Arial"/>
              <a:cs typeface="Arial"/>
            </a:endParaRPr>
          </a:p>
          <a:p>
            <a:pPr lvl="2" marL="1160145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140">
                <a:latin typeface="Arial"/>
                <a:cs typeface="Arial"/>
              </a:rPr>
              <a:t>Kapanış</a:t>
            </a:r>
            <a:endParaRPr sz="1800">
              <a:latin typeface="Arial"/>
              <a:cs typeface="Arial"/>
            </a:endParaRPr>
          </a:p>
          <a:p>
            <a:pPr lvl="1" marL="574675" indent="-10604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575310" algn="l"/>
              </a:tabLst>
            </a:pP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70">
                <a:latin typeface="Arial"/>
                <a:cs typeface="Arial"/>
              </a:rPr>
              <a:t>Bilgi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Alanları</a:t>
            </a:r>
            <a:endParaRPr sz="1800">
              <a:latin typeface="Arial"/>
              <a:cs typeface="Arial"/>
            </a:endParaRPr>
          </a:p>
          <a:p>
            <a:pPr lvl="2" marL="1160145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90">
                <a:latin typeface="Arial"/>
                <a:cs typeface="Arial"/>
              </a:rPr>
              <a:t>Proje </a:t>
            </a:r>
            <a:r>
              <a:rPr dirty="0" sz="1800" spc="-120">
                <a:latin typeface="Arial"/>
                <a:cs typeface="Arial"/>
              </a:rPr>
              <a:t>Entegrasyon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2" marL="1108710" indent="-18288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09345" algn="l"/>
              </a:tabLst>
            </a:pPr>
            <a:r>
              <a:rPr dirty="0" sz="1800" spc="-90">
                <a:latin typeface="Arial"/>
                <a:cs typeface="Arial"/>
              </a:rPr>
              <a:t>Proje </a:t>
            </a:r>
            <a:r>
              <a:rPr dirty="0" sz="1800" spc="-155">
                <a:latin typeface="Arial"/>
                <a:cs typeface="Arial"/>
              </a:rPr>
              <a:t>Kapsam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3" marL="15151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1515745" algn="l"/>
              </a:tabLst>
            </a:pPr>
            <a:r>
              <a:rPr dirty="0" sz="1800" spc="-125">
                <a:latin typeface="Arial"/>
                <a:cs typeface="Arial"/>
              </a:rPr>
              <a:t>İş </a:t>
            </a:r>
            <a:r>
              <a:rPr dirty="0" sz="1800" spc="-85">
                <a:latin typeface="Arial"/>
                <a:cs typeface="Arial"/>
              </a:rPr>
              <a:t>Kırılım </a:t>
            </a:r>
            <a:r>
              <a:rPr dirty="0" sz="1800" spc="-170">
                <a:latin typeface="Arial"/>
                <a:cs typeface="Arial"/>
              </a:rPr>
              <a:t>Yapısı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165">
                <a:latin typeface="Arial"/>
                <a:cs typeface="Arial"/>
              </a:rPr>
              <a:t>(WBS)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51739"/>
            <a:ext cx="24834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TAKDİM</a:t>
            </a:r>
            <a:r>
              <a:rPr dirty="0" spc="-220"/>
              <a:t> </a:t>
            </a:r>
            <a:r>
              <a:rPr dirty="0" spc="-335"/>
              <a:t>PLANI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4300" y="1428737"/>
            <a:ext cx="9029700" cy="5335905"/>
            <a:chOff x="114300" y="1428737"/>
            <a:chExt cx="9029700" cy="5335905"/>
          </a:xfrm>
        </p:grpSpPr>
        <p:sp>
          <p:nvSpPr>
            <p:cNvPr id="4" name="object 4"/>
            <p:cNvSpPr/>
            <p:nvPr/>
          </p:nvSpPr>
          <p:spPr>
            <a:xfrm>
              <a:off x="7572400" y="5214950"/>
              <a:ext cx="1571599" cy="6429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1428737"/>
              <a:ext cx="7671109" cy="4937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4300" y="1928801"/>
              <a:ext cx="8915400" cy="48355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142844" y="785799"/>
            <a:ext cx="8786868" cy="5850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09510" y="1880228"/>
            <a:ext cx="1657350" cy="2138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42849" y="4037038"/>
            <a:ext cx="9001760" cy="2320925"/>
            <a:chOff x="142849" y="4037038"/>
            <a:chExt cx="9001760" cy="2320925"/>
          </a:xfrm>
        </p:grpSpPr>
        <p:sp>
          <p:nvSpPr>
            <p:cNvPr id="6" name="object 6"/>
            <p:cNvSpPr/>
            <p:nvPr/>
          </p:nvSpPr>
          <p:spPr>
            <a:xfrm>
              <a:off x="7572400" y="5214950"/>
              <a:ext cx="1571599" cy="6429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42849" y="4037038"/>
              <a:ext cx="8686794" cy="23209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142844" y="785799"/>
            <a:ext cx="8786868" cy="5850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14282" y="1428737"/>
            <a:ext cx="7671109" cy="4937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295181" y="2243262"/>
            <a:ext cx="7037070" cy="1393190"/>
            <a:chOff x="295181" y="2243262"/>
            <a:chExt cx="7037070" cy="1393190"/>
          </a:xfrm>
        </p:grpSpPr>
        <p:sp>
          <p:nvSpPr>
            <p:cNvPr id="11" name="object 11"/>
            <p:cNvSpPr/>
            <p:nvPr/>
          </p:nvSpPr>
          <p:spPr>
            <a:xfrm>
              <a:off x="295181" y="2243262"/>
              <a:ext cx="2905423" cy="13928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214674" y="2286344"/>
              <a:ext cx="4117238" cy="121409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3675" y="2000244"/>
            <a:ext cx="8950325" cy="4777740"/>
            <a:chOff x="193675" y="2000244"/>
            <a:chExt cx="8950325" cy="4777740"/>
          </a:xfrm>
        </p:grpSpPr>
        <p:sp>
          <p:nvSpPr>
            <p:cNvPr id="4" name="object 4"/>
            <p:cNvSpPr/>
            <p:nvPr/>
          </p:nvSpPr>
          <p:spPr>
            <a:xfrm>
              <a:off x="7572400" y="5214950"/>
              <a:ext cx="1571599" cy="6429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93675" y="2000244"/>
              <a:ext cx="8450287" cy="4777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42844" y="785799"/>
            <a:ext cx="8786868" cy="585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4282" y="1428737"/>
            <a:ext cx="7671109" cy="493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2" y="1428737"/>
            <a:ext cx="8930005" cy="5287010"/>
            <a:chOff x="214282" y="1428737"/>
            <a:chExt cx="8930005" cy="5287010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1428737"/>
              <a:ext cx="7671109" cy="4937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4282" y="1957831"/>
              <a:ext cx="8147067" cy="475731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142844" y="785799"/>
            <a:ext cx="8786868" cy="5850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3675" y="2000242"/>
            <a:ext cx="8950325" cy="4631055"/>
            <a:chOff x="193675" y="2000242"/>
            <a:chExt cx="8950325" cy="4631055"/>
          </a:xfrm>
        </p:grpSpPr>
        <p:sp>
          <p:nvSpPr>
            <p:cNvPr id="4" name="object 4"/>
            <p:cNvSpPr/>
            <p:nvPr/>
          </p:nvSpPr>
          <p:spPr>
            <a:xfrm>
              <a:off x="7929588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93675" y="2000242"/>
              <a:ext cx="8307412" cy="46304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42844" y="785799"/>
            <a:ext cx="8786868" cy="585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4282" y="1428737"/>
            <a:ext cx="7671109" cy="493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2" y="2071687"/>
            <a:ext cx="8930005" cy="4596130"/>
            <a:chOff x="214282" y="2071687"/>
            <a:chExt cx="8930005" cy="4596130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2071687"/>
              <a:ext cx="8267725" cy="45960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42844" y="785799"/>
            <a:ext cx="8786868" cy="585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4282" y="1428737"/>
            <a:ext cx="7671109" cy="493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33362" y="2079656"/>
            <a:ext cx="8910955" cy="4617720"/>
            <a:chOff x="233362" y="2079656"/>
            <a:chExt cx="8910955" cy="4617720"/>
          </a:xfrm>
        </p:grpSpPr>
        <p:sp>
          <p:nvSpPr>
            <p:cNvPr id="4" name="object 4"/>
            <p:cNvSpPr/>
            <p:nvPr/>
          </p:nvSpPr>
          <p:spPr>
            <a:xfrm>
              <a:off x="7929588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33362" y="2079656"/>
              <a:ext cx="7910537" cy="46174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42844" y="785799"/>
            <a:ext cx="8786868" cy="585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4282" y="1428737"/>
            <a:ext cx="7671109" cy="493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46062" y="2000247"/>
            <a:ext cx="8898255" cy="4664710"/>
            <a:chOff x="246062" y="2000247"/>
            <a:chExt cx="8898255" cy="4664710"/>
          </a:xfrm>
        </p:grpSpPr>
        <p:sp>
          <p:nvSpPr>
            <p:cNvPr id="4" name="object 4"/>
            <p:cNvSpPr/>
            <p:nvPr/>
          </p:nvSpPr>
          <p:spPr>
            <a:xfrm>
              <a:off x="7929588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46062" y="2000247"/>
              <a:ext cx="8326462" cy="46643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42844" y="785799"/>
            <a:ext cx="8786868" cy="585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4282" y="1428737"/>
            <a:ext cx="7671109" cy="493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3" y="1989162"/>
            <a:ext cx="8930005" cy="4731385"/>
            <a:chOff x="214283" y="1989162"/>
            <a:chExt cx="8930005" cy="4731385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3" y="1989162"/>
              <a:ext cx="8215354" cy="47313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42844" y="785799"/>
            <a:ext cx="8786868" cy="585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4282" y="1428737"/>
            <a:ext cx="7671109" cy="493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2849" y="1997105"/>
            <a:ext cx="9001760" cy="4756785"/>
            <a:chOff x="142849" y="1997105"/>
            <a:chExt cx="9001760" cy="4756785"/>
          </a:xfrm>
        </p:grpSpPr>
        <p:sp>
          <p:nvSpPr>
            <p:cNvPr id="4" name="object 4"/>
            <p:cNvSpPr/>
            <p:nvPr/>
          </p:nvSpPr>
          <p:spPr>
            <a:xfrm>
              <a:off x="7929588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2849" y="1997105"/>
              <a:ext cx="8215358" cy="47563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42844" y="785799"/>
            <a:ext cx="8786868" cy="585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4282" y="1428737"/>
            <a:ext cx="7671109" cy="493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2776" y="788911"/>
            <a:ext cx="5365750" cy="563372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245745" indent="-233679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246379" algn="l"/>
              </a:tabLst>
            </a:pPr>
            <a:r>
              <a:rPr dirty="0" sz="1800" spc="-90">
                <a:latin typeface="Arial"/>
                <a:cs typeface="Arial"/>
              </a:rPr>
              <a:t>P</a:t>
            </a:r>
            <a:r>
              <a:rPr dirty="0" sz="1800" spc="-90">
                <a:latin typeface="Arial"/>
                <a:cs typeface="Arial"/>
              </a:rPr>
              <a:t>roje </a:t>
            </a:r>
            <a:r>
              <a:rPr dirty="0" sz="1800" spc="-135">
                <a:latin typeface="Arial"/>
                <a:cs typeface="Arial"/>
              </a:rPr>
              <a:t>Zaman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1" marL="6007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10">
                <a:latin typeface="Arial"/>
                <a:cs typeface="Arial"/>
              </a:rPr>
              <a:t>Görev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110">
                <a:latin typeface="Arial"/>
                <a:cs typeface="Arial"/>
              </a:rPr>
              <a:t>Listesi</a:t>
            </a:r>
            <a:endParaRPr sz="1800">
              <a:latin typeface="Arial"/>
              <a:cs typeface="Arial"/>
            </a:endParaRPr>
          </a:p>
          <a:p>
            <a:pPr lvl="1" marL="6007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20">
                <a:latin typeface="Arial"/>
                <a:cs typeface="Arial"/>
              </a:rPr>
              <a:t>Çubuk </a:t>
            </a:r>
            <a:r>
              <a:rPr dirty="0" sz="1800" spc="-160">
                <a:latin typeface="Arial"/>
                <a:cs typeface="Arial"/>
              </a:rPr>
              <a:t>(GANTT)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65">
                <a:latin typeface="Arial"/>
                <a:cs typeface="Arial"/>
              </a:rPr>
              <a:t>Şeması</a:t>
            </a:r>
            <a:endParaRPr sz="1800">
              <a:latin typeface="Arial"/>
              <a:cs typeface="Arial"/>
            </a:endParaRPr>
          </a:p>
          <a:p>
            <a:pPr lvl="1" marL="6007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55">
                <a:latin typeface="Arial"/>
                <a:cs typeface="Arial"/>
              </a:rPr>
              <a:t>Kritik </a:t>
            </a:r>
            <a:r>
              <a:rPr dirty="0" sz="1800" spc="-175">
                <a:latin typeface="Arial"/>
                <a:cs typeface="Arial"/>
              </a:rPr>
              <a:t>Yol </a:t>
            </a:r>
            <a:r>
              <a:rPr dirty="0" sz="1800" spc="-45">
                <a:latin typeface="Arial"/>
                <a:cs typeface="Arial"/>
              </a:rPr>
              <a:t>Metodu</a:t>
            </a:r>
            <a:r>
              <a:rPr dirty="0" sz="1800" spc="-335">
                <a:latin typeface="Arial"/>
                <a:cs typeface="Arial"/>
              </a:rPr>
              <a:t> </a:t>
            </a:r>
            <a:r>
              <a:rPr dirty="0" sz="1800" spc="-145">
                <a:latin typeface="Arial"/>
                <a:cs typeface="Arial"/>
              </a:rPr>
              <a:t>(CPM)</a:t>
            </a:r>
            <a:endParaRPr sz="1800">
              <a:latin typeface="Arial"/>
              <a:cs typeface="Arial"/>
            </a:endParaRPr>
          </a:p>
          <a:p>
            <a:pPr lvl="1" marL="6007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00">
                <a:latin typeface="Arial"/>
                <a:cs typeface="Arial"/>
              </a:rPr>
              <a:t>Program </a:t>
            </a:r>
            <a:r>
              <a:rPr dirty="0" sz="1800" spc="-70">
                <a:latin typeface="Arial"/>
                <a:cs typeface="Arial"/>
              </a:rPr>
              <a:t>Değerlendirme </a:t>
            </a:r>
            <a:r>
              <a:rPr dirty="0" sz="1800" spc="-105">
                <a:latin typeface="Arial"/>
                <a:cs typeface="Arial"/>
              </a:rPr>
              <a:t>ve </a:t>
            </a:r>
            <a:r>
              <a:rPr dirty="0" sz="1800" spc="-80">
                <a:latin typeface="Arial"/>
                <a:cs typeface="Arial"/>
              </a:rPr>
              <a:t>İnceleme </a:t>
            </a:r>
            <a:r>
              <a:rPr dirty="0" sz="1800" spc="-114">
                <a:latin typeface="Arial"/>
                <a:cs typeface="Arial"/>
              </a:rPr>
              <a:t>Tekniği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215">
                <a:latin typeface="Arial"/>
                <a:cs typeface="Arial"/>
              </a:rPr>
              <a:t>(PERT)</a:t>
            </a:r>
            <a:endParaRPr sz="1800">
              <a:latin typeface="Arial"/>
              <a:cs typeface="Arial"/>
            </a:endParaRPr>
          </a:p>
          <a:p>
            <a:pPr lvl="1" marL="6007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55">
                <a:latin typeface="Arial"/>
                <a:cs typeface="Arial"/>
              </a:rPr>
              <a:t>Kritik </a:t>
            </a:r>
            <a:r>
              <a:rPr dirty="0" sz="1800" spc="-75">
                <a:latin typeface="Arial"/>
                <a:cs typeface="Arial"/>
              </a:rPr>
              <a:t>Zincir </a:t>
            </a:r>
            <a:r>
              <a:rPr dirty="0" sz="1800" spc="-90">
                <a:latin typeface="Arial"/>
                <a:cs typeface="Arial"/>
              </a:rPr>
              <a:t>Proje</a:t>
            </a:r>
            <a:r>
              <a:rPr dirty="0" sz="1800" spc="-14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1" marL="6007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40">
                <a:latin typeface="Arial"/>
                <a:cs typeface="Arial"/>
              </a:rPr>
              <a:t>Kaynak </a:t>
            </a:r>
            <a:r>
              <a:rPr dirty="0" sz="1800" spc="-120">
                <a:latin typeface="Arial"/>
                <a:cs typeface="Arial"/>
              </a:rPr>
              <a:t>Yükleme </a:t>
            </a:r>
            <a:r>
              <a:rPr dirty="0" sz="1800" spc="-110">
                <a:latin typeface="Arial"/>
                <a:cs typeface="Arial"/>
              </a:rPr>
              <a:t>ve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Dengeleme</a:t>
            </a:r>
            <a:endParaRPr sz="18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dirty="0" sz="1800" spc="-90">
                <a:latin typeface="Arial"/>
                <a:cs typeface="Arial"/>
              </a:rPr>
              <a:t>Proje </a:t>
            </a:r>
            <a:r>
              <a:rPr dirty="0" sz="1800" spc="-50">
                <a:latin typeface="Arial"/>
                <a:cs typeface="Arial"/>
              </a:rPr>
              <a:t>Maliyet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1" marL="6007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30">
                <a:latin typeface="Arial"/>
                <a:cs typeface="Arial"/>
              </a:rPr>
              <a:t>Kazanılmış </a:t>
            </a:r>
            <a:r>
              <a:rPr dirty="0" sz="1800" spc="-114">
                <a:latin typeface="Arial"/>
                <a:cs typeface="Arial"/>
              </a:rPr>
              <a:t>Değer Tekniği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75">
                <a:latin typeface="Arial"/>
                <a:cs typeface="Arial"/>
              </a:rPr>
              <a:t>(EVA)</a:t>
            </a:r>
            <a:endParaRPr sz="18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dirty="0" sz="1800" spc="-90">
                <a:latin typeface="Arial"/>
                <a:cs typeface="Arial"/>
              </a:rPr>
              <a:t>Proje Kalite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100">
                <a:latin typeface="Arial"/>
                <a:cs typeface="Arial"/>
              </a:rPr>
              <a:t>İnsan </a:t>
            </a:r>
            <a:r>
              <a:rPr dirty="0" sz="1800" spc="-105">
                <a:latin typeface="Arial"/>
                <a:cs typeface="Arial"/>
              </a:rPr>
              <a:t>Kaynakları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1" marL="6007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65">
                <a:latin typeface="Arial"/>
                <a:cs typeface="Arial"/>
              </a:rPr>
              <a:t>Örgüt </a:t>
            </a:r>
            <a:r>
              <a:rPr dirty="0" sz="1800" spc="-85">
                <a:latin typeface="Arial"/>
                <a:cs typeface="Arial"/>
              </a:rPr>
              <a:t>Kırılım </a:t>
            </a:r>
            <a:r>
              <a:rPr dirty="0" sz="1800" spc="-170">
                <a:latin typeface="Arial"/>
                <a:cs typeface="Arial"/>
              </a:rPr>
              <a:t>Yapısı</a:t>
            </a:r>
            <a:r>
              <a:rPr dirty="0" sz="1800" spc="-145">
                <a:latin typeface="Arial"/>
                <a:cs typeface="Arial"/>
              </a:rPr>
              <a:t> </a:t>
            </a:r>
            <a:r>
              <a:rPr dirty="0" sz="1800" spc="-185">
                <a:latin typeface="Arial"/>
                <a:cs typeface="Arial"/>
              </a:rPr>
              <a:t>(OBS)</a:t>
            </a:r>
            <a:endParaRPr sz="18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40">
                <a:latin typeface="Arial"/>
                <a:cs typeface="Arial"/>
              </a:rPr>
              <a:t>İletişim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dirty="0" sz="1800" spc="-90">
                <a:latin typeface="Arial"/>
                <a:cs typeface="Arial"/>
              </a:rPr>
              <a:t>Proje </a:t>
            </a:r>
            <a:r>
              <a:rPr dirty="0" sz="1800" spc="-150">
                <a:latin typeface="Arial"/>
                <a:cs typeface="Arial"/>
              </a:rPr>
              <a:t>Risk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1" marL="6007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50">
                <a:latin typeface="Arial"/>
                <a:cs typeface="Arial"/>
              </a:rPr>
              <a:t>Risk</a:t>
            </a:r>
            <a:r>
              <a:rPr dirty="0" sz="1800" spc="-175">
                <a:latin typeface="Arial"/>
                <a:cs typeface="Arial"/>
              </a:rPr>
              <a:t> </a:t>
            </a:r>
            <a:r>
              <a:rPr dirty="0" sz="1800" spc="-100">
                <a:latin typeface="Arial"/>
                <a:cs typeface="Arial"/>
              </a:rPr>
              <a:t>Planlama</a:t>
            </a:r>
            <a:endParaRPr sz="1800">
              <a:latin typeface="Arial"/>
              <a:cs typeface="Arial"/>
            </a:endParaRPr>
          </a:p>
          <a:p>
            <a:pPr lvl="1" marL="6007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50">
                <a:latin typeface="Arial"/>
                <a:cs typeface="Arial"/>
              </a:rPr>
              <a:t>Risk</a:t>
            </a:r>
            <a:r>
              <a:rPr dirty="0" sz="1800" spc="-16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Belirleme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51739"/>
            <a:ext cx="24834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TAKDİM</a:t>
            </a:r>
            <a:r>
              <a:rPr dirty="0" spc="-220"/>
              <a:t> </a:t>
            </a:r>
            <a:r>
              <a:rPr dirty="0" spc="-335"/>
              <a:t>PLANI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6212" y="2000243"/>
            <a:ext cx="8968105" cy="4709160"/>
            <a:chOff x="176212" y="2000243"/>
            <a:chExt cx="8968105" cy="4709160"/>
          </a:xfrm>
        </p:grpSpPr>
        <p:sp>
          <p:nvSpPr>
            <p:cNvPr id="4" name="object 4"/>
            <p:cNvSpPr/>
            <p:nvPr/>
          </p:nvSpPr>
          <p:spPr>
            <a:xfrm>
              <a:off x="7929588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76212" y="2000243"/>
              <a:ext cx="8324875" cy="47089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42844" y="785799"/>
            <a:ext cx="8786868" cy="585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4282" y="1428737"/>
            <a:ext cx="7671109" cy="493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7175" y="2000250"/>
            <a:ext cx="8886825" cy="4658360"/>
            <a:chOff x="257175" y="2000250"/>
            <a:chExt cx="8886825" cy="4658360"/>
          </a:xfrm>
        </p:grpSpPr>
        <p:sp>
          <p:nvSpPr>
            <p:cNvPr id="4" name="object 4"/>
            <p:cNvSpPr/>
            <p:nvPr/>
          </p:nvSpPr>
          <p:spPr>
            <a:xfrm>
              <a:off x="7929588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57175" y="2000250"/>
              <a:ext cx="7958162" cy="46583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42844" y="785799"/>
            <a:ext cx="8786868" cy="585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4282" y="1428737"/>
            <a:ext cx="7671109" cy="493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7" y="2025675"/>
            <a:ext cx="8930005" cy="4724400"/>
            <a:chOff x="214287" y="2025675"/>
            <a:chExt cx="8930005" cy="4724400"/>
          </a:xfrm>
        </p:grpSpPr>
        <p:sp>
          <p:nvSpPr>
            <p:cNvPr id="4" name="object 4"/>
            <p:cNvSpPr/>
            <p:nvPr/>
          </p:nvSpPr>
          <p:spPr>
            <a:xfrm>
              <a:off x="7929588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7" y="2025675"/>
              <a:ext cx="8358238" cy="47243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42844" y="785799"/>
            <a:ext cx="8786868" cy="585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4282" y="1428737"/>
            <a:ext cx="7671109" cy="493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7487" y="2093937"/>
            <a:ext cx="8926830" cy="4264025"/>
            <a:chOff x="217487" y="2093937"/>
            <a:chExt cx="8926830" cy="4264025"/>
          </a:xfrm>
        </p:grpSpPr>
        <p:sp>
          <p:nvSpPr>
            <p:cNvPr id="4" name="object 4"/>
            <p:cNvSpPr/>
            <p:nvPr/>
          </p:nvSpPr>
          <p:spPr>
            <a:xfrm>
              <a:off x="7929588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7487" y="2093937"/>
              <a:ext cx="8709012" cy="42640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42844" y="785799"/>
            <a:ext cx="8786868" cy="585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4282" y="1428737"/>
            <a:ext cx="7671109" cy="493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2844" y="2000237"/>
            <a:ext cx="9001760" cy="4572635"/>
            <a:chOff x="142844" y="2000237"/>
            <a:chExt cx="9001760" cy="4572635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2844" y="2000237"/>
              <a:ext cx="8905943" cy="45720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42844" y="785799"/>
            <a:ext cx="8786868" cy="585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4282" y="1428737"/>
            <a:ext cx="7671109" cy="493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5724" y="2071678"/>
            <a:ext cx="8858885" cy="4469130"/>
            <a:chOff x="285724" y="2071678"/>
            <a:chExt cx="8858885" cy="4469130"/>
          </a:xfrm>
        </p:grpSpPr>
        <p:sp>
          <p:nvSpPr>
            <p:cNvPr id="4" name="object 4"/>
            <p:cNvSpPr/>
            <p:nvPr/>
          </p:nvSpPr>
          <p:spPr>
            <a:xfrm>
              <a:off x="7929588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85724" y="2071678"/>
              <a:ext cx="8447082" cy="44688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42844" y="785799"/>
            <a:ext cx="8786868" cy="585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4282" y="1428737"/>
            <a:ext cx="7671109" cy="493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2116" y="2071687"/>
            <a:ext cx="8952230" cy="4365625"/>
            <a:chOff x="192116" y="2071687"/>
            <a:chExt cx="8952230" cy="4365625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92116" y="2071687"/>
              <a:ext cx="8594721" cy="43656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42844" y="785799"/>
            <a:ext cx="8786868" cy="585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4282" y="1428737"/>
            <a:ext cx="7671109" cy="493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36594" y="51739"/>
            <a:ext cx="159956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25"/>
              <a:t>Kaynakça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128" y="703707"/>
            <a:ext cx="8355965" cy="22352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58115" indent="-146050">
              <a:lnSpc>
                <a:spcPct val="100000"/>
              </a:lnSpc>
              <a:spcBef>
                <a:spcPts val="700"/>
              </a:spcBef>
              <a:buChar char="•"/>
              <a:tabLst>
                <a:tab pos="158750" algn="l"/>
              </a:tabLst>
            </a:pPr>
            <a:r>
              <a:rPr dirty="0" sz="2000" spc="-285">
                <a:latin typeface="Arial"/>
                <a:cs typeface="Arial"/>
              </a:rPr>
              <a:t>ÇOKGÖR, </a:t>
            </a:r>
            <a:r>
              <a:rPr dirty="0" sz="2000" spc="-160">
                <a:latin typeface="Arial"/>
                <a:cs typeface="Arial"/>
              </a:rPr>
              <a:t>O. </a:t>
            </a:r>
            <a:r>
              <a:rPr dirty="0" sz="2000" spc="-85">
                <a:latin typeface="Arial"/>
                <a:cs typeface="Arial"/>
              </a:rPr>
              <a:t>(2016), </a:t>
            </a:r>
            <a:r>
              <a:rPr dirty="0" sz="2000" spc="-50">
                <a:latin typeface="Arial"/>
                <a:cs typeface="Arial"/>
              </a:rPr>
              <a:t>“Proje </a:t>
            </a:r>
            <a:r>
              <a:rPr dirty="0" sz="2000" spc="-60">
                <a:latin typeface="Arial"/>
                <a:cs typeface="Arial"/>
              </a:rPr>
              <a:t>Yönetimi” Bilgilendirme </a:t>
            </a:r>
            <a:r>
              <a:rPr dirty="0" sz="2000" spc="-95">
                <a:latin typeface="Arial"/>
                <a:cs typeface="Arial"/>
              </a:rPr>
              <a:t>Semineri</a:t>
            </a:r>
            <a:r>
              <a:rPr dirty="0" sz="2000" spc="-245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Notları.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buChar char="•"/>
              <a:tabLst>
                <a:tab pos="158750" algn="l"/>
              </a:tabLst>
            </a:pPr>
            <a:r>
              <a:rPr dirty="0" sz="2000" spc="-195">
                <a:latin typeface="Arial"/>
                <a:cs typeface="Arial"/>
              </a:rPr>
              <a:t>EVCİMEN, </a:t>
            </a:r>
            <a:r>
              <a:rPr dirty="0" sz="2000" spc="-229">
                <a:latin typeface="Arial"/>
                <a:cs typeface="Arial"/>
              </a:rPr>
              <a:t>T.U </a:t>
            </a:r>
            <a:r>
              <a:rPr dirty="0" sz="2000" spc="-90">
                <a:latin typeface="Arial"/>
                <a:cs typeface="Arial"/>
              </a:rPr>
              <a:t>(2016), </a:t>
            </a:r>
            <a:r>
              <a:rPr dirty="0" sz="2000" spc="-55">
                <a:latin typeface="Arial"/>
                <a:cs typeface="Arial"/>
              </a:rPr>
              <a:t>“İnşaat </a:t>
            </a:r>
            <a:r>
              <a:rPr dirty="0" sz="2000" spc="-65">
                <a:latin typeface="Arial"/>
                <a:cs typeface="Arial"/>
              </a:rPr>
              <a:t>Mühendisliğinde </a:t>
            </a:r>
            <a:r>
              <a:rPr dirty="0" sz="2000" spc="-95">
                <a:latin typeface="Arial"/>
                <a:cs typeface="Arial"/>
              </a:rPr>
              <a:t>Proje </a:t>
            </a:r>
            <a:r>
              <a:rPr dirty="0" sz="2000" spc="-90">
                <a:latin typeface="Arial"/>
                <a:cs typeface="Arial"/>
              </a:rPr>
              <a:t>Yönetimine </a:t>
            </a:r>
            <a:r>
              <a:rPr dirty="0" sz="2000" spc="-50">
                <a:latin typeface="Arial"/>
                <a:cs typeface="Arial"/>
              </a:rPr>
              <a:t>Giriş” </a:t>
            </a:r>
            <a:r>
              <a:rPr dirty="0" sz="2000" spc="-110">
                <a:latin typeface="Arial"/>
                <a:cs typeface="Arial"/>
              </a:rPr>
              <a:t>Seminer  </a:t>
            </a:r>
            <a:r>
              <a:rPr dirty="0" sz="2000" spc="-50">
                <a:latin typeface="Arial"/>
                <a:cs typeface="Arial"/>
              </a:rPr>
              <a:t>Notları.</a:t>
            </a:r>
            <a:endParaRPr sz="2000">
              <a:latin typeface="Arial"/>
              <a:cs typeface="Arial"/>
            </a:endParaRPr>
          </a:p>
          <a:p>
            <a:pPr marL="102235" indent="-90170">
              <a:lnSpc>
                <a:spcPct val="100000"/>
              </a:lnSpc>
              <a:spcBef>
                <a:spcPts val="600"/>
              </a:spcBef>
              <a:buChar char="•"/>
              <a:tabLst>
                <a:tab pos="102870" algn="l"/>
              </a:tabLst>
            </a:pPr>
            <a:r>
              <a:rPr dirty="0" sz="2000" spc="-180">
                <a:latin typeface="Arial"/>
                <a:cs typeface="Arial"/>
              </a:rPr>
              <a:t>IŞIK, </a:t>
            </a:r>
            <a:r>
              <a:rPr dirty="0" sz="2000" spc="-175">
                <a:latin typeface="Arial"/>
                <a:cs typeface="Arial"/>
              </a:rPr>
              <a:t>Z. </a:t>
            </a:r>
            <a:r>
              <a:rPr dirty="0" sz="2000" spc="-90">
                <a:latin typeface="Arial"/>
                <a:cs typeface="Arial"/>
              </a:rPr>
              <a:t>(2015), </a:t>
            </a:r>
            <a:r>
              <a:rPr dirty="0" sz="2000" spc="-60">
                <a:latin typeface="Arial"/>
                <a:cs typeface="Arial"/>
              </a:rPr>
              <a:t>“İnşaat </a:t>
            </a:r>
            <a:r>
              <a:rPr dirty="0" sz="2000" spc="-95">
                <a:latin typeface="Arial"/>
                <a:cs typeface="Arial"/>
              </a:rPr>
              <a:t>4.0’da Proje </a:t>
            </a:r>
            <a:r>
              <a:rPr dirty="0" sz="2000" spc="-60">
                <a:latin typeface="Arial"/>
                <a:cs typeface="Arial"/>
              </a:rPr>
              <a:t>Yönetimi”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Notları</a:t>
            </a:r>
            <a:endParaRPr sz="2000">
              <a:latin typeface="Arial"/>
              <a:cs typeface="Arial"/>
            </a:endParaRPr>
          </a:p>
          <a:p>
            <a:pPr marL="158115" indent="-146050">
              <a:lnSpc>
                <a:spcPct val="100000"/>
              </a:lnSpc>
              <a:spcBef>
                <a:spcPts val="600"/>
              </a:spcBef>
              <a:buChar char="•"/>
              <a:tabLst>
                <a:tab pos="158750" algn="l"/>
              </a:tabLst>
            </a:pPr>
            <a:r>
              <a:rPr dirty="0" sz="2000" spc="-229">
                <a:latin typeface="Arial"/>
                <a:cs typeface="Arial"/>
              </a:rPr>
              <a:t>MÜRSEL, </a:t>
            </a:r>
            <a:r>
              <a:rPr dirty="0" sz="2000" spc="-5">
                <a:latin typeface="Arial"/>
                <a:cs typeface="Arial"/>
              </a:rPr>
              <a:t>M. </a:t>
            </a:r>
            <a:r>
              <a:rPr dirty="0" sz="2000" spc="-90">
                <a:latin typeface="Arial"/>
                <a:cs typeface="Arial"/>
              </a:rPr>
              <a:t>(2015), </a:t>
            </a:r>
            <a:r>
              <a:rPr dirty="0" sz="2000" spc="-55">
                <a:latin typeface="Arial"/>
                <a:cs typeface="Arial"/>
              </a:rPr>
              <a:t>“İnşaat </a:t>
            </a:r>
            <a:r>
              <a:rPr dirty="0" sz="2000" spc="-95">
                <a:latin typeface="Arial"/>
                <a:cs typeface="Arial"/>
              </a:rPr>
              <a:t>Sektöründe </a:t>
            </a:r>
            <a:r>
              <a:rPr dirty="0" sz="2000" spc="-90">
                <a:latin typeface="Arial"/>
                <a:cs typeface="Arial"/>
              </a:rPr>
              <a:t>Risklerin </a:t>
            </a:r>
            <a:r>
              <a:rPr dirty="0" sz="2000" spc="-60">
                <a:latin typeface="Arial"/>
                <a:cs typeface="Arial"/>
              </a:rPr>
              <a:t>Yönetimi” </a:t>
            </a:r>
            <a:r>
              <a:rPr dirty="0" sz="2000" spc="-145">
                <a:latin typeface="Arial"/>
                <a:cs typeface="Arial"/>
              </a:rPr>
              <a:t>Ders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Notları.”</a:t>
            </a:r>
            <a:endParaRPr sz="2000">
              <a:latin typeface="Arial"/>
              <a:cs typeface="Arial"/>
            </a:endParaRPr>
          </a:p>
          <a:p>
            <a:pPr marL="158115" indent="-146050">
              <a:lnSpc>
                <a:spcPct val="100000"/>
              </a:lnSpc>
              <a:spcBef>
                <a:spcPts val="600"/>
              </a:spcBef>
              <a:buChar char="•"/>
              <a:tabLst>
                <a:tab pos="158750" algn="l"/>
              </a:tabLst>
            </a:pPr>
            <a:r>
              <a:rPr dirty="0" sz="2000" spc="-265">
                <a:latin typeface="Arial"/>
                <a:cs typeface="Arial"/>
              </a:rPr>
              <a:t>TÜRKER, </a:t>
            </a:r>
            <a:r>
              <a:rPr dirty="0" sz="2000" spc="-5">
                <a:latin typeface="Arial"/>
                <a:cs typeface="Arial"/>
              </a:rPr>
              <a:t>M. </a:t>
            </a:r>
            <a:r>
              <a:rPr dirty="0" sz="2000" spc="-85">
                <a:latin typeface="Arial"/>
                <a:cs typeface="Arial"/>
              </a:rPr>
              <a:t>(2016), </a:t>
            </a:r>
            <a:r>
              <a:rPr dirty="0" sz="2000" spc="-60">
                <a:latin typeface="Arial"/>
                <a:cs typeface="Arial"/>
              </a:rPr>
              <a:t>“İnşaat </a:t>
            </a:r>
            <a:r>
              <a:rPr dirty="0" sz="2000" spc="-65">
                <a:latin typeface="Arial"/>
                <a:cs typeface="Arial"/>
              </a:rPr>
              <a:t>Projelerinde </a:t>
            </a:r>
            <a:r>
              <a:rPr dirty="0" sz="2000" spc="-170">
                <a:latin typeface="Arial"/>
                <a:cs typeface="Arial"/>
              </a:rPr>
              <a:t>Risk </a:t>
            </a:r>
            <a:r>
              <a:rPr dirty="0" sz="2000" spc="-125">
                <a:latin typeface="Arial"/>
                <a:cs typeface="Arial"/>
              </a:rPr>
              <a:t>ve </a:t>
            </a:r>
            <a:r>
              <a:rPr dirty="0" sz="2000" spc="-170">
                <a:latin typeface="Arial"/>
                <a:cs typeface="Arial"/>
              </a:rPr>
              <a:t>Risk </a:t>
            </a:r>
            <a:r>
              <a:rPr dirty="0" sz="2000" spc="-60">
                <a:latin typeface="Arial"/>
                <a:cs typeface="Arial"/>
              </a:rPr>
              <a:t>Yönetimi”</a:t>
            </a:r>
            <a:r>
              <a:rPr dirty="0" sz="2000" spc="-18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Notları.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09976" y="787197"/>
            <a:ext cx="3729990" cy="52832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43510" indent="-13144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144145" algn="l"/>
              </a:tabLst>
            </a:pPr>
            <a:r>
              <a:rPr dirty="0" sz="1800" spc="-45">
                <a:latin typeface="Arial"/>
                <a:cs typeface="Arial"/>
              </a:rPr>
              <a:t>N</a:t>
            </a:r>
            <a:r>
              <a:rPr dirty="0" sz="1800" spc="-45">
                <a:latin typeface="Arial"/>
                <a:cs typeface="Arial"/>
              </a:rPr>
              <a:t>itel </a:t>
            </a:r>
            <a:r>
              <a:rPr dirty="0" sz="1800" spc="-150">
                <a:latin typeface="Arial"/>
                <a:cs typeface="Arial"/>
              </a:rPr>
              <a:t>Risk</a:t>
            </a:r>
            <a:r>
              <a:rPr dirty="0" sz="1800" spc="-14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Analizi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150">
                <a:latin typeface="Arial"/>
                <a:cs typeface="Arial"/>
              </a:rPr>
              <a:t>Risk </a:t>
            </a:r>
            <a:r>
              <a:rPr dirty="0" sz="1800" spc="-70">
                <a:latin typeface="Arial"/>
                <a:cs typeface="Arial"/>
              </a:rPr>
              <a:t>Değerlendirme </a:t>
            </a:r>
            <a:r>
              <a:rPr dirty="0" sz="1800" spc="-114">
                <a:latin typeface="Arial"/>
                <a:cs typeface="Arial"/>
              </a:rPr>
              <a:t>Karar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Matrisi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135">
                <a:latin typeface="Arial"/>
                <a:cs typeface="Arial"/>
              </a:rPr>
              <a:t>Ön </a:t>
            </a:r>
            <a:r>
              <a:rPr dirty="0" sz="1800" spc="-114">
                <a:latin typeface="Arial"/>
                <a:cs typeface="Arial"/>
              </a:rPr>
              <a:t>Tehlike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Analizi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95">
                <a:latin typeface="Arial"/>
                <a:cs typeface="Arial"/>
              </a:rPr>
              <a:t>Pareto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Analizi</a:t>
            </a:r>
            <a:endParaRPr sz="1800">
              <a:latin typeface="Arial"/>
              <a:cs typeface="Arial"/>
            </a:endParaRPr>
          </a:p>
          <a:p>
            <a:pPr marL="1435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144145" algn="l"/>
              </a:tabLst>
            </a:pPr>
            <a:r>
              <a:rPr dirty="0" sz="1800" spc="-80">
                <a:latin typeface="Arial"/>
                <a:cs typeface="Arial"/>
              </a:rPr>
              <a:t>Nicel </a:t>
            </a:r>
            <a:r>
              <a:rPr dirty="0" sz="1800" spc="-150">
                <a:latin typeface="Arial"/>
                <a:cs typeface="Arial"/>
              </a:rPr>
              <a:t>Risk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Analizi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75">
                <a:latin typeface="Arial"/>
                <a:cs typeface="Arial"/>
              </a:rPr>
              <a:t>Duyarlılık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Analizi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85">
                <a:latin typeface="Arial"/>
                <a:cs typeface="Arial"/>
              </a:rPr>
              <a:t>Etki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Diyagramları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114">
                <a:latin typeface="Arial"/>
                <a:cs typeface="Arial"/>
              </a:rPr>
              <a:t>Karar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Ağaçları</a:t>
            </a:r>
            <a:endParaRPr sz="1800">
              <a:latin typeface="Arial"/>
              <a:cs typeface="Arial"/>
            </a:endParaRPr>
          </a:p>
          <a:p>
            <a:pPr lvl="1" marL="660400" indent="-19113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61035" algn="l"/>
              </a:tabLst>
            </a:pPr>
            <a:r>
              <a:rPr dirty="0" sz="1800" spc="-45">
                <a:latin typeface="Arial"/>
                <a:cs typeface="Arial"/>
              </a:rPr>
              <a:t>Monte </a:t>
            </a:r>
            <a:r>
              <a:rPr dirty="0" sz="1800" spc="-110">
                <a:latin typeface="Arial"/>
                <a:cs typeface="Arial"/>
              </a:rPr>
              <a:t>Carlo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Simulasyonu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85">
                <a:latin typeface="Arial"/>
                <a:cs typeface="Arial"/>
              </a:rPr>
              <a:t>Genetik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Algoritmalar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185">
                <a:latin typeface="Arial"/>
                <a:cs typeface="Arial"/>
              </a:rPr>
              <a:t>Yapay </a:t>
            </a:r>
            <a:r>
              <a:rPr dirty="0" sz="1800" spc="-75">
                <a:latin typeface="Arial"/>
                <a:cs typeface="Arial"/>
              </a:rPr>
              <a:t>Sinir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Ağları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95">
                <a:latin typeface="Arial"/>
                <a:cs typeface="Arial"/>
              </a:rPr>
              <a:t>Bulanık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Mantık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40">
                <a:latin typeface="Arial"/>
                <a:cs typeface="Arial"/>
              </a:rPr>
              <a:t>Analitik </a:t>
            </a:r>
            <a:r>
              <a:rPr dirty="0" sz="1800" spc="-85">
                <a:latin typeface="Arial"/>
                <a:cs typeface="Arial"/>
              </a:rPr>
              <a:t>Hiyerarşi</a:t>
            </a:r>
            <a:r>
              <a:rPr dirty="0" sz="1800" spc="-175">
                <a:latin typeface="Arial"/>
                <a:cs typeface="Arial"/>
              </a:rPr>
              <a:t> </a:t>
            </a:r>
            <a:r>
              <a:rPr dirty="0" sz="1800" spc="-114">
                <a:latin typeface="Arial"/>
                <a:cs typeface="Arial"/>
              </a:rPr>
              <a:t>Süreci</a:t>
            </a:r>
            <a:endParaRPr sz="1800">
              <a:latin typeface="Arial"/>
              <a:cs typeface="Arial"/>
            </a:endParaRPr>
          </a:p>
          <a:p>
            <a:pPr marL="93345" indent="-80645">
              <a:lnSpc>
                <a:spcPct val="100000"/>
              </a:lnSpc>
              <a:spcBef>
                <a:spcPts val="600"/>
              </a:spcBef>
              <a:buChar char="•"/>
              <a:tabLst>
                <a:tab pos="93345" algn="l"/>
              </a:tabLst>
            </a:pPr>
            <a:r>
              <a:rPr dirty="0" sz="1800" spc="-150">
                <a:latin typeface="Arial"/>
                <a:cs typeface="Arial"/>
              </a:rPr>
              <a:t>Risk </a:t>
            </a:r>
            <a:r>
              <a:rPr dirty="0" sz="1800" spc="-65">
                <a:latin typeface="Arial"/>
                <a:cs typeface="Arial"/>
              </a:rPr>
              <a:t>Tepkilerinin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Planlanması</a:t>
            </a:r>
            <a:endParaRPr sz="1800">
              <a:latin typeface="Arial"/>
              <a:cs typeface="Arial"/>
            </a:endParaRPr>
          </a:p>
          <a:p>
            <a:pPr marL="1435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144145" algn="l"/>
              </a:tabLst>
            </a:pPr>
            <a:r>
              <a:rPr dirty="0" sz="1800" spc="-85">
                <a:latin typeface="Arial"/>
                <a:cs typeface="Arial"/>
              </a:rPr>
              <a:t>Risklerin </a:t>
            </a:r>
            <a:r>
              <a:rPr dirty="0" sz="1800" spc="-70">
                <a:latin typeface="Arial"/>
                <a:cs typeface="Arial"/>
              </a:rPr>
              <a:t>Kontrol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Edilmesi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51739"/>
            <a:ext cx="24834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TAKDİM</a:t>
            </a:r>
            <a:r>
              <a:rPr dirty="0" spc="-220"/>
              <a:t> </a:t>
            </a:r>
            <a:r>
              <a:rPr dirty="0" spc="-335"/>
              <a:t>PLANI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8375" y="775221"/>
            <a:ext cx="4170679" cy="282956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160145" indent="-233679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90">
                <a:latin typeface="Arial"/>
                <a:cs typeface="Arial"/>
              </a:rPr>
              <a:t>P</a:t>
            </a:r>
            <a:r>
              <a:rPr dirty="0" sz="1800" spc="-90">
                <a:latin typeface="Arial"/>
                <a:cs typeface="Arial"/>
              </a:rPr>
              <a:t>roje </a:t>
            </a:r>
            <a:r>
              <a:rPr dirty="0" sz="1800" spc="-114">
                <a:latin typeface="Arial"/>
                <a:cs typeface="Arial"/>
              </a:rPr>
              <a:t>Tedarik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marL="11601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165">
                <a:latin typeface="Arial"/>
                <a:cs typeface="Arial"/>
              </a:rPr>
              <a:t>Paydaş</a:t>
            </a:r>
            <a:r>
              <a:rPr dirty="0" sz="1800" spc="-18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marL="626745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70">
                <a:latin typeface="Arial"/>
                <a:cs typeface="Arial"/>
              </a:rPr>
              <a:t>Bilgi Alanları </a:t>
            </a:r>
            <a:r>
              <a:rPr dirty="0" sz="1800" spc="-105">
                <a:latin typeface="Arial"/>
                <a:cs typeface="Arial"/>
              </a:rPr>
              <a:t>ve </a:t>
            </a:r>
            <a:r>
              <a:rPr dirty="0" sz="1800" spc="-135">
                <a:latin typeface="Arial"/>
                <a:cs typeface="Arial"/>
              </a:rPr>
              <a:t>Süreç</a:t>
            </a:r>
            <a:r>
              <a:rPr dirty="0" sz="1800" spc="-17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Grupları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105" b="1">
                <a:latin typeface="Arial"/>
                <a:cs typeface="Arial"/>
              </a:rPr>
              <a:t>İYİ </a:t>
            </a:r>
            <a:r>
              <a:rPr dirty="0" sz="1800" spc="-204" b="1">
                <a:latin typeface="Arial"/>
                <a:cs typeface="Arial"/>
              </a:rPr>
              <a:t>BİR  </a:t>
            </a:r>
            <a:r>
              <a:rPr dirty="0" sz="1800" spc="-300" b="1">
                <a:latin typeface="Arial"/>
                <a:cs typeface="Arial"/>
              </a:rPr>
              <a:t>PROJE  </a:t>
            </a:r>
            <a:r>
              <a:rPr dirty="0" sz="1800" spc="-170" b="1">
                <a:latin typeface="Arial"/>
                <a:cs typeface="Arial"/>
              </a:rPr>
              <a:t>YÖNETİCİSİNİN</a:t>
            </a:r>
            <a:r>
              <a:rPr dirty="0" sz="1800" spc="-295" b="1">
                <a:latin typeface="Arial"/>
                <a:cs typeface="Arial"/>
              </a:rPr>
              <a:t> </a:t>
            </a:r>
            <a:r>
              <a:rPr dirty="0" sz="1800" spc="-254" b="1">
                <a:latin typeface="Arial"/>
                <a:cs typeface="Arial"/>
              </a:rPr>
              <a:t>ÖZELLİKLERİ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300" b="1">
                <a:latin typeface="Arial"/>
                <a:cs typeface="Arial"/>
              </a:rPr>
              <a:t>PROJE </a:t>
            </a:r>
            <a:r>
              <a:rPr dirty="0" sz="1800" spc="-160" b="1">
                <a:latin typeface="Arial"/>
                <a:cs typeface="Arial"/>
              </a:rPr>
              <a:t>YÖNETİM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spc="-190" b="1">
                <a:latin typeface="Arial"/>
                <a:cs typeface="Arial"/>
              </a:rPr>
              <a:t>YAZILIMLARI</a:t>
            </a:r>
            <a:endParaRPr sz="1800">
              <a:latin typeface="Arial"/>
              <a:cs typeface="Arial"/>
            </a:endParaRPr>
          </a:p>
          <a:p>
            <a:pPr lvl="1" marL="626745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dirty="0" sz="1800" spc="-95">
                <a:latin typeface="Arial"/>
                <a:cs typeface="Arial"/>
              </a:rPr>
              <a:t>Primavera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220" b="1">
                <a:latin typeface="Arial"/>
                <a:cs typeface="Arial"/>
              </a:rPr>
              <a:t>SON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spc="-270" b="1">
                <a:latin typeface="Arial"/>
                <a:cs typeface="Arial"/>
              </a:rPr>
              <a:t>SÖZ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280" b="1">
                <a:latin typeface="Arial"/>
                <a:cs typeface="Arial"/>
              </a:rPr>
              <a:t>KAYNAKÇA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51739"/>
            <a:ext cx="24834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TAKDİM</a:t>
            </a:r>
            <a:r>
              <a:rPr dirty="0" spc="-220"/>
              <a:t> </a:t>
            </a:r>
            <a:r>
              <a:rPr dirty="0" spc="-335"/>
              <a:t>PLANI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333" y="822029"/>
            <a:ext cx="8940817" cy="4892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5" name="object 5"/>
          <p:cNvSpPr/>
          <p:nvPr/>
        </p:nvSpPr>
        <p:spPr>
          <a:xfrm>
            <a:off x="7572400" y="5214950"/>
            <a:ext cx="1571599" cy="642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446" y="882269"/>
            <a:ext cx="9034141" cy="4618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5" name="object 5"/>
          <p:cNvSpPr/>
          <p:nvPr/>
        </p:nvSpPr>
        <p:spPr>
          <a:xfrm>
            <a:off x="7572400" y="5214950"/>
            <a:ext cx="1571599" cy="642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49" y="811625"/>
            <a:ext cx="8858270" cy="4528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5" name="object 5"/>
          <p:cNvSpPr/>
          <p:nvPr/>
        </p:nvSpPr>
        <p:spPr>
          <a:xfrm>
            <a:off x="7572400" y="5072075"/>
            <a:ext cx="1571599" cy="642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709" y="883313"/>
            <a:ext cx="8935444" cy="4545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5" name="object 5"/>
          <p:cNvSpPr/>
          <p:nvPr/>
        </p:nvSpPr>
        <p:spPr>
          <a:xfrm>
            <a:off x="7572400" y="5072075"/>
            <a:ext cx="1571599" cy="642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TOSHIBA</dc:creator>
  <dc:title>Slayt 1</dc:title>
  <dcterms:created xsi:type="dcterms:W3CDTF">2020-02-26T11:41:44Z</dcterms:created>
  <dcterms:modified xsi:type="dcterms:W3CDTF">2020-02-26T11:41:44Z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2020-02-20T00:00:00Z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2020-02-26T00:00:00Z</vt:filetime>
  </property>
</Properties>
</file>