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63"/>
  </p:normalViewPr>
  <p:slideViewPr>
    <p:cSldViewPr snapToGrid="0" snapToObjects="1">
      <p:cViewPr varScale="1">
        <p:scale>
          <a:sx n="121" d="100"/>
          <a:sy n="121" d="100"/>
        </p:scale>
        <p:origin x="20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2/6/19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9CCCF-662A-EA4D-9593-CFA58857DF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Standart</a:t>
            </a:r>
            <a:r>
              <a:rPr lang="en-US" dirty="0"/>
              <a:t> Normal </a:t>
            </a:r>
            <a:r>
              <a:rPr lang="en-US" dirty="0" err="1"/>
              <a:t>Dağılım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942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</a:t>
            </a:r>
            <a:r>
              <a:rPr lang="en-US" dirty="0" err="1"/>
              <a:t>Dağılım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99230"/>
          </a:xfrm>
        </p:spPr>
        <p:txBody>
          <a:bodyPr>
            <a:normAutofit/>
          </a:bodyPr>
          <a:lstStyle/>
          <a:p>
            <a:r>
              <a:rPr lang="tr-TR" dirty="0"/>
              <a:t>Normal dağılım, çan eğirişine benzeyen simetrik bir dağılımdır. </a:t>
            </a:r>
            <a:endParaRPr lang="en-GB" dirty="0"/>
          </a:p>
          <a:p>
            <a:r>
              <a:rPr lang="tr-TR" dirty="0"/>
              <a:t>Evrendeki pek çok değişkenin normal dağılım özelliği gösterdiği kabul edilir. </a:t>
            </a:r>
          </a:p>
          <a:p>
            <a:r>
              <a:rPr lang="tr-TR" dirty="0"/>
              <a:t>Normal dağılımlarda ortalama, </a:t>
            </a:r>
            <a:r>
              <a:rPr lang="tr-TR" dirty="0" err="1"/>
              <a:t>mod</a:t>
            </a:r>
            <a:r>
              <a:rPr lang="tr-TR" dirty="0"/>
              <a:t> ve medyan değerleri birbirine eşittir.</a:t>
            </a:r>
          </a:p>
          <a:p>
            <a:r>
              <a:rPr lang="tr-TR" dirty="0"/>
              <a:t>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15006F-864D-0B41-81FF-1C9C1831D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875" y="3865617"/>
            <a:ext cx="4318000" cy="27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256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</a:t>
            </a:r>
            <a:r>
              <a:rPr lang="en-US" dirty="0" err="1"/>
              <a:t>Dağılım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Standartlaştırma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99230"/>
          </a:xfrm>
        </p:spPr>
        <p:txBody>
          <a:bodyPr>
            <a:normAutofit/>
          </a:bodyPr>
          <a:lstStyle/>
          <a:p>
            <a:pPr lvl="0"/>
            <a:r>
              <a:rPr lang="tr-TR" dirty="0"/>
              <a:t>Ortalaması </a:t>
            </a:r>
            <a:r>
              <a:rPr lang="en-GB" dirty="0" err="1"/>
              <a:t>μ</a:t>
            </a:r>
            <a:r>
              <a:rPr lang="en-GB" dirty="0"/>
              <a:t>, </a:t>
            </a:r>
            <a:r>
              <a:rPr lang="en-GB" dirty="0" err="1"/>
              <a:t>standart</a:t>
            </a:r>
            <a:r>
              <a:rPr lang="en-GB" dirty="0"/>
              <a:t> </a:t>
            </a:r>
            <a:r>
              <a:rPr lang="en-GB" dirty="0" err="1"/>
              <a:t>sapması</a:t>
            </a:r>
            <a:r>
              <a:rPr lang="en-GB" dirty="0"/>
              <a:t> </a:t>
            </a:r>
            <a:r>
              <a:rPr lang="en-GB" dirty="0" err="1"/>
              <a:t>σ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normal </a:t>
            </a:r>
            <a:r>
              <a:rPr lang="en-GB" dirty="0" err="1"/>
              <a:t>dağılımın</a:t>
            </a:r>
            <a:r>
              <a:rPr lang="en-GB" dirty="0"/>
              <a:t>, </a:t>
            </a:r>
            <a:r>
              <a:rPr lang="en-GB" dirty="0" err="1"/>
              <a:t>tüm</a:t>
            </a:r>
            <a:r>
              <a:rPr lang="en-GB" dirty="0"/>
              <a:t> </a:t>
            </a:r>
            <a:r>
              <a:rPr lang="en-GB" dirty="0" err="1"/>
              <a:t>gözlemlerinden</a:t>
            </a:r>
            <a:r>
              <a:rPr lang="en-GB" dirty="0"/>
              <a:t> belli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sabit</a:t>
            </a:r>
            <a:r>
              <a:rPr lang="en-GB" dirty="0"/>
              <a:t> </a:t>
            </a:r>
            <a:r>
              <a:rPr lang="en-GB" dirty="0" err="1"/>
              <a:t>sayı</a:t>
            </a:r>
            <a:r>
              <a:rPr lang="en-GB" dirty="0"/>
              <a:t> (A) </a:t>
            </a:r>
            <a:r>
              <a:rPr lang="en-GB" dirty="0" err="1"/>
              <a:t>çıkarıldığında</a:t>
            </a:r>
            <a:r>
              <a:rPr lang="en-GB" dirty="0"/>
              <a:t>, </a:t>
            </a:r>
            <a:r>
              <a:rPr lang="en-GB" dirty="0" err="1"/>
              <a:t>elde</a:t>
            </a:r>
            <a:r>
              <a:rPr lang="en-GB" dirty="0"/>
              <a:t> </a:t>
            </a:r>
            <a:r>
              <a:rPr lang="en-GB" dirty="0" err="1"/>
              <a:t>edilen</a:t>
            </a:r>
            <a:r>
              <a:rPr lang="en-GB" dirty="0"/>
              <a:t> </a:t>
            </a:r>
            <a:r>
              <a:rPr lang="en-GB" dirty="0" err="1"/>
              <a:t>yeni</a:t>
            </a:r>
            <a:r>
              <a:rPr lang="en-GB" dirty="0"/>
              <a:t> </a:t>
            </a:r>
            <a:r>
              <a:rPr lang="en-GB" dirty="0" err="1"/>
              <a:t>dağılım</a:t>
            </a:r>
            <a:r>
              <a:rPr lang="en-GB" dirty="0"/>
              <a:t> da normal </a:t>
            </a:r>
            <a:r>
              <a:rPr lang="en-GB" dirty="0" err="1"/>
              <a:t>dağılım</a:t>
            </a:r>
            <a:r>
              <a:rPr lang="en-GB" dirty="0"/>
              <a:t> </a:t>
            </a:r>
            <a:r>
              <a:rPr lang="en-GB" dirty="0" err="1"/>
              <a:t>özelliği</a:t>
            </a:r>
            <a:r>
              <a:rPr lang="en-GB" dirty="0"/>
              <a:t> </a:t>
            </a:r>
            <a:r>
              <a:rPr lang="en-GB" dirty="0" err="1"/>
              <a:t>gösterir</a:t>
            </a:r>
            <a:r>
              <a:rPr lang="en-GB" dirty="0"/>
              <a:t>. </a:t>
            </a:r>
          </a:p>
          <a:p>
            <a:pPr lvl="1"/>
            <a:r>
              <a:rPr lang="tr-TR" dirty="0"/>
              <a:t>Bu normal dağılımın yeni ortalama değeri </a:t>
            </a:r>
            <a:r>
              <a:rPr lang="en-GB" dirty="0" err="1"/>
              <a:t>μ-A’dır</a:t>
            </a:r>
            <a:r>
              <a:rPr lang="en-GB" dirty="0"/>
              <a:t>. </a:t>
            </a:r>
            <a:r>
              <a:rPr lang="en-GB" dirty="0" err="1"/>
              <a:t>Standart</a:t>
            </a:r>
            <a:r>
              <a:rPr lang="en-GB" dirty="0"/>
              <a:t> </a:t>
            </a:r>
            <a:r>
              <a:rPr lang="en-GB" dirty="0" err="1"/>
              <a:t>sapması</a:t>
            </a:r>
            <a:r>
              <a:rPr lang="en-GB" dirty="0"/>
              <a:t> da </a:t>
            </a:r>
            <a:r>
              <a:rPr lang="en-GB" dirty="0" err="1"/>
              <a:t>σ</a:t>
            </a:r>
            <a:r>
              <a:rPr lang="en-GB" dirty="0"/>
              <a:t>.</a:t>
            </a:r>
          </a:p>
          <a:p>
            <a:pPr lvl="0"/>
            <a:r>
              <a:rPr lang="tr-TR" dirty="0"/>
              <a:t>Ortalaması </a:t>
            </a:r>
            <a:r>
              <a:rPr lang="en-GB" dirty="0" err="1"/>
              <a:t>μ</a:t>
            </a:r>
            <a:r>
              <a:rPr lang="en-GB" dirty="0"/>
              <a:t>, </a:t>
            </a:r>
            <a:r>
              <a:rPr lang="en-GB" dirty="0" err="1"/>
              <a:t>standart</a:t>
            </a:r>
            <a:r>
              <a:rPr lang="en-GB" dirty="0"/>
              <a:t> </a:t>
            </a:r>
            <a:r>
              <a:rPr lang="en-GB" dirty="0" err="1"/>
              <a:t>sapması</a:t>
            </a:r>
            <a:r>
              <a:rPr lang="en-GB" dirty="0"/>
              <a:t> </a:t>
            </a:r>
            <a:r>
              <a:rPr lang="en-GB" dirty="0" err="1"/>
              <a:t>σ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normal </a:t>
            </a:r>
            <a:r>
              <a:rPr lang="en-GB" dirty="0" err="1"/>
              <a:t>dağılımın</a:t>
            </a:r>
            <a:r>
              <a:rPr lang="en-GB" dirty="0"/>
              <a:t>, </a:t>
            </a:r>
            <a:r>
              <a:rPr lang="en-GB" dirty="0" err="1"/>
              <a:t>tüm</a:t>
            </a:r>
            <a:r>
              <a:rPr lang="en-GB" dirty="0"/>
              <a:t> </a:t>
            </a:r>
            <a:r>
              <a:rPr lang="en-GB" dirty="0" err="1"/>
              <a:t>gözlemleri</a:t>
            </a:r>
            <a:r>
              <a:rPr lang="en-GB" dirty="0"/>
              <a:t>, belli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sabit</a:t>
            </a:r>
            <a:r>
              <a:rPr lang="en-GB" dirty="0"/>
              <a:t> </a:t>
            </a:r>
            <a:r>
              <a:rPr lang="en-GB" dirty="0" err="1"/>
              <a:t>sayıya</a:t>
            </a:r>
            <a:r>
              <a:rPr lang="en-GB" dirty="0"/>
              <a:t> (B) </a:t>
            </a:r>
            <a:r>
              <a:rPr lang="en-GB" dirty="0" err="1"/>
              <a:t>bölündüğünde</a:t>
            </a:r>
            <a:r>
              <a:rPr lang="en-GB" dirty="0"/>
              <a:t>, </a:t>
            </a:r>
            <a:r>
              <a:rPr lang="en-GB" dirty="0" err="1"/>
              <a:t>elde</a:t>
            </a:r>
            <a:r>
              <a:rPr lang="en-GB" dirty="0"/>
              <a:t> </a:t>
            </a:r>
            <a:r>
              <a:rPr lang="en-GB" dirty="0" err="1"/>
              <a:t>edilen</a:t>
            </a:r>
            <a:r>
              <a:rPr lang="en-GB" dirty="0"/>
              <a:t> </a:t>
            </a:r>
            <a:r>
              <a:rPr lang="en-GB" dirty="0" err="1"/>
              <a:t>yeni</a:t>
            </a:r>
            <a:r>
              <a:rPr lang="en-GB" dirty="0"/>
              <a:t> </a:t>
            </a:r>
            <a:r>
              <a:rPr lang="en-GB" dirty="0" err="1"/>
              <a:t>dağılım</a:t>
            </a:r>
            <a:r>
              <a:rPr lang="en-GB" dirty="0"/>
              <a:t> da normal </a:t>
            </a:r>
            <a:r>
              <a:rPr lang="en-GB" dirty="0" err="1"/>
              <a:t>dağılım</a:t>
            </a:r>
            <a:r>
              <a:rPr lang="en-GB" dirty="0"/>
              <a:t> </a:t>
            </a:r>
            <a:r>
              <a:rPr lang="en-GB" dirty="0" err="1"/>
              <a:t>özelliği</a:t>
            </a:r>
            <a:r>
              <a:rPr lang="en-GB" dirty="0"/>
              <a:t> </a:t>
            </a:r>
            <a:r>
              <a:rPr lang="en-GB" dirty="0" err="1"/>
              <a:t>gösterir</a:t>
            </a:r>
            <a:r>
              <a:rPr lang="en-GB" dirty="0"/>
              <a:t>. </a:t>
            </a:r>
          </a:p>
          <a:p>
            <a:pPr lvl="1"/>
            <a:r>
              <a:rPr lang="en-GB" dirty="0"/>
              <a:t>Bu normal </a:t>
            </a:r>
            <a:r>
              <a:rPr lang="en-GB" dirty="0" err="1"/>
              <a:t>dağılımın</a:t>
            </a:r>
            <a:r>
              <a:rPr lang="en-GB" dirty="0"/>
              <a:t> </a:t>
            </a:r>
            <a:r>
              <a:rPr lang="en-GB" dirty="0" err="1"/>
              <a:t>yeni</a:t>
            </a:r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değeri</a:t>
            </a:r>
            <a:r>
              <a:rPr lang="en-GB" dirty="0"/>
              <a:t> </a:t>
            </a:r>
            <a:r>
              <a:rPr lang="en-GB" dirty="0" err="1"/>
              <a:t>μ</a:t>
            </a:r>
            <a:r>
              <a:rPr lang="en-GB" dirty="0"/>
              <a:t>, </a:t>
            </a:r>
            <a:r>
              <a:rPr lang="en-GB" dirty="0" err="1"/>
              <a:t>standart</a:t>
            </a:r>
            <a:r>
              <a:rPr lang="en-GB" dirty="0"/>
              <a:t> </a:t>
            </a:r>
            <a:r>
              <a:rPr lang="en-GB" dirty="0" err="1"/>
              <a:t>sapması</a:t>
            </a:r>
            <a:r>
              <a:rPr lang="en-GB" dirty="0"/>
              <a:t> da </a:t>
            </a:r>
            <a:r>
              <a:rPr lang="en-GB" dirty="0" err="1"/>
              <a:t>σ</a:t>
            </a:r>
            <a:r>
              <a:rPr lang="en-GB" dirty="0"/>
              <a:t>/B </a:t>
            </a:r>
            <a:r>
              <a:rPr lang="en-GB" dirty="0" err="1"/>
              <a:t>olur</a:t>
            </a:r>
            <a:r>
              <a:rPr lang="en-GB" dirty="0"/>
              <a:t>. </a:t>
            </a:r>
          </a:p>
          <a:p>
            <a:pPr lvl="0"/>
            <a:r>
              <a:rPr lang="tr-TR" dirty="0"/>
              <a:t>Ortalaması </a:t>
            </a:r>
            <a:r>
              <a:rPr lang="en-GB" dirty="0" err="1"/>
              <a:t>μ</a:t>
            </a:r>
            <a:r>
              <a:rPr lang="en-GB" dirty="0"/>
              <a:t>, </a:t>
            </a:r>
            <a:r>
              <a:rPr lang="en-GB" dirty="0" err="1"/>
              <a:t>standart</a:t>
            </a:r>
            <a:r>
              <a:rPr lang="en-GB" dirty="0"/>
              <a:t> </a:t>
            </a:r>
            <a:r>
              <a:rPr lang="en-GB" dirty="0" err="1"/>
              <a:t>sapması</a:t>
            </a:r>
            <a:r>
              <a:rPr lang="en-GB" dirty="0"/>
              <a:t> </a:t>
            </a:r>
            <a:r>
              <a:rPr lang="en-GB" dirty="0" err="1"/>
              <a:t>σ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normal </a:t>
            </a:r>
            <a:r>
              <a:rPr lang="en-GB" dirty="0" err="1"/>
              <a:t>dağılımın</a:t>
            </a:r>
            <a:r>
              <a:rPr lang="en-GB" dirty="0"/>
              <a:t>, </a:t>
            </a:r>
            <a:r>
              <a:rPr lang="en-GB" dirty="0" err="1"/>
              <a:t>tüm</a:t>
            </a:r>
            <a:r>
              <a:rPr lang="en-GB" dirty="0"/>
              <a:t> </a:t>
            </a:r>
            <a:r>
              <a:rPr lang="en-GB" dirty="0" err="1"/>
              <a:t>gözlemlerinden</a:t>
            </a:r>
            <a:r>
              <a:rPr lang="en-GB" dirty="0"/>
              <a:t> </a:t>
            </a:r>
            <a:r>
              <a:rPr lang="en-GB" dirty="0" err="1"/>
              <a:t>μ</a:t>
            </a:r>
            <a:r>
              <a:rPr lang="en-GB" dirty="0"/>
              <a:t> </a:t>
            </a:r>
            <a:r>
              <a:rPr lang="en-GB" dirty="0" err="1"/>
              <a:t>çıkarılıp</a:t>
            </a:r>
            <a:r>
              <a:rPr lang="en-GB" dirty="0"/>
              <a:t>, </a:t>
            </a:r>
            <a:r>
              <a:rPr lang="en-GB" dirty="0" err="1"/>
              <a:t>aynı</a:t>
            </a:r>
            <a:r>
              <a:rPr lang="en-GB" dirty="0"/>
              <a:t> </a:t>
            </a:r>
            <a:r>
              <a:rPr lang="en-GB" dirty="0" err="1"/>
              <a:t>gözlemler</a:t>
            </a:r>
            <a:r>
              <a:rPr lang="en-GB" dirty="0"/>
              <a:t> </a:t>
            </a:r>
            <a:r>
              <a:rPr lang="en-GB" dirty="0" err="1"/>
              <a:t>σ</a:t>
            </a:r>
            <a:r>
              <a:rPr lang="en-GB" dirty="0"/>
              <a:t> </a:t>
            </a:r>
            <a:r>
              <a:rPr lang="en-GB" dirty="0" err="1"/>
              <a:t>değerine</a:t>
            </a:r>
            <a:r>
              <a:rPr lang="en-GB" dirty="0"/>
              <a:t> </a:t>
            </a:r>
            <a:r>
              <a:rPr lang="en-GB" dirty="0" err="1"/>
              <a:t>bölündüğünde</a:t>
            </a:r>
            <a:r>
              <a:rPr lang="en-GB" dirty="0"/>
              <a:t> </a:t>
            </a:r>
            <a:r>
              <a:rPr lang="en-GB" dirty="0" err="1"/>
              <a:t>elde</a:t>
            </a:r>
            <a:r>
              <a:rPr lang="en-GB" dirty="0"/>
              <a:t> </a:t>
            </a:r>
            <a:r>
              <a:rPr lang="en-GB" dirty="0" err="1"/>
              <a:t>edilen</a:t>
            </a:r>
            <a:r>
              <a:rPr lang="en-GB" dirty="0"/>
              <a:t> </a:t>
            </a:r>
            <a:r>
              <a:rPr lang="en-GB" dirty="0" err="1"/>
              <a:t>dağılım</a:t>
            </a:r>
            <a:r>
              <a:rPr lang="en-GB" dirty="0"/>
              <a:t> </a:t>
            </a:r>
            <a:r>
              <a:rPr lang="en-GB" dirty="0" err="1"/>
              <a:t>yine</a:t>
            </a:r>
            <a:r>
              <a:rPr lang="en-GB" dirty="0"/>
              <a:t> normal </a:t>
            </a:r>
            <a:r>
              <a:rPr lang="en-GB" dirty="0" err="1"/>
              <a:t>dağılım</a:t>
            </a:r>
            <a:r>
              <a:rPr lang="en-GB" dirty="0"/>
              <a:t> </a:t>
            </a:r>
            <a:r>
              <a:rPr lang="en-GB" dirty="0" err="1"/>
              <a:t>özelliği</a:t>
            </a:r>
            <a:r>
              <a:rPr lang="en-GB" dirty="0"/>
              <a:t> </a:t>
            </a:r>
            <a:r>
              <a:rPr lang="en-GB" dirty="0" err="1"/>
              <a:t>gösterir</a:t>
            </a:r>
            <a:r>
              <a:rPr lang="en-GB" dirty="0"/>
              <a:t>. </a:t>
            </a:r>
          </a:p>
          <a:p>
            <a:pPr lvl="1"/>
            <a:r>
              <a:rPr lang="en-GB" dirty="0"/>
              <a:t>Bu normal </a:t>
            </a:r>
            <a:r>
              <a:rPr lang="en-GB" dirty="0" err="1"/>
              <a:t>dağılımın</a:t>
            </a:r>
            <a:r>
              <a:rPr lang="en-GB" dirty="0"/>
              <a:t> </a:t>
            </a:r>
            <a:r>
              <a:rPr lang="en-GB" dirty="0" err="1"/>
              <a:t>ortalaması</a:t>
            </a:r>
            <a:r>
              <a:rPr lang="en-GB" dirty="0"/>
              <a:t> 0 </a:t>
            </a:r>
            <a:r>
              <a:rPr lang="en-GB" dirty="0" err="1"/>
              <a:t>olur</a:t>
            </a:r>
            <a:r>
              <a:rPr lang="en-GB" dirty="0"/>
              <a:t>. </a:t>
            </a:r>
          </a:p>
          <a:p>
            <a:pPr lvl="1"/>
            <a:r>
              <a:rPr lang="en-GB" dirty="0"/>
              <a:t>Bu normal </a:t>
            </a:r>
            <a:r>
              <a:rPr lang="en-GB" dirty="0" err="1"/>
              <a:t>dağılımın</a:t>
            </a:r>
            <a:r>
              <a:rPr lang="en-GB" dirty="0"/>
              <a:t> </a:t>
            </a:r>
            <a:r>
              <a:rPr lang="en-GB" dirty="0" err="1"/>
              <a:t>standart</a:t>
            </a:r>
            <a:r>
              <a:rPr lang="en-GB" dirty="0"/>
              <a:t> </a:t>
            </a:r>
            <a:r>
              <a:rPr lang="en-GB" dirty="0" err="1"/>
              <a:t>sapması</a:t>
            </a:r>
            <a:r>
              <a:rPr lang="en-GB" dirty="0"/>
              <a:t> da 1 </a:t>
            </a:r>
            <a:r>
              <a:rPr lang="en-GB" dirty="0" err="1"/>
              <a:t>olur</a:t>
            </a:r>
            <a:r>
              <a:rPr lang="en-GB" dirty="0"/>
              <a:t>. </a:t>
            </a:r>
          </a:p>
          <a:p>
            <a:pPr lvl="1"/>
            <a:r>
              <a:rPr lang="en-GB" dirty="0"/>
              <a:t>Bu </a:t>
            </a:r>
            <a:r>
              <a:rPr lang="en-GB" dirty="0" err="1"/>
              <a:t>dağılıma</a:t>
            </a:r>
            <a:r>
              <a:rPr lang="en-GB" dirty="0"/>
              <a:t> </a:t>
            </a:r>
            <a:r>
              <a:rPr lang="en-GB" dirty="0" err="1"/>
              <a:t>standart</a:t>
            </a:r>
            <a:r>
              <a:rPr lang="en-GB" dirty="0"/>
              <a:t> normal </a:t>
            </a:r>
            <a:r>
              <a:rPr lang="en-GB" dirty="0" err="1"/>
              <a:t>dağılım</a:t>
            </a:r>
            <a:r>
              <a:rPr lang="en-GB" dirty="0"/>
              <a:t> </a:t>
            </a:r>
            <a:r>
              <a:rPr lang="en-GB" dirty="0" err="1"/>
              <a:t>denir</a:t>
            </a:r>
            <a:r>
              <a:rPr lang="en-GB" dirty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83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</a:t>
            </a:r>
            <a:r>
              <a:rPr lang="en-US" dirty="0" err="1"/>
              <a:t>Dağılım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Standartlaştırma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99230"/>
          </a:xfrm>
        </p:spPr>
        <p:txBody>
          <a:bodyPr>
            <a:normAutofit/>
          </a:bodyPr>
          <a:lstStyle/>
          <a:p>
            <a:r>
              <a:rPr lang="tr-TR" dirty="0"/>
              <a:t>Bu sayede, normal dağılım özelliği gösterilen tüm değişkenler standart normal dağılım haline getirilebilir. </a:t>
            </a:r>
            <a:endParaRPr lang="en-GB" dirty="0"/>
          </a:p>
          <a:p>
            <a:r>
              <a:rPr lang="tr-TR" dirty="0"/>
              <a:t>Standartlaştırma farklı değişkenlerin birbirleriyle karşılaştırılmasını olanaklı kılar. </a:t>
            </a:r>
          </a:p>
          <a:p>
            <a:r>
              <a:rPr lang="tr-TR" dirty="0"/>
              <a:t>Örneğin; normal dağılım özelliği gösteren farklı değişkenlerin birbiriyle karşılaştırılarak büyüklük/küçüklük, öncelik/sonralık gibi özelliklerini standartlaştırma yaparak gerçekleştirebiliriz. </a:t>
            </a:r>
          </a:p>
          <a:p>
            <a:r>
              <a:rPr lang="tr-TR" dirty="0"/>
              <a:t>Örneğin; normal dağılım özelliği gösteren bir değişken için belli aralıklar içerisinde olma olasılıklarını standartlaştırma yaparak hesaplayabiliriz.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9661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</a:t>
            </a:r>
            <a:r>
              <a:rPr lang="en-US" dirty="0" err="1"/>
              <a:t>Dağılım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Standartlaştırma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99230"/>
          </a:xfrm>
        </p:spPr>
        <p:txBody>
          <a:bodyPr>
            <a:normAutofit/>
          </a:bodyPr>
          <a:lstStyle/>
          <a:p>
            <a:r>
              <a:rPr lang="tr-TR" dirty="0"/>
              <a:t>Örnek 1: Bir öğrenci İngilizce, Din Sosyolojisi ve İstatistik derslerinden aldığı puanlar gösteriliyor. Bu derslerin puanları normal dağılım özelliği gösteriyorsa, öğrenci hangi dersten daha başarılıdır. </a:t>
            </a:r>
            <a:endParaRPr lang="en-GB" dirty="0"/>
          </a:p>
          <a:p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29985D4-C950-104B-BA81-15BC00B809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790486"/>
              </p:ext>
            </p:extLst>
          </p:nvPr>
        </p:nvGraphicFramePr>
        <p:xfrm>
          <a:off x="180135" y="4942048"/>
          <a:ext cx="11831728" cy="14687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7932">
                  <a:extLst>
                    <a:ext uri="{9D8B030D-6E8A-4147-A177-3AD203B41FA5}">
                      <a16:colId xmlns:a16="http://schemas.microsoft.com/office/drawing/2014/main" val="1343727472"/>
                    </a:ext>
                  </a:extLst>
                </a:gridCol>
                <a:gridCol w="2957932">
                  <a:extLst>
                    <a:ext uri="{9D8B030D-6E8A-4147-A177-3AD203B41FA5}">
                      <a16:colId xmlns:a16="http://schemas.microsoft.com/office/drawing/2014/main" val="474082822"/>
                    </a:ext>
                  </a:extLst>
                </a:gridCol>
                <a:gridCol w="2957932">
                  <a:extLst>
                    <a:ext uri="{9D8B030D-6E8A-4147-A177-3AD203B41FA5}">
                      <a16:colId xmlns:a16="http://schemas.microsoft.com/office/drawing/2014/main" val="700467516"/>
                    </a:ext>
                  </a:extLst>
                </a:gridCol>
                <a:gridCol w="2957932">
                  <a:extLst>
                    <a:ext uri="{9D8B030D-6E8A-4147-A177-3AD203B41FA5}">
                      <a16:colId xmlns:a16="http://schemas.microsoft.com/office/drawing/2014/main" val="1594212625"/>
                    </a:ext>
                  </a:extLst>
                </a:gridCol>
              </a:tblGrid>
              <a:tr h="367191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Ders</a:t>
                      </a:r>
                      <a:endParaRPr lang="en-GB" sz="24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37697" marR="13769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Puan</a:t>
                      </a:r>
                      <a:endParaRPr lang="en-GB" sz="24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37697" marR="13769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Ortalama</a:t>
                      </a:r>
                      <a:endParaRPr lang="en-GB" sz="24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37697" marR="13769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Standart Sapma</a:t>
                      </a:r>
                      <a:endParaRPr lang="en-GB" sz="24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37697" marR="137697" marT="0" marB="0"/>
                </a:tc>
                <a:extLst>
                  <a:ext uri="{0D108BD9-81ED-4DB2-BD59-A6C34878D82A}">
                    <a16:rowId xmlns:a16="http://schemas.microsoft.com/office/drawing/2014/main" val="103516343"/>
                  </a:ext>
                </a:extLst>
              </a:tr>
              <a:tr h="367191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İngilizce</a:t>
                      </a:r>
                      <a:endParaRPr lang="en-GB" sz="24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37697" marR="13769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90</a:t>
                      </a:r>
                      <a:endParaRPr lang="en-GB" sz="24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37697" marR="13769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75</a:t>
                      </a:r>
                      <a:endParaRPr lang="en-GB" sz="24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37697" marR="13769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5</a:t>
                      </a:r>
                      <a:endParaRPr lang="en-GB" sz="24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37697" marR="137697" marT="0" marB="0"/>
                </a:tc>
                <a:extLst>
                  <a:ext uri="{0D108BD9-81ED-4DB2-BD59-A6C34878D82A}">
                    <a16:rowId xmlns:a16="http://schemas.microsoft.com/office/drawing/2014/main" val="3500592989"/>
                  </a:ext>
                </a:extLst>
              </a:tr>
              <a:tr h="367191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Din Sosyolojisi</a:t>
                      </a:r>
                      <a:endParaRPr lang="en-GB" sz="24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37697" marR="13769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90</a:t>
                      </a:r>
                      <a:endParaRPr lang="en-GB" sz="24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37697" marR="13769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60</a:t>
                      </a:r>
                      <a:endParaRPr lang="en-GB" sz="24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37697" marR="13769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6</a:t>
                      </a:r>
                      <a:endParaRPr lang="en-GB" sz="24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37697" marR="137697" marT="0" marB="0"/>
                </a:tc>
                <a:extLst>
                  <a:ext uri="{0D108BD9-81ED-4DB2-BD59-A6C34878D82A}">
                    <a16:rowId xmlns:a16="http://schemas.microsoft.com/office/drawing/2014/main" val="2465025242"/>
                  </a:ext>
                </a:extLst>
              </a:tr>
              <a:tr h="367191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İstatistik</a:t>
                      </a:r>
                      <a:endParaRPr lang="en-GB" sz="24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37697" marR="13769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70</a:t>
                      </a:r>
                      <a:endParaRPr lang="en-GB" sz="24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37697" marR="13769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40</a:t>
                      </a:r>
                      <a:endParaRPr lang="en-GB" sz="24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37697" marR="13769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5</a:t>
                      </a:r>
                      <a:endParaRPr lang="en-GB" sz="2400" dirty="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37697" marR="137697" marT="0" marB="0"/>
                </a:tc>
                <a:extLst>
                  <a:ext uri="{0D108BD9-81ED-4DB2-BD59-A6C34878D82A}">
                    <a16:rowId xmlns:a16="http://schemas.microsoft.com/office/drawing/2014/main" val="4494599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8496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 </a:t>
            </a:r>
            <a:r>
              <a:rPr lang="en-US" dirty="0" err="1"/>
              <a:t>skorları</a:t>
            </a:r>
            <a:r>
              <a:rPr lang="en-US" dirty="0"/>
              <a:t> </a:t>
            </a:r>
            <a:r>
              <a:rPr lang="en-US" dirty="0" err="1"/>
              <a:t>tablosu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99230"/>
          </a:xfrm>
        </p:spPr>
        <p:txBody>
          <a:bodyPr>
            <a:normAutofit/>
          </a:bodyPr>
          <a:lstStyle/>
          <a:p>
            <a:r>
              <a:rPr lang="tr-TR" dirty="0"/>
              <a:t>Standart normal dağılımın, alan ölçülerinden yararlanarak oran hesaplamaları yapılabilir. </a:t>
            </a:r>
            <a:endParaRPr lang="en-GB" dirty="0"/>
          </a:p>
          <a:p>
            <a:r>
              <a:rPr lang="tr-TR" dirty="0" err="1"/>
              <a:t>SND’nin</a:t>
            </a:r>
            <a:r>
              <a:rPr lang="tr-TR" dirty="0"/>
              <a:t> alan ölçüsü 1’e eşittir. </a:t>
            </a:r>
            <a:endParaRPr lang="en-GB" dirty="0"/>
          </a:p>
          <a:p>
            <a:r>
              <a:rPr lang="tr-TR" dirty="0"/>
              <a:t>Z skorları tablosu, her skor için alan ölçülerinin hesaplandığı kılavuzdur. </a:t>
            </a:r>
          </a:p>
          <a:p>
            <a:r>
              <a:rPr lang="tr-TR" dirty="0"/>
              <a:t>Bu kılavuzda gösterilen her bir değer, ilgili noktanın merkeze olan uzaklığındaki alan ölçüsüdür.</a:t>
            </a:r>
          </a:p>
          <a:p>
            <a:pPr lvl="1"/>
            <a:r>
              <a:rPr lang="tr-TR" dirty="0"/>
              <a:t>Z skorlarında belirtilen alan ölçülerinden yararlanılarak olasılık ve oran hesaplamaları yapılabilir. </a:t>
            </a:r>
          </a:p>
          <a:p>
            <a:pPr lvl="1"/>
            <a:r>
              <a:rPr lang="tr-TR" dirty="0"/>
              <a:t>Gösterilen alan ölçülerinin toplaması ve çıkarması sayesinde dağılımdaki iki nokta arasındaki yüzey genişliği hesaplanır.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0351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C8553D4-489B-6A40-B3D9-E03D3B159B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5039720"/>
              </p:ext>
            </p:extLst>
          </p:nvPr>
        </p:nvGraphicFramePr>
        <p:xfrm>
          <a:off x="2575033" y="30480"/>
          <a:ext cx="9249107" cy="6827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1998">
                  <a:extLst>
                    <a:ext uri="{9D8B030D-6E8A-4147-A177-3AD203B41FA5}">
                      <a16:colId xmlns:a16="http://schemas.microsoft.com/office/drawing/2014/main" val="4257985833"/>
                    </a:ext>
                  </a:extLst>
                </a:gridCol>
                <a:gridCol w="871266">
                  <a:extLst>
                    <a:ext uri="{9D8B030D-6E8A-4147-A177-3AD203B41FA5}">
                      <a16:colId xmlns:a16="http://schemas.microsoft.com/office/drawing/2014/main" val="2880747523"/>
                    </a:ext>
                  </a:extLst>
                </a:gridCol>
                <a:gridCol w="871266">
                  <a:extLst>
                    <a:ext uri="{9D8B030D-6E8A-4147-A177-3AD203B41FA5}">
                      <a16:colId xmlns:a16="http://schemas.microsoft.com/office/drawing/2014/main" val="4292012205"/>
                    </a:ext>
                  </a:extLst>
                </a:gridCol>
                <a:gridCol w="871266">
                  <a:extLst>
                    <a:ext uri="{9D8B030D-6E8A-4147-A177-3AD203B41FA5}">
                      <a16:colId xmlns:a16="http://schemas.microsoft.com/office/drawing/2014/main" val="3831865093"/>
                    </a:ext>
                  </a:extLst>
                </a:gridCol>
                <a:gridCol w="871266">
                  <a:extLst>
                    <a:ext uri="{9D8B030D-6E8A-4147-A177-3AD203B41FA5}">
                      <a16:colId xmlns:a16="http://schemas.microsoft.com/office/drawing/2014/main" val="302346546"/>
                    </a:ext>
                  </a:extLst>
                </a:gridCol>
                <a:gridCol w="871266">
                  <a:extLst>
                    <a:ext uri="{9D8B030D-6E8A-4147-A177-3AD203B41FA5}">
                      <a16:colId xmlns:a16="http://schemas.microsoft.com/office/drawing/2014/main" val="1471200856"/>
                    </a:ext>
                  </a:extLst>
                </a:gridCol>
                <a:gridCol w="871266">
                  <a:extLst>
                    <a:ext uri="{9D8B030D-6E8A-4147-A177-3AD203B41FA5}">
                      <a16:colId xmlns:a16="http://schemas.microsoft.com/office/drawing/2014/main" val="1296171482"/>
                    </a:ext>
                  </a:extLst>
                </a:gridCol>
                <a:gridCol w="871266">
                  <a:extLst>
                    <a:ext uri="{9D8B030D-6E8A-4147-A177-3AD203B41FA5}">
                      <a16:colId xmlns:a16="http://schemas.microsoft.com/office/drawing/2014/main" val="2655524961"/>
                    </a:ext>
                  </a:extLst>
                </a:gridCol>
                <a:gridCol w="871266">
                  <a:extLst>
                    <a:ext uri="{9D8B030D-6E8A-4147-A177-3AD203B41FA5}">
                      <a16:colId xmlns:a16="http://schemas.microsoft.com/office/drawing/2014/main" val="3394435569"/>
                    </a:ext>
                  </a:extLst>
                </a:gridCol>
                <a:gridCol w="871266">
                  <a:extLst>
                    <a:ext uri="{9D8B030D-6E8A-4147-A177-3AD203B41FA5}">
                      <a16:colId xmlns:a16="http://schemas.microsoft.com/office/drawing/2014/main" val="293765865"/>
                    </a:ext>
                  </a:extLst>
                </a:gridCol>
                <a:gridCol w="865715">
                  <a:extLst>
                    <a:ext uri="{9D8B030D-6E8A-4147-A177-3AD203B41FA5}">
                      <a16:colId xmlns:a16="http://schemas.microsoft.com/office/drawing/2014/main" val="3466850302"/>
                    </a:ext>
                  </a:extLst>
                </a:gridCol>
              </a:tblGrid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Z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718852132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0.0000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0.0040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0.0080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0.0120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0.0160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0.0199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0.0239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0.0279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0.0319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0.0359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2935514405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0.0398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0.0438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0.0478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0.0517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0.0557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0.0596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0.0636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0.0675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0.0714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0.0753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293061322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0.0793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0.0832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0.0871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0.0910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0.0948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0.0987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0.1026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0.1064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0.1103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0.1141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2695111614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0.1179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0.1217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0.1255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0.1293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0.1331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0.1368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0.1406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0.1443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0.1480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0.1517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2166787971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0.1554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0.1591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0.1628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0.1664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0.1700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0.1736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0.1772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0.1808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0.1844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0.1879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3986739872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0.1915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0.1950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0.1985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0.2019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0.2054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0.2088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0.2123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0.2157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0.2190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0.2224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3068787654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0.2257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0.2291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0.2324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0.2357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0.2389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0.2422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0.2454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0.2486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0.2517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0.2549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1128311775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0.2580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0.2611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0.2642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0.2673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0.2704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0.2734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0.2764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0.2794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0.2823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0.2852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3372923441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0.2881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0.2910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0.2939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0.2967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0.2995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0.3023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0.3051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0.3078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0.3106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0.3133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789779709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0.3159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0.3186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0.3212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0.3238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0.3264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0.3289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0.3315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0.3340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0.3365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0.3389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1261838913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0.3413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0.3438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0.3461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0.3485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0.3508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0.3531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0.3554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0.3577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0.3599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0.3621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1038549578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0.3643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0.3665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0.3686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0.3708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0.3729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0.3749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0.3770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0.3790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0.3810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0.3830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943959608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0.3849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0.3869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0.3888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0.3907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0.3925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0.3944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0.3962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0.3980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0.3997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0.4015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3467512199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0.4032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0.4049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0.4066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0.4082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0.4099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0.4115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0.4131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0.4147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0.4162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0.4177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169774479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0.4192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0.4207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0.4222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0.4236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0.4251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0.4265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0.4279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0.4292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0.4306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0.4319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123824374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0.4332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0.4345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0.4357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0.4370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0.4382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0.4394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0.4406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0.4418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0.4429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0.4441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2001514297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0.4452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0.4463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0.4474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0.4484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0.4495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0.4505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0.4515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0.4525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0.4535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0.4545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2028119446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0.4554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0.4564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0.4573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0.4582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0.4591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0.4599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0.4608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0.4616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0.4625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0.4633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476484611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0.4641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0.4649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0.4656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0.4664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0.4671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0.4678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0.4686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0.4693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0.4699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0.4706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3594983998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0.4713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0.4719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0.4726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0.4732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0.4738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0.4744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0.4750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0.4756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0.4761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0.4767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429828414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0.4772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0.4778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0.4783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0.4788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0.4793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0.4798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0.4803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0.4808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0.4812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0.4817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1732443316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0.4821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0.4826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0.4830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0.4834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0.4838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0.4842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0.4846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0.4850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0.4854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0.4857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2015495851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0.4861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0.4864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0.4868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0.4871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0.4875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0.4878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0.4881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0.4884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0.4887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0.4890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2812802783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0.4893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0.4896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0.4898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0.4901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0.4904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0.4906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0.4909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0.4911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0.4913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0.4916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2593149523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0.4918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0.4920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0.4922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0.4925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0.4927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0.4929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0.4931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0.4932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0.4934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0.4936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3136040823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0.4938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0.4940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0.4941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0.4943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0.4945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0.4946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0.4948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0.4949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0.4951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0.4952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3040148659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0.4953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0.4955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0.4956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0.4957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0.4959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0.4960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0.4961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0.4962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0.4963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0.4964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987111081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0.4965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0.4966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0.4967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0.4968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0.4969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0.4970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0.4971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0.4972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0.4973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0.4974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2014718828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0.4974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0.4975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0.4976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0.4977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0.4977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0.4978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0.4979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0.4979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2006449077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0.4981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0.4982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0.4983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0.4984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0.4985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0.4986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4279566823"/>
                  </a:ext>
                </a:extLst>
              </a:tr>
              <a:tr h="21128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3.0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0.4987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0.4988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0.4989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0.4990</a:t>
                      </a:r>
                      <a:endParaRPr lang="en-GB" sz="320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0.4990</a:t>
                      </a:r>
                      <a:endParaRPr lang="en-GB" sz="3200" dirty="0">
                        <a:effectLst/>
                        <a:latin typeface="Franklin Gothic Book" panose="020B05030201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0048" marR="60048" marT="0" marB="0" anchor="b"/>
                </a:tc>
                <a:extLst>
                  <a:ext uri="{0D108BD9-81ED-4DB2-BD59-A6C34878D82A}">
                    <a16:rowId xmlns:a16="http://schemas.microsoft.com/office/drawing/2014/main" val="3251369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7317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4BA-2E5D-C94D-83D6-056CD288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 </a:t>
            </a:r>
            <a:r>
              <a:rPr lang="en-US" dirty="0" err="1"/>
              <a:t>skorları</a:t>
            </a:r>
            <a:r>
              <a:rPr lang="en-US" dirty="0"/>
              <a:t> </a:t>
            </a:r>
            <a:r>
              <a:rPr lang="en-US" dirty="0" err="1"/>
              <a:t>tablosu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B97B4-5F10-4040-9685-42DFA8E69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99230"/>
          </a:xfrm>
        </p:spPr>
        <p:txBody>
          <a:bodyPr>
            <a:normAutofit/>
          </a:bodyPr>
          <a:lstStyle/>
          <a:p>
            <a:r>
              <a:rPr lang="tr-TR" dirty="0"/>
              <a:t>ÖRNEK 1:</a:t>
            </a:r>
            <a:endParaRPr lang="en-GB" dirty="0"/>
          </a:p>
          <a:p>
            <a:r>
              <a:rPr lang="tr-TR" dirty="0"/>
              <a:t>Normal dağılım özelliği gösterdiği bilinen sınav notlarının ortalaması 75, standart sapması da 2 ise, aşağıdaki soruları yanıtlayın:</a:t>
            </a:r>
            <a:endParaRPr lang="en-GB" dirty="0"/>
          </a:p>
          <a:p>
            <a:r>
              <a:rPr lang="tr-TR" dirty="0"/>
              <a:t>Notu 75 ve üstü olanların oranı nedir?</a:t>
            </a:r>
            <a:endParaRPr lang="en-GB" dirty="0"/>
          </a:p>
          <a:p>
            <a:r>
              <a:rPr lang="tr-TR" dirty="0"/>
              <a:t>Notu 75 ile 80 arasında olanların oranı nedir?</a:t>
            </a:r>
            <a:endParaRPr lang="en-GB" dirty="0"/>
          </a:p>
          <a:p>
            <a:r>
              <a:rPr lang="tr-TR" dirty="0"/>
              <a:t>80 ve altında not alanların oranı nedir?</a:t>
            </a:r>
            <a:endParaRPr lang="en-GB" dirty="0"/>
          </a:p>
          <a:p>
            <a:r>
              <a:rPr lang="tr-TR" dirty="0"/>
              <a:t>80 ve üstünde not alanların oranı nedir?</a:t>
            </a:r>
            <a:endParaRPr lang="en-GB" dirty="0"/>
          </a:p>
          <a:p>
            <a:r>
              <a:rPr lang="tr-TR" dirty="0"/>
              <a:t>70 ile 80 arasında not alanların oranı nedir?</a:t>
            </a:r>
            <a:endParaRPr lang="en-GB" dirty="0"/>
          </a:p>
          <a:p>
            <a:r>
              <a:rPr lang="tr-TR" dirty="0"/>
              <a:t>70 ile 85 arasında not </a:t>
            </a:r>
            <a:r>
              <a:rPr lang="tr-TR"/>
              <a:t>alanların oranı nedir?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61678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50</TotalTime>
  <Words>812</Words>
  <Application>Microsoft Macintosh PowerPoint</Application>
  <PresentationFormat>Widescreen</PresentationFormat>
  <Paragraphs>409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Century Gothic</vt:lpstr>
      <vt:lpstr>Franklin Gothic Book</vt:lpstr>
      <vt:lpstr>Wingdings 2</vt:lpstr>
      <vt:lpstr>Quotable</vt:lpstr>
      <vt:lpstr>Standart Normal Dağılım</vt:lpstr>
      <vt:lpstr>Normal Dağılım</vt:lpstr>
      <vt:lpstr>Normal Dağılım ve Standartlaştırma</vt:lpstr>
      <vt:lpstr>Normal Dağılım ve Standartlaştırma</vt:lpstr>
      <vt:lpstr>Normal Dağılım ve Standartlaştırma</vt:lpstr>
      <vt:lpstr>Z skorları tablosu</vt:lpstr>
      <vt:lpstr>PowerPoint Presentation</vt:lpstr>
      <vt:lpstr>Z skorları tablosu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İstatistik nedir?</dc:title>
  <dc:creator>Haktan.Ural</dc:creator>
  <cp:lastModifiedBy>Haktan.Ural</cp:lastModifiedBy>
  <cp:revision>7</cp:revision>
  <dcterms:created xsi:type="dcterms:W3CDTF">2019-02-06T08:35:50Z</dcterms:created>
  <dcterms:modified xsi:type="dcterms:W3CDTF">2019-02-06T09:28:25Z</dcterms:modified>
</cp:coreProperties>
</file>