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74C9475-056F-440F-B895-C86C3F05CB7E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E6C291-269D-443D-9256-87530AFE418E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ABBASİLER-KÜLTÜR VE MEDENİYET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Medâinî</a:t>
            </a:r>
            <a:r>
              <a:rPr lang="tr-TR" dirty="0" smtClean="0"/>
              <a:t> (ö. 225/840), </a:t>
            </a:r>
            <a:r>
              <a:rPr lang="tr-TR" dirty="0" err="1" smtClean="0"/>
              <a:t>Câhız</a:t>
            </a:r>
            <a:r>
              <a:rPr lang="tr-TR" dirty="0" smtClean="0"/>
              <a:t> (ö.255/869),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Kuteybe</a:t>
            </a:r>
            <a:r>
              <a:rPr lang="tr-TR" dirty="0" smtClean="0"/>
              <a:t> (ö.276/889), </a:t>
            </a:r>
            <a:r>
              <a:rPr lang="tr-TR" dirty="0" err="1" smtClean="0"/>
              <a:t>Belâzurî</a:t>
            </a:r>
            <a:r>
              <a:rPr lang="tr-TR" dirty="0" smtClean="0"/>
              <a:t> (ö.279/892),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Hanîfe</a:t>
            </a:r>
            <a:r>
              <a:rPr lang="tr-TR" dirty="0" smtClean="0"/>
              <a:t> ed-</a:t>
            </a:r>
            <a:r>
              <a:rPr lang="tr-TR" dirty="0" err="1" smtClean="0"/>
              <a:t>Dineverî</a:t>
            </a:r>
            <a:r>
              <a:rPr lang="tr-TR" dirty="0" smtClean="0"/>
              <a:t> (ö. 282/895), </a:t>
            </a:r>
            <a:r>
              <a:rPr lang="tr-TR" dirty="0" err="1" smtClean="0"/>
              <a:t>Ya’kubî</a:t>
            </a:r>
            <a:r>
              <a:rPr lang="tr-TR" dirty="0" smtClean="0"/>
              <a:t> (ö.292/904), </a:t>
            </a:r>
            <a:r>
              <a:rPr lang="tr-TR" dirty="0" err="1" smtClean="0"/>
              <a:t>Taberî</a:t>
            </a:r>
            <a:r>
              <a:rPr lang="tr-TR" dirty="0" smtClean="0"/>
              <a:t> (ö.310/922), </a:t>
            </a:r>
            <a:r>
              <a:rPr lang="tr-TR" dirty="0" err="1" smtClean="0"/>
              <a:t>Mes’udî</a:t>
            </a:r>
            <a:r>
              <a:rPr lang="tr-TR" dirty="0" smtClean="0"/>
              <a:t> (ö.346/957), </a:t>
            </a:r>
            <a:r>
              <a:rPr lang="tr-TR" dirty="0" err="1" smtClean="0"/>
              <a:t>İbnü’n</a:t>
            </a:r>
            <a:r>
              <a:rPr lang="tr-TR" dirty="0" smtClean="0"/>
              <a:t>-</a:t>
            </a:r>
            <a:r>
              <a:rPr lang="tr-TR" dirty="0" err="1" smtClean="0"/>
              <a:t>Nedîm</a:t>
            </a:r>
            <a:r>
              <a:rPr lang="tr-TR" dirty="0" smtClean="0"/>
              <a:t> (ö.385/995),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Miskeveyh</a:t>
            </a:r>
            <a:r>
              <a:rPr lang="tr-TR" dirty="0" smtClean="0"/>
              <a:t> (ö. 420/1030)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Tasavvuf: </a:t>
            </a:r>
            <a:r>
              <a:rPr lang="tr-TR" dirty="0" smtClean="0"/>
              <a:t>Züht ve takva temeline dayalı tasavvuf hareketinin gelişmesi de </a:t>
            </a:r>
            <a:r>
              <a:rPr lang="tr-TR" dirty="0" err="1" smtClean="0"/>
              <a:t>Abbâsîler</a:t>
            </a:r>
            <a:r>
              <a:rPr lang="tr-TR" dirty="0" smtClean="0"/>
              <a:t> dönemine rastlar. Tasavvufun gerçek kurucuları sayılan </a:t>
            </a:r>
            <a:r>
              <a:rPr lang="tr-TR" dirty="0" err="1" smtClean="0"/>
              <a:t>Ma’rûf</a:t>
            </a:r>
            <a:r>
              <a:rPr lang="tr-TR" dirty="0" smtClean="0"/>
              <a:t> el-</a:t>
            </a:r>
            <a:r>
              <a:rPr lang="tr-TR" dirty="0" err="1" smtClean="0"/>
              <a:t>Kerhî</a:t>
            </a:r>
            <a:r>
              <a:rPr lang="tr-TR" dirty="0" smtClean="0"/>
              <a:t> (ö.815), </a:t>
            </a:r>
            <a:r>
              <a:rPr lang="tr-TR" dirty="0" err="1" smtClean="0"/>
              <a:t>Zünnûn</a:t>
            </a:r>
            <a:r>
              <a:rPr lang="tr-TR" dirty="0" smtClean="0"/>
              <a:t> el-</a:t>
            </a:r>
            <a:r>
              <a:rPr lang="tr-TR" dirty="0" err="1" smtClean="0"/>
              <a:t>Mısrî</a:t>
            </a:r>
            <a:r>
              <a:rPr lang="tr-TR" dirty="0" smtClean="0"/>
              <a:t> (ö.246/861), </a:t>
            </a:r>
            <a:r>
              <a:rPr lang="tr-TR" dirty="0" err="1" smtClean="0"/>
              <a:t>Cüneyd</a:t>
            </a:r>
            <a:r>
              <a:rPr lang="tr-TR" dirty="0" smtClean="0"/>
              <a:t>-i </a:t>
            </a:r>
            <a:r>
              <a:rPr lang="tr-TR" dirty="0" err="1" smtClean="0"/>
              <a:t>Bağdâdî</a:t>
            </a:r>
            <a:r>
              <a:rPr lang="tr-TR" dirty="0" smtClean="0"/>
              <a:t> (ö.298/911), </a:t>
            </a:r>
            <a:r>
              <a:rPr lang="tr-TR" dirty="0" err="1" smtClean="0"/>
              <a:t>Bâyezîd</a:t>
            </a:r>
            <a:r>
              <a:rPr lang="tr-TR" dirty="0" smtClean="0"/>
              <a:t> el- </a:t>
            </a:r>
            <a:r>
              <a:rPr lang="tr-TR" dirty="0" err="1" smtClean="0"/>
              <a:t>Bistâmî</a:t>
            </a:r>
            <a:r>
              <a:rPr lang="tr-TR" dirty="0" smtClean="0"/>
              <a:t> (ö.261/875), </a:t>
            </a:r>
            <a:r>
              <a:rPr lang="tr-TR" dirty="0" err="1" smtClean="0"/>
              <a:t>Sehl</a:t>
            </a:r>
            <a:r>
              <a:rPr lang="tr-TR" dirty="0" smtClean="0"/>
              <a:t> b. Abdullah et-</a:t>
            </a:r>
            <a:r>
              <a:rPr lang="tr-TR" dirty="0" err="1" smtClean="0"/>
              <a:t>Tûsterî</a:t>
            </a:r>
            <a:r>
              <a:rPr lang="tr-TR" dirty="0" smtClean="0"/>
              <a:t> (ö.283/896), Hüseyin b. </a:t>
            </a:r>
            <a:r>
              <a:rPr lang="tr-TR" dirty="0" err="1" smtClean="0"/>
              <a:t>Mansûr</a:t>
            </a:r>
            <a:r>
              <a:rPr lang="tr-TR" dirty="0" smtClean="0"/>
              <a:t> el-</a:t>
            </a:r>
            <a:r>
              <a:rPr lang="tr-TR" dirty="0" err="1" smtClean="0"/>
              <a:t>Hallâc</a:t>
            </a:r>
            <a:r>
              <a:rPr lang="tr-TR" dirty="0" smtClean="0"/>
              <a:t> (ö.309/922) gibi </a:t>
            </a:r>
            <a:r>
              <a:rPr lang="tr-TR" dirty="0" err="1" smtClean="0"/>
              <a:t>sufilerin</a:t>
            </a:r>
            <a:r>
              <a:rPr lang="tr-TR" dirty="0" smtClean="0"/>
              <a:t> birçoğu </a:t>
            </a:r>
            <a:r>
              <a:rPr lang="tr-TR" dirty="0" err="1" smtClean="0"/>
              <a:t>Abbâsî</a:t>
            </a:r>
            <a:r>
              <a:rPr lang="tr-TR" dirty="0" smtClean="0"/>
              <a:t> döneminde yaşamıştır. Haris b. </a:t>
            </a:r>
            <a:r>
              <a:rPr lang="tr-TR" dirty="0" err="1" smtClean="0"/>
              <a:t>Esed</a:t>
            </a:r>
            <a:r>
              <a:rPr lang="tr-TR" dirty="0" smtClean="0"/>
              <a:t> el-</a:t>
            </a:r>
            <a:r>
              <a:rPr lang="tr-TR" dirty="0" err="1" smtClean="0"/>
              <a:t>Muhasibî</a:t>
            </a:r>
            <a:r>
              <a:rPr lang="tr-TR" dirty="0" smtClean="0"/>
              <a:t> (ö.243/837) </a:t>
            </a:r>
            <a:r>
              <a:rPr lang="tr-TR" i="1" dirty="0" smtClean="0"/>
              <a:t>er-</a:t>
            </a:r>
            <a:r>
              <a:rPr lang="tr-TR" i="1" dirty="0" err="1" smtClean="0"/>
              <a:t>Ri’âye</a:t>
            </a:r>
            <a:r>
              <a:rPr lang="tr-TR" i="1" dirty="0" smtClean="0"/>
              <a:t> </a:t>
            </a:r>
            <a:r>
              <a:rPr lang="tr-TR" i="1" dirty="0" err="1" smtClean="0"/>
              <a:t>li</a:t>
            </a:r>
            <a:r>
              <a:rPr lang="tr-TR" i="1" dirty="0" smtClean="0"/>
              <a:t> </a:t>
            </a:r>
            <a:r>
              <a:rPr lang="tr-TR" i="1" dirty="0" err="1" smtClean="0"/>
              <a:t>Hukûkillâh</a:t>
            </a:r>
            <a:r>
              <a:rPr lang="tr-TR" dirty="0" smtClean="0"/>
              <a:t> adlı eseri ile tasavvuf ilmînin temellerini attı ve bu eser daha sonraki yazarlara bir model teşkil etti.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İslam Felsefesi: </a:t>
            </a:r>
            <a:r>
              <a:rPr lang="tr-TR" dirty="0" smtClean="0"/>
              <a:t>Tercüme faaliyetleri İslâm felsefesinin oluşumunda önemli rol oynadı. Bu dönemin en ünlü filozoflarından </a:t>
            </a:r>
            <a:r>
              <a:rPr lang="tr-TR" dirty="0" err="1" smtClean="0"/>
              <a:t>Kindî</a:t>
            </a:r>
            <a:r>
              <a:rPr lang="tr-TR" dirty="0" smtClean="0"/>
              <a:t> (ö.261/873), </a:t>
            </a:r>
            <a:r>
              <a:rPr lang="tr-TR" dirty="0" err="1" smtClean="0"/>
              <a:t>Farabî</a:t>
            </a:r>
            <a:r>
              <a:rPr lang="tr-TR" dirty="0" smtClean="0"/>
              <a:t> (ö.339/950) ve </a:t>
            </a:r>
            <a:r>
              <a:rPr lang="tr-TR" dirty="0" err="1" smtClean="0"/>
              <a:t>İbn</a:t>
            </a:r>
            <a:r>
              <a:rPr lang="tr-TR" dirty="0" smtClean="0"/>
              <a:t> Sina (ö.466/1073) din ile felsefeyi uzlaştırma yolunda çabalar vererek eserler yazmışlardı.</a:t>
            </a:r>
          </a:p>
          <a:p>
            <a:r>
              <a:rPr lang="tr-TR" b="1" dirty="0" smtClean="0"/>
              <a:t>Dil ve Edebiyat:</a:t>
            </a:r>
            <a:r>
              <a:rPr lang="tr-TR" dirty="0" smtClean="0"/>
              <a:t> </a:t>
            </a:r>
            <a:r>
              <a:rPr lang="tr-TR" dirty="0" err="1" smtClean="0"/>
              <a:t>Abbâsîlerin</a:t>
            </a:r>
            <a:r>
              <a:rPr lang="tr-TR" dirty="0" smtClean="0"/>
              <a:t> ilk dönemlerinde dil (nahiv) alanında Basra ve </a:t>
            </a:r>
            <a:r>
              <a:rPr lang="tr-TR" dirty="0" err="1" smtClean="0"/>
              <a:t>Kûfe</a:t>
            </a:r>
            <a:r>
              <a:rPr lang="tr-TR" dirty="0" smtClean="0"/>
              <a:t> ekolleri oluşmuş ve bu ekollere bağlı olarak birçok dil bilgini yetişmişti. Basra ekolünün başlıca temsilcileri arasında </a:t>
            </a:r>
            <a:r>
              <a:rPr lang="tr-TR" dirty="0" err="1" smtClean="0"/>
              <a:t>Sîbeveyh</a:t>
            </a:r>
            <a:r>
              <a:rPr lang="tr-TR" dirty="0" smtClean="0"/>
              <a:t>, el-</a:t>
            </a:r>
            <a:r>
              <a:rPr lang="tr-TR" dirty="0" err="1" smtClean="0"/>
              <a:t>Müberred</a:t>
            </a:r>
            <a:r>
              <a:rPr lang="tr-TR" dirty="0" smtClean="0"/>
              <a:t> ve </a:t>
            </a:r>
            <a:r>
              <a:rPr lang="tr-TR" dirty="0" err="1" smtClean="0"/>
              <a:t>Zeccâc</a:t>
            </a:r>
            <a:r>
              <a:rPr lang="tr-TR" dirty="0" smtClean="0"/>
              <a:t>; </a:t>
            </a:r>
            <a:r>
              <a:rPr lang="tr-TR" dirty="0" err="1" smtClean="0"/>
              <a:t>Kûfe</a:t>
            </a:r>
            <a:r>
              <a:rPr lang="tr-TR" dirty="0" smtClean="0"/>
              <a:t> </a:t>
            </a:r>
            <a:r>
              <a:rPr lang="tr-TR" dirty="0" err="1" smtClean="0"/>
              <a:t>ekolonun</a:t>
            </a:r>
            <a:r>
              <a:rPr lang="tr-TR" dirty="0" smtClean="0"/>
              <a:t> temsilcileri arasında ise </a:t>
            </a:r>
            <a:r>
              <a:rPr lang="tr-TR" dirty="0" err="1" smtClean="0"/>
              <a:t>Kisâî</a:t>
            </a:r>
            <a:r>
              <a:rPr lang="tr-TR" dirty="0" smtClean="0"/>
              <a:t> ve </a:t>
            </a:r>
            <a:r>
              <a:rPr lang="tr-TR" dirty="0" err="1" smtClean="0"/>
              <a:t>Ferrâ</a:t>
            </a:r>
            <a:r>
              <a:rPr lang="tr-TR" dirty="0" smtClean="0"/>
              <a:t> vardı.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Binbir</a:t>
            </a:r>
            <a:r>
              <a:rPr lang="tr-TR" i="1" dirty="0" smtClean="0"/>
              <a:t> Gece Masalları</a:t>
            </a:r>
            <a:r>
              <a:rPr lang="tr-TR" dirty="0" smtClean="0"/>
              <a:t>’nın ilk taslağı Irak’ta kaleme alınmıştır. </a:t>
            </a:r>
            <a:r>
              <a:rPr lang="tr-TR" dirty="0" err="1" smtClean="0"/>
              <a:t>Cehşiyarî</a:t>
            </a:r>
            <a:r>
              <a:rPr lang="tr-TR" dirty="0" smtClean="0"/>
              <a:t> (ö.331/ 942) tarafından hazırlanan bu taslağın esasını, Hindistan kaynaklı </a:t>
            </a:r>
            <a:r>
              <a:rPr lang="tr-TR" i="1" dirty="0" err="1" smtClean="0"/>
              <a:t>Hezar</a:t>
            </a:r>
            <a:r>
              <a:rPr lang="tr-TR" i="1" dirty="0" smtClean="0"/>
              <a:t> Efsane</a:t>
            </a:r>
            <a:r>
              <a:rPr lang="tr-TR" dirty="0" smtClean="0"/>
              <a:t> (Bin Efsane) adı altında İran’da yazılmış bir hikâye kitabı teşkil etmiştir.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Beytü’l</a:t>
            </a:r>
            <a:r>
              <a:rPr lang="tr-TR" dirty="0" smtClean="0"/>
              <a:t>-</a:t>
            </a:r>
            <a:r>
              <a:rPr lang="tr-TR" dirty="0" err="1" smtClean="0"/>
              <a:t>Hikme</a:t>
            </a:r>
            <a:r>
              <a:rPr lang="tr-TR" dirty="0" smtClean="0"/>
              <a:t>:</a:t>
            </a:r>
            <a:r>
              <a:rPr lang="tr-TR" dirty="0" err="1" smtClean="0"/>
              <a:t>Beytü’l</a:t>
            </a:r>
            <a:r>
              <a:rPr lang="tr-TR" dirty="0" smtClean="0"/>
              <a:t>-</a:t>
            </a:r>
            <a:r>
              <a:rPr lang="tr-TR" dirty="0" err="1" smtClean="0"/>
              <a:t>Hikme’de</a:t>
            </a:r>
            <a:r>
              <a:rPr lang="tr-TR" dirty="0" smtClean="0"/>
              <a:t> felsefî ve çeşitli ilim dallarıyla ilgili kitapların tercüme faaliyetlerinin yanı sıra; istinsah, okuma ve </a:t>
            </a:r>
            <a:r>
              <a:rPr lang="tr-TR" dirty="0" err="1" smtClean="0"/>
              <a:t>te’lif</a:t>
            </a:r>
            <a:r>
              <a:rPr lang="tr-TR" dirty="0" smtClean="0"/>
              <a:t> de yapılmakta, seminer ve konferansların düzenlendiği görülmektedir Müstensih, mütercim, yazar ve okuyucuların ayrı ayrı yerlerinin bulunduğu </a:t>
            </a:r>
            <a:r>
              <a:rPr lang="tr-TR" dirty="0" err="1" smtClean="0"/>
              <a:t>Beytü’l</a:t>
            </a:r>
            <a:r>
              <a:rPr lang="tr-TR" dirty="0" smtClean="0"/>
              <a:t>-</a:t>
            </a:r>
            <a:r>
              <a:rPr lang="tr-TR" dirty="0" err="1" smtClean="0"/>
              <a:t>Hikme’de</a:t>
            </a:r>
            <a:r>
              <a:rPr lang="tr-TR" dirty="0" smtClean="0"/>
              <a:t>; âlimler ve felsefeciler tam anlamıyla bir hürriyet içerisinde çeşitli din ve mezheplerle ilgili münazaralar düzenlemiş ve tartışmıştır.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b="1" dirty="0" smtClean="0"/>
              <a:t>İdarî Yapı:</a:t>
            </a:r>
          </a:p>
          <a:p>
            <a:pPr lvl="0"/>
            <a:r>
              <a:rPr lang="tr-TR" b="1" dirty="0" smtClean="0"/>
              <a:t>Halifelik</a:t>
            </a:r>
          </a:p>
          <a:p>
            <a:pPr lvl="0"/>
            <a:r>
              <a:rPr lang="tr-TR" b="1" dirty="0" smtClean="0"/>
              <a:t>Vezirlik</a:t>
            </a:r>
          </a:p>
          <a:p>
            <a:pPr lvl="0"/>
            <a:r>
              <a:rPr lang="tr-TR" b="1" dirty="0" err="1" smtClean="0"/>
              <a:t>Hâciblik</a:t>
            </a:r>
            <a:endParaRPr lang="tr-TR" b="1" dirty="0" smtClean="0"/>
          </a:p>
          <a:p>
            <a:r>
              <a:rPr lang="tr-TR" b="1" dirty="0" err="1" smtClean="0"/>
              <a:t>Divânlar</a:t>
            </a:r>
            <a:r>
              <a:rPr lang="tr-TR" b="1" dirty="0" smtClean="0"/>
              <a:t>:</a:t>
            </a:r>
            <a:r>
              <a:rPr lang="tr-TR" dirty="0" smtClean="0"/>
              <a:t> Abbasîler,  </a:t>
            </a:r>
            <a:r>
              <a:rPr lang="tr-TR" dirty="0" err="1" smtClean="0"/>
              <a:t>Emevîlerden</a:t>
            </a:r>
            <a:r>
              <a:rPr lang="tr-TR" dirty="0" smtClean="0"/>
              <a:t> daha ayrıntılı bir idarî sistem oluşturmuşlardı. </a:t>
            </a:r>
            <a:r>
              <a:rPr lang="tr-TR" dirty="0" err="1" smtClean="0"/>
              <a:t>Emevîler</a:t>
            </a:r>
            <a:r>
              <a:rPr lang="tr-TR" dirty="0" smtClean="0"/>
              <a:t> döneminde merkezde yer alan  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çeyş</a:t>
            </a:r>
            <a:r>
              <a:rPr lang="tr-TR" dirty="0" smtClean="0"/>
              <a:t>,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harâc</a:t>
            </a:r>
            <a:r>
              <a:rPr lang="tr-TR" dirty="0" smtClean="0"/>
              <a:t>, </a:t>
            </a:r>
            <a:r>
              <a:rPr lang="tr-TR" dirty="0" err="1" smtClean="0"/>
              <a:t>Divânü’r</a:t>
            </a:r>
            <a:r>
              <a:rPr lang="tr-TR" dirty="0" smtClean="0"/>
              <a:t>-</a:t>
            </a:r>
            <a:r>
              <a:rPr lang="tr-TR" dirty="0" err="1" smtClean="0"/>
              <a:t>resâil</a:t>
            </a:r>
            <a:r>
              <a:rPr lang="tr-TR" dirty="0" smtClean="0"/>
              <a:t>,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hâtem</a:t>
            </a:r>
            <a:r>
              <a:rPr lang="tr-TR" dirty="0" smtClean="0"/>
              <a:t>,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berîd’in</a:t>
            </a:r>
            <a:r>
              <a:rPr lang="tr-TR" dirty="0" smtClean="0"/>
              <a:t> aynı şekilde Abbasîler döneminde de varlığını devam ettirdiği ancak, bu dairelere ilave olarak,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ezimme</a:t>
            </a:r>
            <a:r>
              <a:rPr lang="tr-TR" dirty="0" smtClean="0"/>
              <a:t>, </a:t>
            </a:r>
            <a:r>
              <a:rPr lang="tr-TR" dirty="0" err="1" smtClean="0"/>
              <a:t>Divânü’l</a:t>
            </a:r>
            <a:r>
              <a:rPr lang="tr-TR" dirty="0" smtClean="0"/>
              <a:t>-</a:t>
            </a:r>
            <a:r>
              <a:rPr lang="tr-TR" dirty="0" err="1" smtClean="0"/>
              <a:t>mezâlim</a:t>
            </a:r>
            <a:r>
              <a:rPr lang="tr-TR" dirty="0" smtClean="0"/>
              <a:t>, </a:t>
            </a:r>
            <a:r>
              <a:rPr lang="tr-TR" dirty="0" err="1" smtClean="0"/>
              <a:t>Divânü’n</a:t>
            </a:r>
            <a:r>
              <a:rPr lang="tr-TR" dirty="0" smtClean="0"/>
              <a:t>-</a:t>
            </a:r>
            <a:r>
              <a:rPr lang="tr-TR" dirty="0" err="1" smtClean="0"/>
              <a:t>nafakât</a:t>
            </a:r>
            <a:r>
              <a:rPr lang="tr-TR" dirty="0" smtClean="0"/>
              <a:t>, </a:t>
            </a:r>
            <a:r>
              <a:rPr lang="tr-TR" dirty="0" err="1" smtClean="0"/>
              <a:t>Divânü</a:t>
            </a:r>
            <a:r>
              <a:rPr lang="tr-TR" dirty="0" smtClean="0"/>
              <a:t>’-</a:t>
            </a:r>
            <a:r>
              <a:rPr lang="tr-TR" dirty="0" err="1" smtClean="0"/>
              <a:t>diyâ</a:t>
            </a:r>
            <a:r>
              <a:rPr lang="tr-TR" dirty="0" smtClean="0"/>
              <a:t>, </a:t>
            </a:r>
            <a:r>
              <a:rPr lang="tr-TR" dirty="0" err="1" smtClean="0"/>
              <a:t>Divânü’t</a:t>
            </a:r>
            <a:r>
              <a:rPr lang="tr-TR" dirty="0" smtClean="0"/>
              <a:t>-</a:t>
            </a:r>
            <a:r>
              <a:rPr lang="tr-TR" dirty="0" err="1" smtClean="0"/>
              <a:t>tevki’yi</a:t>
            </a:r>
            <a:r>
              <a:rPr lang="tr-TR" dirty="0" smtClean="0"/>
              <a:t>   kurmuşlardı.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err="1" smtClean="0"/>
              <a:t>Divânü’l</a:t>
            </a:r>
            <a:r>
              <a:rPr lang="tr-TR" b="1" dirty="0" smtClean="0"/>
              <a:t>-</a:t>
            </a:r>
            <a:r>
              <a:rPr lang="tr-TR" b="1" dirty="0" err="1" smtClean="0"/>
              <a:t>ezimme</a:t>
            </a:r>
            <a:r>
              <a:rPr lang="tr-TR" dirty="0" smtClean="0"/>
              <a:t>,devletin gelir ve giderlerinin kontrolü ve muhasebe işleri ile ilgili dairesiydi. </a:t>
            </a:r>
            <a:r>
              <a:rPr lang="tr-TR" b="1" dirty="0" err="1" smtClean="0"/>
              <a:t>Divânü’l</a:t>
            </a:r>
            <a:r>
              <a:rPr lang="tr-TR" b="1" dirty="0" smtClean="0"/>
              <a:t>-</a:t>
            </a:r>
            <a:r>
              <a:rPr lang="tr-TR" b="1" dirty="0" err="1" smtClean="0"/>
              <a:t>mezâlim</a:t>
            </a:r>
            <a:r>
              <a:rPr lang="tr-TR" dirty="0" smtClean="0"/>
              <a:t>, yüksek devlet görevlilerinin, etkili kişilerin ve </a:t>
            </a:r>
            <a:r>
              <a:rPr lang="tr-TR" dirty="0" err="1" smtClean="0"/>
              <a:t>harâc</a:t>
            </a:r>
            <a:r>
              <a:rPr lang="tr-TR" dirty="0" smtClean="0"/>
              <a:t> memurlarının devlet </a:t>
            </a:r>
            <a:r>
              <a:rPr lang="tr-TR" dirty="0" err="1" smtClean="0"/>
              <a:t>alehine</a:t>
            </a:r>
            <a:r>
              <a:rPr lang="tr-TR" dirty="0" smtClean="0"/>
              <a:t> veya halka karşı işledikleri suçlar ve onlarla ilgili şikayetlerle ilgilenen hukuk kurumu idi. Kadıların bakmaktan aciz kaldıkları her davaya </a:t>
            </a:r>
            <a:r>
              <a:rPr lang="tr-TR" dirty="0" err="1" smtClean="0"/>
              <a:t>mezâlim</a:t>
            </a:r>
            <a:r>
              <a:rPr lang="tr-TR" dirty="0" smtClean="0"/>
              <a:t> mahkemelerinde, bu kadılardan daha yetkili </a:t>
            </a:r>
            <a:r>
              <a:rPr lang="tr-TR" dirty="0" err="1" smtClean="0"/>
              <a:t>sâhibu’l</a:t>
            </a:r>
            <a:r>
              <a:rPr lang="tr-TR" dirty="0" smtClean="0"/>
              <a:t>-</a:t>
            </a:r>
            <a:r>
              <a:rPr lang="tr-TR" dirty="0" err="1" smtClean="0"/>
              <a:t>mezâlim</a:t>
            </a:r>
            <a:r>
              <a:rPr lang="tr-TR" dirty="0" smtClean="0"/>
              <a:t> denilen hâkimler bakarlardı. </a:t>
            </a:r>
            <a:r>
              <a:rPr lang="tr-TR" b="1" dirty="0" err="1" smtClean="0"/>
              <a:t>Divânü’n</a:t>
            </a:r>
            <a:r>
              <a:rPr lang="tr-TR" b="1" dirty="0" smtClean="0"/>
              <a:t>-</a:t>
            </a:r>
            <a:r>
              <a:rPr lang="tr-TR" b="1" dirty="0" err="1" smtClean="0"/>
              <a:t>nafakât</a:t>
            </a:r>
            <a:r>
              <a:rPr lang="tr-TR" dirty="0" smtClean="0"/>
              <a:t>, saray harcamaları ile ilgili daireydi. </a:t>
            </a:r>
            <a:r>
              <a:rPr lang="tr-TR" b="1" dirty="0" err="1" smtClean="0"/>
              <a:t>Divânü’d</a:t>
            </a:r>
            <a:r>
              <a:rPr lang="tr-TR" b="1" dirty="0" smtClean="0"/>
              <a:t>-</a:t>
            </a:r>
            <a:r>
              <a:rPr lang="tr-TR" b="1" dirty="0" err="1" smtClean="0"/>
              <a:t>diyâ</a:t>
            </a:r>
            <a:r>
              <a:rPr lang="tr-TR" dirty="0" smtClean="0"/>
              <a:t> ise </a:t>
            </a:r>
            <a:r>
              <a:rPr lang="tr-TR" dirty="0" err="1" smtClean="0"/>
              <a:t>savâfi</a:t>
            </a:r>
            <a:r>
              <a:rPr lang="tr-TR" dirty="0" smtClean="0"/>
              <a:t> denilen devlet arazilerinden şahıslara </a:t>
            </a:r>
            <a:r>
              <a:rPr lang="tr-TR" dirty="0" err="1" smtClean="0"/>
              <a:t>ıktâ</a:t>
            </a:r>
            <a:r>
              <a:rPr lang="tr-TR" dirty="0" smtClean="0"/>
              <a:t> (işletilmek üzere verilen toprak parçası) edilen geçimlik olarak verilen arazilerin öşrünü toplama işlerini yürütürdü. </a:t>
            </a:r>
            <a:r>
              <a:rPr lang="tr-TR" b="1" dirty="0" err="1" smtClean="0"/>
              <a:t>Divânü’t</a:t>
            </a:r>
            <a:r>
              <a:rPr lang="tr-TR" b="1" dirty="0" smtClean="0"/>
              <a:t>-tevki</a:t>
            </a:r>
            <a:r>
              <a:rPr lang="tr-TR" dirty="0" smtClean="0"/>
              <a:t>, resmi yazıları çok öz ve veciz bir hale getirildiği daire idi.</a:t>
            </a: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</a:t>
            </a:r>
            <a:r>
              <a:rPr lang="tr-TR" b="1" dirty="0" err="1" smtClean="0"/>
              <a:t>Kâdı’l</a:t>
            </a:r>
            <a:r>
              <a:rPr lang="tr-TR" b="1" dirty="0" smtClean="0"/>
              <a:t>-</a:t>
            </a:r>
            <a:r>
              <a:rPr lang="tr-TR" b="1" dirty="0" err="1" smtClean="0"/>
              <a:t>kudâtlık</a:t>
            </a:r>
            <a:r>
              <a:rPr lang="tr-TR" b="1" dirty="0" smtClean="0"/>
              <a:t>: </a:t>
            </a:r>
            <a:r>
              <a:rPr lang="tr-TR" dirty="0" smtClean="0"/>
              <a:t>İmam </a:t>
            </a:r>
            <a:r>
              <a:rPr lang="tr-TR" dirty="0" err="1" smtClean="0"/>
              <a:t>Ebû</a:t>
            </a:r>
            <a:r>
              <a:rPr lang="tr-TR" dirty="0" smtClean="0"/>
              <a:t> Yusuf (ö. 182/798) </a:t>
            </a:r>
          </a:p>
          <a:p>
            <a:r>
              <a:rPr lang="tr-TR" b="1" dirty="0" err="1" smtClean="0"/>
              <a:t>Şurta</a:t>
            </a:r>
            <a:endParaRPr lang="tr-TR" b="1" dirty="0" smtClean="0"/>
          </a:p>
          <a:p>
            <a:r>
              <a:rPr lang="tr-TR" b="1" dirty="0" err="1" smtClean="0"/>
              <a:t>Hisbe</a:t>
            </a:r>
            <a:endParaRPr lang="tr-TR" b="1" dirty="0" smtClean="0"/>
          </a:p>
          <a:p>
            <a:r>
              <a:rPr lang="tr-TR" b="1" dirty="0" smtClean="0"/>
              <a:t>Valilik</a:t>
            </a:r>
          </a:p>
          <a:p>
            <a:pPr lvl="0"/>
            <a:r>
              <a:rPr lang="tr-TR" b="1" dirty="0" smtClean="0"/>
              <a:t>Sosyal Yapı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511</Words>
  <Application>Microsoft Office PowerPoint</Application>
  <PresentationFormat>Ekran Gösterisi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ABBASİLER-KÜLTÜR VE MEDENİYET II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ABBASİLER-KÜLTÜR VE MEDENİYET II</dc:title>
  <dc:creator>pc</dc:creator>
  <cp:lastModifiedBy>pc</cp:lastModifiedBy>
  <cp:revision>2</cp:revision>
  <dcterms:created xsi:type="dcterms:W3CDTF">2018-01-12T13:13:31Z</dcterms:created>
  <dcterms:modified xsi:type="dcterms:W3CDTF">2018-01-12T13:17:32Z</dcterms:modified>
</cp:coreProperties>
</file>