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18.04.2017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18.04.2017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18.04.2017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18.04.2017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18.04.2017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18.04.2017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18.04.2017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smtClean="0"/>
              <a:t>Computer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err="1" smtClean="0"/>
              <a:t>Chapter</a:t>
            </a:r>
            <a:r>
              <a:rPr lang="tr-TR" sz="4000" dirty="0" smtClean="0"/>
              <a:t> 12 </a:t>
            </a:r>
            <a:r>
              <a:rPr lang="tr-TR" sz="4000" dirty="0" err="1" smtClean="0"/>
              <a:t>Instruction</a:t>
            </a:r>
            <a:r>
              <a:rPr lang="tr-TR" sz="4000" dirty="0" smtClean="0"/>
              <a:t> </a:t>
            </a:r>
            <a:r>
              <a:rPr lang="tr-TR" sz="4000" dirty="0" err="1" smtClean="0"/>
              <a:t>Sets</a:t>
            </a:r>
            <a:r>
              <a:rPr lang="tr-TR" sz="4000" dirty="0" smtClean="0"/>
              <a:t>: </a:t>
            </a:r>
            <a:r>
              <a:rPr lang="tr-TR" sz="4000" dirty="0" err="1" smtClean="0"/>
              <a:t>Characteristics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Functions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168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Operands are also represented symbolically. For example, the instruction</a:t>
            </a:r>
          </a:p>
          <a:p>
            <a:pPr marL="0" indent="0" algn="ctr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ADD R, Y</a:t>
            </a:r>
          </a:p>
          <a:p>
            <a:pPr marL="0" indent="0">
              <a:buNone/>
            </a:pPr>
            <a:r>
              <a:rPr lang="en-US" dirty="0"/>
              <a:t>may mean add the value contained in data location Y to the contents of register 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example, Y refers to the address of a location in memory, and R refers to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particular </a:t>
            </a:r>
            <a:r>
              <a:rPr lang="en-US" dirty="0"/>
              <a:t>register. Note that the operation is performed on the contents of a </a:t>
            </a:r>
            <a:r>
              <a:rPr lang="en-US" dirty="0" smtClean="0"/>
              <a:t>location,</a:t>
            </a:r>
            <a:r>
              <a:rPr lang="tr-TR" dirty="0" smtClean="0"/>
              <a:t> not </a:t>
            </a:r>
            <a:r>
              <a:rPr lang="tr-TR" dirty="0"/>
              <a:t>on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7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Thus, it is possible to write a machine-language program in symbolic form.</a:t>
            </a:r>
          </a:p>
          <a:p>
            <a:pPr marL="0" indent="0">
              <a:buNone/>
            </a:pPr>
            <a:r>
              <a:rPr lang="en-US" dirty="0"/>
              <a:t>Each symbolic opcode has a fixed binary representation, and the programmer </a:t>
            </a:r>
            <a:r>
              <a:rPr lang="en-US" dirty="0" smtClean="0"/>
              <a:t>specifies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location of each symbolic operand. For example, the programmer </a:t>
            </a:r>
            <a:r>
              <a:rPr lang="en-US" dirty="0" smtClean="0"/>
              <a:t>might</a:t>
            </a:r>
            <a:r>
              <a:rPr lang="tr-TR" dirty="0" smtClean="0"/>
              <a:t> </a:t>
            </a:r>
            <a:r>
              <a:rPr lang="en-US" dirty="0" smtClean="0"/>
              <a:t>begin </a:t>
            </a:r>
            <a:r>
              <a:rPr lang="en-US" dirty="0"/>
              <a:t>with a list of definitions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513</a:t>
            </a:r>
          </a:p>
          <a:p>
            <a:pPr marL="0" indent="0" algn="ctr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Y = 514</a:t>
            </a:r>
          </a:p>
          <a:p>
            <a:pPr marL="0" indent="0">
              <a:buNone/>
            </a:pPr>
            <a:r>
              <a:rPr lang="en-US" dirty="0"/>
              <a:t>and so on. A simple program would accept this symbolic input, convert opcodes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operand </a:t>
            </a:r>
            <a:r>
              <a:rPr lang="en-US" dirty="0"/>
              <a:t>references to binary form, and construct binary machine instructions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Machine-language programmers are rare to the point of nonexistence. Most </a:t>
            </a:r>
            <a:r>
              <a:rPr lang="en-US" dirty="0" smtClean="0"/>
              <a:t>programs</a:t>
            </a:r>
            <a:r>
              <a:rPr lang="tr-TR" dirty="0" smtClean="0"/>
              <a:t> </a:t>
            </a:r>
            <a:r>
              <a:rPr lang="en-US" dirty="0" smtClean="0"/>
              <a:t>today </a:t>
            </a:r>
            <a:r>
              <a:rPr lang="en-US" dirty="0"/>
              <a:t>are written in a high-level language or, failing that, assembly </a:t>
            </a:r>
            <a:r>
              <a:rPr lang="en-US" dirty="0" smtClean="0"/>
              <a:t>language.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symbolic machine language remains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useful </a:t>
            </a:r>
            <a:r>
              <a:rPr lang="en-US" dirty="0"/>
              <a:t>tool for describing machine instructions, and we will use it for that purpose.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6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5042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Instruction</a:t>
            </a:r>
            <a:r>
              <a:rPr lang="tr-TR" b="1" dirty="0"/>
              <a:t> </a:t>
            </a:r>
            <a:r>
              <a:rPr lang="tr-TR" b="1" dirty="0" err="1"/>
              <a:t>Types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Consider a high-level language instruction that could be expressed in a </a:t>
            </a:r>
            <a:r>
              <a:rPr lang="en-US" dirty="0" smtClean="0"/>
              <a:t>language</a:t>
            </a:r>
            <a:r>
              <a:rPr lang="tr-TR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 BASIC or FORTRAN. For example,</a:t>
            </a:r>
          </a:p>
          <a:p>
            <a:pPr marL="0" indent="0" algn="ctr">
              <a:buNone/>
            </a:pPr>
            <a:r>
              <a:rPr lang="tr-TR" dirty="0"/>
              <a:t>X = X + Y</a:t>
            </a:r>
          </a:p>
          <a:p>
            <a:pPr marL="0" indent="0">
              <a:buNone/>
            </a:pPr>
            <a:r>
              <a:rPr lang="en-US" dirty="0"/>
              <a:t>This statement instructs the computer to add the value stored in Y to the </a:t>
            </a:r>
            <a:r>
              <a:rPr lang="en-US" dirty="0" smtClean="0"/>
              <a:t>value</a:t>
            </a:r>
            <a:r>
              <a:rPr lang="tr-TR" dirty="0" smtClean="0"/>
              <a:t> </a:t>
            </a:r>
            <a:r>
              <a:rPr lang="en-US" dirty="0" smtClean="0"/>
              <a:t>stored </a:t>
            </a:r>
            <a:r>
              <a:rPr lang="en-US" dirty="0"/>
              <a:t>in X and put the result in X. How might this be accomplished with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? Let us assume that the variables X and Y correspond to locations </a:t>
            </a:r>
            <a:r>
              <a:rPr lang="en-US" dirty="0" smtClean="0"/>
              <a:t>513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514. If we assume a simple set of machine instructions, this operation could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tr-TR" dirty="0" err="1" smtClean="0"/>
              <a:t>accomplished</a:t>
            </a:r>
            <a:r>
              <a:rPr lang="tr-TR" dirty="0" smtClean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instructions</a:t>
            </a:r>
            <a:r>
              <a:rPr lang="tr-TR" dirty="0"/>
              <a:t>:</a:t>
            </a:r>
          </a:p>
          <a:p>
            <a:pPr marL="457200" lvl="1" indent="0">
              <a:buNone/>
            </a:pPr>
            <a:r>
              <a:rPr lang="en-US" b="1" dirty="0"/>
              <a:t>1. </a:t>
            </a:r>
            <a:r>
              <a:rPr lang="en-US" dirty="0"/>
              <a:t>Load a register with the contents of memory location 513.</a:t>
            </a:r>
          </a:p>
          <a:p>
            <a:pPr marL="457200" lvl="1" indent="0">
              <a:buNone/>
            </a:pPr>
            <a:r>
              <a:rPr lang="en-US" b="1" dirty="0"/>
              <a:t>2. </a:t>
            </a:r>
            <a:r>
              <a:rPr lang="en-US" dirty="0"/>
              <a:t>Add the contents of memory location 514 to the register.</a:t>
            </a:r>
          </a:p>
          <a:p>
            <a:pPr marL="457200" lvl="1" indent="0">
              <a:buNone/>
            </a:pPr>
            <a:r>
              <a:rPr lang="en-US" b="1" dirty="0"/>
              <a:t>3. </a:t>
            </a:r>
            <a:r>
              <a:rPr lang="en-US" dirty="0"/>
              <a:t>Store the contents of the register in memory location 513.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4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As can be seen, the single BASIC instruction may require three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. This is typical of the relationship between a high-level language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machine language. A high-level language expresses operations in a concise </a:t>
            </a:r>
            <a:r>
              <a:rPr lang="en-US" dirty="0" smtClean="0"/>
              <a:t>algebraic</a:t>
            </a:r>
            <a:r>
              <a:rPr lang="tr-TR" dirty="0" smtClean="0"/>
              <a:t> </a:t>
            </a:r>
            <a:r>
              <a:rPr lang="en-US" dirty="0" smtClean="0"/>
              <a:t>form</a:t>
            </a:r>
            <a:r>
              <a:rPr lang="en-US" dirty="0"/>
              <a:t>, using variables. A machine language expresses operations in a </a:t>
            </a:r>
            <a:r>
              <a:rPr lang="en-US" dirty="0" smtClean="0"/>
              <a:t>basic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involving the movement of data to or from registers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With this simple example to guide us, let us consider the types of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must be included in a practical computer. A computer should have a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that allows the user to formulate any data processing task.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Another way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view it is to consider the capabilities of a high-level programming language. </a:t>
            </a:r>
            <a:r>
              <a:rPr lang="en-US" dirty="0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program </a:t>
            </a:r>
            <a:r>
              <a:rPr lang="en-US" dirty="0"/>
              <a:t>written in a high-level language must be translated into machine </a:t>
            </a:r>
            <a:r>
              <a:rPr lang="en-US" dirty="0" smtClean="0"/>
              <a:t>language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executed. Thus, the set of machine instructions must be sufficient to </a:t>
            </a:r>
            <a:r>
              <a:rPr lang="tr-TR" dirty="0" smtClean="0"/>
              <a:t>e</a:t>
            </a:r>
            <a:r>
              <a:rPr lang="en-US" dirty="0" err="1" smtClean="0"/>
              <a:t>xpress</a:t>
            </a:r>
            <a:r>
              <a:rPr lang="tr-TR" dirty="0" smtClean="0"/>
              <a:t> </a:t>
            </a:r>
            <a:r>
              <a:rPr lang="en-US" dirty="0" smtClean="0"/>
              <a:t>any </a:t>
            </a:r>
            <a:r>
              <a:rPr lang="en-US" dirty="0"/>
              <a:t>of the instructions from a high-level language.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2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With this in mind we can </a:t>
            </a:r>
            <a:r>
              <a:rPr lang="en-US" dirty="0" smtClean="0"/>
              <a:t>categorize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/>
              <a:t>types</a:t>
            </a:r>
            <a:r>
              <a:rPr lang="tr-TR" dirty="0"/>
              <a:t> as </a:t>
            </a:r>
            <a:r>
              <a:rPr lang="tr-TR" dirty="0" err="1"/>
              <a:t>follows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processing: </a:t>
            </a:r>
            <a:r>
              <a:rPr lang="en-US" dirty="0"/>
              <a:t>Arithmetic and logic instructions</a:t>
            </a:r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storage: </a:t>
            </a:r>
            <a:r>
              <a:rPr lang="en-US" dirty="0"/>
              <a:t>Movement of data into or out of register and or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locations</a:t>
            </a:r>
            <a:endParaRPr lang="tr-TR" dirty="0"/>
          </a:p>
          <a:p>
            <a:pPr lvl="1"/>
            <a:r>
              <a:rPr lang="tr-TR" b="1" dirty="0" smtClean="0"/>
              <a:t>Data </a:t>
            </a:r>
            <a:r>
              <a:rPr lang="tr-TR" b="1" dirty="0" err="1"/>
              <a:t>movement</a:t>
            </a:r>
            <a:r>
              <a:rPr lang="tr-TR" b="1" dirty="0"/>
              <a:t>: </a:t>
            </a:r>
            <a:r>
              <a:rPr lang="tr-TR" dirty="0"/>
              <a:t>I/O </a:t>
            </a:r>
            <a:r>
              <a:rPr lang="tr-TR" dirty="0" err="1"/>
              <a:t>instructions</a:t>
            </a:r>
            <a:endParaRPr lang="tr-TR" dirty="0"/>
          </a:p>
          <a:p>
            <a:pPr lvl="1"/>
            <a:r>
              <a:rPr lang="en-US" b="1" dirty="0" smtClean="0"/>
              <a:t>Control</a:t>
            </a:r>
            <a:r>
              <a:rPr lang="en-US" b="1" dirty="0"/>
              <a:t>: </a:t>
            </a:r>
            <a:r>
              <a:rPr lang="en-US" dirty="0"/>
              <a:t>Test and branch instructions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4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Arithmetic </a:t>
            </a:r>
            <a:r>
              <a:rPr lang="en-US" dirty="0"/>
              <a:t>instructions provide computational capabilities for </a:t>
            </a:r>
            <a:r>
              <a:rPr lang="en-US" dirty="0" smtClean="0"/>
              <a:t>processing</a:t>
            </a:r>
            <a:r>
              <a:rPr lang="tr-TR" dirty="0" smtClean="0"/>
              <a:t> </a:t>
            </a:r>
            <a:r>
              <a:rPr lang="en-US" dirty="0" smtClean="0"/>
              <a:t>numeric </a:t>
            </a:r>
            <a:r>
              <a:rPr lang="en-US" dirty="0"/>
              <a:t>data. </a:t>
            </a:r>
            <a:endParaRPr lang="tr-TR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i="1" dirty="0" smtClean="0"/>
              <a:t>Logic </a:t>
            </a:r>
            <a:r>
              <a:rPr lang="en-US" dirty="0"/>
              <a:t>(Boolean) instructions operate on the bits of a word as </a:t>
            </a:r>
            <a:r>
              <a:rPr lang="en-US" dirty="0" smtClean="0"/>
              <a:t>bits</a:t>
            </a:r>
            <a:r>
              <a:rPr lang="tr-TR" dirty="0" smtClean="0"/>
              <a:t> </a:t>
            </a:r>
            <a:r>
              <a:rPr lang="en-US" dirty="0" smtClean="0"/>
              <a:t>rather </a:t>
            </a:r>
            <a:r>
              <a:rPr lang="en-US" dirty="0"/>
              <a:t>than as numbers; thus, they provide capabilities for processing any other </a:t>
            </a:r>
            <a:r>
              <a:rPr lang="en-US" dirty="0" smtClean="0"/>
              <a:t>type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data the user may wish to employ. These operations are performed primarily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in processor registers.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Therefore</a:t>
            </a:r>
            <a:r>
              <a:rPr lang="en-US" dirty="0"/>
              <a:t>, there must be </a:t>
            </a:r>
            <a:r>
              <a:rPr lang="en-US" i="1" dirty="0"/>
              <a:t>memory </a:t>
            </a:r>
            <a:r>
              <a:rPr lang="en-US" dirty="0"/>
              <a:t>instructions for </a:t>
            </a:r>
            <a:r>
              <a:rPr lang="en-US" dirty="0" smtClean="0"/>
              <a:t>moving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between memory and the registers. </a:t>
            </a:r>
            <a:endParaRPr lang="tr-TR" dirty="0" smtClean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en-US" i="1" dirty="0" smtClean="0"/>
              <a:t>I/O </a:t>
            </a:r>
            <a:r>
              <a:rPr lang="en-US" dirty="0"/>
              <a:t>instructions are needed to </a:t>
            </a:r>
            <a:r>
              <a:rPr lang="en-US" dirty="0" smtClean="0"/>
              <a:t>transfer</a:t>
            </a:r>
            <a:r>
              <a:rPr lang="tr-TR" dirty="0" smtClean="0"/>
              <a:t> </a:t>
            </a:r>
            <a:r>
              <a:rPr lang="en-US" dirty="0" smtClean="0"/>
              <a:t>programs </a:t>
            </a:r>
            <a:r>
              <a:rPr lang="en-US" dirty="0"/>
              <a:t>and data into memory and the results of computations back out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user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i="1" dirty="0" smtClean="0"/>
              <a:t>Test </a:t>
            </a:r>
            <a:r>
              <a:rPr lang="en-US" dirty="0"/>
              <a:t>instructions are used to test the value of a data word or the status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computation.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Branch </a:t>
            </a:r>
            <a:r>
              <a:rPr lang="en-US" dirty="0"/>
              <a:t>instructions are then used to branch to a different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depending on the decision made.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3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93379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Number</a:t>
            </a:r>
            <a:r>
              <a:rPr lang="tr-TR" b="1" dirty="0"/>
              <a:t> of </a:t>
            </a:r>
            <a:r>
              <a:rPr lang="tr-TR" b="1" dirty="0" err="1"/>
              <a:t>Addresses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One of the traditional ways of describing processor architecture is in terms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addresses contained in each instruction. This dimension has become </a:t>
            </a:r>
            <a:r>
              <a:rPr lang="en-US" dirty="0" smtClean="0"/>
              <a:t>less</a:t>
            </a:r>
            <a:r>
              <a:rPr lang="tr-TR" dirty="0" smtClean="0"/>
              <a:t> </a:t>
            </a:r>
            <a:r>
              <a:rPr lang="en-US" dirty="0" smtClean="0"/>
              <a:t>significant </a:t>
            </a:r>
            <a:r>
              <a:rPr lang="en-US" dirty="0"/>
              <a:t>with the increasing complexity of processor design. Nevertheless,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useful </a:t>
            </a:r>
            <a:r>
              <a:rPr lang="en-US" dirty="0"/>
              <a:t>at this point to draw and analyze this distinction.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 the maximum number of addresses one might need in an </a:t>
            </a:r>
            <a:r>
              <a:rPr lang="en-US" dirty="0" smtClean="0"/>
              <a:t>instruction?</a:t>
            </a:r>
            <a:r>
              <a:rPr lang="tr-TR" dirty="0" smtClean="0"/>
              <a:t> </a:t>
            </a:r>
            <a:r>
              <a:rPr lang="en-US" dirty="0" smtClean="0"/>
              <a:t>Evidently</a:t>
            </a:r>
            <a:r>
              <a:rPr lang="en-US" dirty="0"/>
              <a:t>, arithmetic and logic instructions will require the most </a:t>
            </a:r>
            <a:r>
              <a:rPr lang="en-US" dirty="0" smtClean="0"/>
              <a:t>operands.</a:t>
            </a:r>
            <a:r>
              <a:rPr lang="tr-TR" dirty="0" smtClean="0"/>
              <a:t> </a:t>
            </a:r>
            <a:r>
              <a:rPr lang="en-US" dirty="0" smtClean="0"/>
              <a:t>Virtually </a:t>
            </a:r>
            <a:r>
              <a:rPr lang="en-US" dirty="0"/>
              <a:t>all arithmetic and logic operations are either unary (one source </a:t>
            </a:r>
            <a:r>
              <a:rPr lang="en-US" dirty="0" smtClean="0"/>
              <a:t>operand)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binary (two source operands).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we would need a maximum of two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reference source operands. The result of an operation must be stored, </a:t>
            </a:r>
            <a:r>
              <a:rPr lang="en-US" dirty="0" smtClean="0"/>
              <a:t>suggesting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third address, which defines a destination operand. Finally, after completion of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instruction</a:t>
            </a:r>
            <a:r>
              <a:rPr lang="en-US" dirty="0"/>
              <a:t>, the next instruction must be fetched, and its address is needed.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9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55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line of reasoning suggests that an instruction could plausibly be </a:t>
            </a:r>
            <a:r>
              <a:rPr lang="en-US" dirty="0" smtClean="0"/>
              <a:t>required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contain four address references: two source operands, one destination </a:t>
            </a:r>
            <a:r>
              <a:rPr lang="en-US" dirty="0" smtClean="0"/>
              <a:t>operand,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address of the next instruction. In most architectures, most instructions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one</a:t>
            </a:r>
            <a:r>
              <a:rPr lang="en-US" dirty="0"/>
              <a:t>, two, or three operand addresses, with the address of the next instruction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en-US" dirty="0" smtClean="0"/>
              <a:t>implicit </a:t>
            </a:r>
            <a:r>
              <a:rPr lang="en-US" dirty="0"/>
              <a:t>(obtained from the program counter).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Most </a:t>
            </a:r>
            <a:r>
              <a:rPr lang="en-US" dirty="0"/>
              <a:t>architectures also have a </a:t>
            </a:r>
            <a:r>
              <a:rPr lang="en-US" dirty="0" smtClean="0"/>
              <a:t>few</a:t>
            </a:r>
            <a:r>
              <a:rPr lang="tr-TR" dirty="0" smtClean="0"/>
              <a:t> </a:t>
            </a:r>
            <a:r>
              <a:rPr lang="en-US" dirty="0" smtClean="0"/>
              <a:t>special-purpose </a:t>
            </a:r>
            <a:r>
              <a:rPr lang="en-US" dirty="0"/>
              <a:t>instructions with more operands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 load and </a:t>
            </a:r>
            <a:r>
              <a:rPr lang="en-US" dirty="0" smtClean="0"/>
              <a:t>store</a:t>
            </a:r>
            <a:r>
              <a:rPr lang="tr-TR" dirty="0" smtClean="0"/>
              <a:t> </a:t>
            </a:r>
            <a:r>
              <a:rPr lang="en-US" dirty="0" smtClean="0"/>
              <a:t>multiple </a:t>
            </a:r>
            <a:r>
              <a:rPr lang="en-US" dirty="0"/>
              <a:t>instructions of the ARM </a:t>
            </a:r>
            <a:r>
              <a:rPr lang="en-US" dirty="0" smtClean="0"/>
              <a:t>architecture designate</a:t>
            </a:r>
            <a:r>
              <a:rPr lang="tr-TR" dirty="0" smtClean="0"/>
              <a:t> </a:t>
            </a:r>
            <a:r>
              <a:rPr lang="en-US" dirty="0" smtClean="0"/>
              <a:t>up </a:t>
            </a:r>
            <a:r>
              <a:rPr lang="en-US" dirty="0"/>
              <a:t>to 17 register operands in a single instruction.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3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2" y="365125"/>
            <a:ext cx="4103068" cy="63563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compares </a:t>
            </a:r>
            <a:r>
              <a:rPr lang="en-US" dirty="0"/>
              <a:t>typical one-, two-, and three-address instructions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could </a:t>
            </a:r>
            <a:r>
              <a:rPr lang="en-US" dirty="0"/>
              <a:t>be used to compute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dirty="0"/>
              <a:t>= (A - B</a:t>
            </a:r>
            <a:r>
              <a:rPr lang="en-US" dirty="0" smtClean="0"/>
              <a:t>)</a:t>
            </a:r>
            <a:r>
              <a:rPr lang="tr-TR" dirty="0" smtClean="0"/>
              <a:t>/</a:t>
            </a:r>
            <a:r>
              <a:rPr lang="en-US" dirty="0" smtClean="0"/>
              <a:t>[</a:t>
            </a:r>
            <a:r>
              <a:rPr lang="en-US" dirty="0"/>
              <a:t>C + (D </a:t>
            </a:r>
            <a:r>
              <a:rPr lang="tr-TR" dirty="0" smtClean="0"/>
              <a:t>x</a:t>
            </a:r>
            <a:r>
              <a:rPr lang="en-US" dirty="0" smtClean="0"/>
              <a:t> </a:t>
            </a:r>
            <a:r>
              <a:rPr lang="en-US" dirty="0"/>
              <a:t>E)].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three </a:t>
            </a:r>
            <a:r>
              <a:rPr lang="en-US" dirty="0" smtClean="0"/>
              <a:t>addresses,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instruction specifies two source operand locations and a destination </a:t>
            </a:r>
            <a:r>
              <a:rPr lang="en-US" dirty="0" smtClean="0"/>
              <a:t>operand</a:t>
            </a:r>
            <a:r>
              <a:rPr lang="tr-TR" dirty="0" smtClean="0"/>
              <a:t> </a:t>
            </a:r>
            <a:r>
              <a:rPr lang="en-US" dirty="0" smtClean="0"/>
              <a:t>location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we choose not to alter the value of any of the operand </a:t>
            </a:r>
            <a:r>
              <a:rPr lang="en-US" dirty="0" smtClean="0"/>
              <a:t>locations,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temporary location, T, is used to store some intermediate results. Note that </a:t>
            </a:r>
            <a:r>
              <a:rPr lang="en-US" dirty="0" smtClean="0"/>
              <a:t>there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four instructions and that the original expression had five operands.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490" y="669923"/>
            <a:ext cx="7848000" cy="564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65042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Three-address instruction formats are not common because they require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relatively </a:t>
            </a:r>
            <a:r>
              <a:rPr lang="en-US" dirty="0"/>
              <a:t>long instruction format to hold the three address references.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 two</a:t>
            </a:r>
            <a:r>
              <a:rPr lang="tr-TR" dirty="0" smtClean="0"/>
              <a:t>-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, and for binary operations, one address must do double duty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both </a:t>
            </a:r>
            <a:r>
              <a:rPr lang="en-US" dirty="0"/>
              <a:t>an operand and a result.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the instruction SUB Y, B carries out the </a:t>
            </a:r>
            <a:r>
              <a:rPr lang="en-US" dirty="0" smtClean="0"/>
              <a:t>calculation</a:t>
            </a:r>
            <a:r>
              <a:rPr lang="tr-TR" dirty="0" smtClean="0"/>
              <a:t> </a:t>
            </a:r>
            <a:r>
              <a:rPr lang="en-US" dirty="0" smtClean="0"/>
              <a:t>Y </a:t>
            </a:r>
            <a:r>
              <a:rPr lang="en-US" dirty="0"/>
              <a:t>- B and stores the result in Y. The two-address format reduces the </a:t>
            </a:r>
            <a:r>
              <a:rPr lang="en-US" dirty="0" smtClean="0"/>
              <a:t>space</a:t>
            </a:r>
            <a:r>
              <a:rPr lang="tr-TR" dirty="0" smtClean="0"/>
              <a:t> </a:t>
            </a:r>
            <a:r>
              <a:rPr lang="en-US" dirty="0" smtClean="0"/>
              <a:t>requirement </a:t>
            </a:r>
            <a:r>
              <a:rPr lang="en-US" dirty="0"/>
              <a:t>but also introduces some awkwardness.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avoid altering the value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operand, a MOVE instruction is used to move one of the values to a result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temporary </a:t>
            </a:r>
            <a:r>
              <a:rPr lang="en-US" dirty="0"/>
              <a:t>location before performing the operation. Our sample program </a:t>
            </a:r>
            <a:r>
              <a:rPr lang="en-US" dirty="0" smtClean="0"/>
              <a:t>expands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six</a:t>
            </a:r>
            <a:r>
              <a:rPr lang="tr-TR" dirty="0"/>
              <a:t> </a:t>
            </a:r>
            <a:r>
              <a:rPr lang="tr-TR" dirty="0" err="1"/>
              <a:t>instructions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Machine </a:t>
            </a:r>
            <a:r>
              <a:rPr lang="tr-TR" dirty="0" err="1" smtClean="0"/>
              <a:t>Intruction</a:t>
            </a:r>
            <a:r>
              <a:rPr lang="tr-TR" dirty="0" smtClean="0"/>
              <a:t> </a:t>
            </a:r>
            <a:r>
              <a:rPr lang="tr-TR" dirty="0" err="1" smtClean="0"/>
              <a:t>Characteristics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Operands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Types</a:t>
            </a:r>
            <a:r>
              <a:rPr lang="tr-TR" dirty="0" smtClean="0"/>
              <a:t> of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7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Simpler yet is the one-address instruction. For this to work, a second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be implicit. This was common in earlier machines, with the implied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being </a:t>
            </a:r>
            <a:r>
              <a:rPr lang="en-US" dirty="0"/>
              <a:t>a processor register known as the </a:t>
            </a:r>
            <a:r>
              <a:rPr lang="en-US" b="1" dirty="0"/>
              <a:t>accumulator </a:t>
            </a:r>
            <a:r>
              <a:rPr lang="en-US" dirty="0"/>
              <a:t>(AC). The accumulator </a:t>
            </a:r>
            <a:r>
              <a:rPr lang="en-US" dirty="0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of the operands and is used to store the result. In our example, </a:t>
            </a:r>
            <a:r>
              <a:rPr lang="en-US" dirty="0" err="1" smtClean="0"/>
              <a:t>ei</a:t>
            </a:r>
            <a:r>
              <a:rPr lang="tr-TR" dirty="0" smtClean="0"/>
              <a:t>g</a:t>
            </a:r>
            <a:r>
              <a:rPr lang="en-US" dirty="0" err="1" smtClean="0"/>
              <a:t>ht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are needed to accomplish the task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It is, in fact, possible to make do with zero addresses for some instructions.</a:t>
            </a:r>
            <a:r>
              <a:rPr lang="tr-TR" dirty="0"/>
              <a:t> </a:t>
            </a:r>
            <a:r>
              <a:rPr lang="en-US" dirty="0"/>
              <a:t>Zero-address instructions are applicable to a special memory organization called</a:t>
            </a:r>
            <a:r>
              <a:rPr lang="tr-TR" dirty="0"/>
              <a:t> </a:t>
            </a:r>
            <a:r>
              <a:rPr lang="en-US" dirty="0"/>
              <a:t>a </a:t>
            </a:r>
            <a:r>
              <a:rPr lang="en-US" i="1" dirty="0"/>
              <a:t>stack. </a:t>
            </a:r>
            <a:r>
              <a:rPr lang="en-US" dirty="0"/>
              <a:t>A stack is a last-in-first-out set of locations. The stack is in a known location</a:t>
            </a:r>
            <a:r>
              <a:rPr lang="tr-TR" dirty="0"/>
              <a:t> </a:t>
            </a:r>
            <a:r>
              <a:rPr lang="en-US" dirty="0"/>
              <a:t>and, often, at least the top two elements are in processor registers. Thus,</a:t>
            </a:r>
            <a:r>
              <a:rPr lang="tr-TR" dirty="0"/>
              <a:t> </a:t>
            </a:r>
            <a:r>
              <a:rPr lang="en-US" dirty="0"/>
              <a:t>zero-address instructions would reference the top two stack elements.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7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Table </a:t>
            </a:r>
            <a:r>
              <a:rPr lang="en-US" dirty="0" smtClean="0"/>
              <a:t>summarizes </a:t>
            </a:r>
            <a:r>
              <a:rPr lang="en-US" dirty="0"/>
              <a:t>the interpretations to be placed on instructions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zero</a:t>
            </a:r>
            <a:r>
              <a:rPr lang="en-US" dirty="0"/>
              <a:t>, one, two, or three addresses. In each case in the table, it is assumed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of the next instruction is implicit, and that one operation with two </a:t>
            </a:r>
            <a:r>
              <a:rPr lang="en-US" dirty="0" smtClean="0"/>
              <a:t>source</a:t>
            </a:r>
            <a:r>
              <a:rPr lang="tr-TR" dirty="0" smtClean="0"/>
              <a:t> </a:t>
            </a:r>
            <a:r>
              <a:rPr lang="en-US" dirty="0" smtClean="0"/>
              <a:t>operands </a:t>
            </a:r>
            <a:r>
              <a:rPr lang="en-US" dirty="0"/>
              <a:t>and one result operand is to be performed.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844" y="3805475"/>
            <a:ext cx="8796312" cy="29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number of addresses per instruction is a basic design decision. </a:t>
            </a:r>
            <a:endParaRPr lang="tr-TR" dirty="0" smtClean="0"/>
          </a:p>
          <a:p>
            <a:pPr lvl="1"/>
            <a:r>
              <a:rPr lang="en-US" dirty="0" smtClean="0"/>
              <a:t>Fewer</a:t>
            </a:r>
            <a:r>
              <a:rPr lang="tr-TR" dirty="0" smtClean="0"/>
              <a:t> </a:t>
            </a:r>
            <a:r>
              <a:rPr lang="en-US" dirty="0" smtClean="0"/>
              <a:t>addresses </a:t>
            </a:r>
            <a:r>
              <a:rPr lang="en-US" dirty="0"/>
              <a:t>per instruction result in instructions that are more primitive, requiring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less </a:t>
            </a:r>
            <a:r>
              <a:rPr lang="en-US" dirty="0"/>
              <a:t>complex processor. It also results in instructions of shorter length. </a:t>
            </a:r>
            <a:endParaRPr lang="tr-TR" dirty="0" smtClean="0"/>
          </a:p>
          <a:p>
            <a:pPr lvl="1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hand</a:t>
            </a:r>
            <a:r>
              <a:rPr lang="en-US" dirty="0"/>
              <a:t>, programs contain more total instructions, which in general results in </a:t>
            </a:r>
            <a:r>
              <a:rPr lang="en-US" dirty="0" smtClean="0"/>
              <a:t>longer</a:t>
            </a:r>
            <a:r>
              <a:rPr lang="tr-TR" dirty="0" smtClean="0"/>
              <a:t> </a:t>
            </a:r>
            <a:r>
              <a:rPr lang="en-US" dirty="0" smtClean="0"/>
              <a:t>execution </a:t>
            </a:r>
            <a:r>
              <a:rPr lang="en-US" dirty="0"/>
              <a:t>times and longer, more complex programs. </a:t>
            </a:r>
            <a:endParaRPr lang="tr-TR" dirty="0" smtClean="0"/>
          </a:p>
          <a:p>
            <a:pPr lvl="1"/>
            <a:r>
              <a:rPr lang="en-US" dirty="0" smtClean="0"/>
              <a:t>Also</a:t>
            </a:r>
            <a:r>
              <a:rPr lang="en-US" dirty="0"/>
              <a:t>, there is an </a:t>
            </a:r>
            <a:r>
              <a:rPr lang="en-US" dirty="0" smtClean="0"/>
              <a:t>important</a:t>
            </a:r>
            <a:r>
              <a:rPr lang="tr-TR" dirty="0" smtClean="0"/>
              <a:t> </a:t>
            </a:r>
            <a:r>
              <a:rPr lang="en-US" dirty="0" smtClean="0"/>
              <a:t>threshold </a:t>
            </a:r>
            <a:r>
              <a:rPr lang="en-US" dirty="0"/>
              <a:t>between one-address and multiple-address instructions. With </a:t>
            </a:r>
            <a:r>
              <a:rPr lang="en-US" dirty="0" smtClean="0"/>
              <a:t>one-address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, the programmer generally has available only one general-purpose </a:t>
            </a:r>
            <a:r>
              <a:rPr lang="en-US" dirty="0" smtClean="0"/>
              <a:t>register,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accumulator. </a:t>
            </a:r>
            <a:endParaRPr lang="tr-TR" dirty="0" smtClean="0"/>
          </a:p>
          <a:p>
            <a:pPr lvl="1"/>
            <a:r>
              <a:rPr lang="en-US" dirty="0" smtClean="0"/>
              <a:t>With </a:t>
            </a:r>
            <a:r>
              <a:rPr lang="en-US" dirty="0"/>
              <a:t>multiple-address instructions, it is common to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multiple </a:t>
            </a:r>
            <a:r>
              <a:rPr lang="en-US" dirty="0"/>
              <a:t>general-purpose registers. This allows some operations to be </a:t>
            </a:r>
            <a:r>
              <a:rPr lang="en-US" dirty="0" smtClean="0"/>
              <a:t>performed</a:t>
            </a:r>
            <a:r>
              <a:rPr lang="tr-TR" dirty="0" smtClean="0"/>
              <a:t> </a:t>
            </a:r>
            <a:r>
              <a:rPr lang="en-US" dirty="0"/>
              <a:t>solely on registers. Because register references are faster than memory </a:t>
            </a:r>
            <a:r>
              <a:rPr lang="en-US" dirty="0" smtClean="0"/>
              <a:t>references,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speeds up execution.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reasons of flexibility and ability to use multiple </a:t>
            </a:r>
            <a:r>
              <a:rPr lang="en-US" dirty="0" smtClean="0"/>
              <a:t>registers,</a:t>
            </a:r>
            <a:r>
              <a:rPr lang="tr-TR" dirty="0" smtClean="0"/>
              <a:t> </a:t>
            </a:r>
            <a:r>
              <a:rPr lang="en-US" dirty="0" smtClean="0"/>
              <a:t>most </a:t>
            </a:r>
            <a:r>
              <a:rPr lang="en-US" dirty="0"/>
              <a:t>contemporary machines employ a mixture of two- and </a:t>
            </a:r>
            <a:r>
              <a:rPr lang="en-US" dirty="0" smtClean="0"/>
              <a:t>three-address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4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design trade-offs involved in choosing the number of addresses per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complicated by other factors. There is the issue of whether an address </a:t>
            </a:r>
            <a:r>
              <a:rPr lang="en-US" dirty="0" smtClean="0"/>
              <a:t>references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memory location or a register. Because there are fewer registers, fewer </a:t>
            </a:r>
            <a:r>
              <a:rPr lang="en-US" dirty="0" smtClean="0"/>
              <a:t>bits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needed for a register reference.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Also</a:t>
            </a:r>
            <a:r>
              <a:rPr lang="en-US" dirty="0"/>
              <a:t>, as we shall see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week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offer a variety of addressing modes, and the specification of mode takes one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bits. The result is that most processor designs involve a variety of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formats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Instruction</a:t>
            </a:r>
            <a:r>
              <a:rPr lang="tr-TR" b="1" dirty="0"/>
              <a:t> Set Design</a:t>
            </a:r>
          </a:p>
          <a:p>
            <a:pPr marL="0" indent="0">
              <a:buNone/>
            </a:pPr>
            <a:r>
              <a:rPr lang="en-US" dirty="0"/>
              <a:t>One of the most interesting, and most analyzed, aspects of computer design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set design. The design of an instruction set is very complex because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affects </a:t>
            </a:r>
            <a:r>
              <a:rPr lang="en-US" dirty="0"/>
              <a:t>so many aspects of the computer system. The instruction set defines </a:t>
            </a:r>
            <a:r>
              <a:rPr lang="en-US" dirty="0" smtClean="0"/>
              <a:t>many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functions performed by the processor and thus has a significant effect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implementation </a:t>
            </a:r>
            <a:r>
              <a:rPr lang="en-US" dirty="0"/>
              <a:t>of the processor. The instruction set is the programmer’s means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controlling </a:t>
            </a:r>
            <a:r>
              <a:rPr lang="en-US" dirty="0"/>
              <a:t>the processor. </a:t>
            </a:r>
            <a:r>
              <a:rPr lang="tr-TR" dirty="0" smtClean="0"/>
              <a:t> T</a:t>
            </a:r>
            <a:r>
              <a:rPr lang="en-US" dirty="0" err="1" smtClean="0"/>
              <a:t>hus</a:t>
            </a:r>
            <a:r>
              <a:rPr lang="en-US" dirty="0"/>
              <a:t>, programmer requirements must be considered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designing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instruction</a:t>
            </a:r>
            <a:r>
              <a:rPr lang="tr-TR" dirty="0"/>
              <a:t> </a:t>
            </a:r>
            <a:r>
              <a:rPr lang="tr-TR" dirty="0" smtClean="0"/>
              <a:t>set.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may surprise you to know that some of the most fundamental issues </a:t>
            </a:r>
            <a:r>
              <a:rPr lang="en-US" dirty="0" smtClean="0"/>
              <a:t>relating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design of instruction sets remain in dispute. Indeed, in recent years,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level </a:t>
            </a:r>
            <a:r>
              <a:rPr lang="en-US" dirty="0"/>
              <a:t>of disagreement concerning these fundamentals has actually grown.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72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735596"/>
          </a:xfrm>
        </p:spPr>
        <p:txBody>
          <a:bodyPr>
            <a:normAutofit/>
          </a:bodyPr>
          <a:lstStyle/>
          <a:p>
            <a:r>
              <a:rPr lang="tr-TR" dirty="0"/>
              <a:t>T</a:t>
            </a:r>
            <a:r>
              <a:rPr lang="en-US" dirty="0"/>
              <a:t>he most</a:t>
            </a:r>
            <a:r>
              <a:rPr lang="tr-TR" dirty="0"/>
              <a:t> </a:t>
            </a:r>
            <a:r>
              <a:rPr lang="en-US" dirty="0"/>
              <a:t>important of these fundamental design issues include the following:</a:t>
            </a:r>
            <a:endParaRPr lang="tr-TR" dirty="0"/>
          </a:p>
          <a:p>
            <a:pPr lvl="1"/>
            <a:r>
              <a:rPr lang="en-US" b="1" dirty="0"/>
              <a:t>Operation repertoire: </a:t>
            </a:r>
            <a:r>
              <a:rPr lang="en-US" dirty="0"/>
              <a:t>How many and which operations to provide, and </a:t>
            </a:r>
            <a:r>
              <a:rPr lang="en-US" dirty="0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  <a:r>
              <a:rPr lang="tr-TR" dirty="0" err="1"/>
              <a:t>operations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</a:t>
            </a:r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types: </a:t>
            </a:r>
            <a:r>
              <a:rPr lang="en-US" dirty="0"/>
              <a:t>The various types of data upon which operations are performed</a:t>
            </a:r>
          </a:p>
          <a:p>
            <a:pPr lvl="1"/>
            <a:r>
              <a:rPr lang="en-US" b="1" dirty="0" smtClean="0"/>
              <a:t>Instruction </a:t>
            </a:r>
            <a:r>
              <a:rPr lang="en-US" b="1" dirty="0"/>
              <a:t>format: </a:t>
            </a:r>
            <a:r>
              <a:rPr lang="en-US" dirty="0"/>
              <a:t>Instruction length (in bits), number of addresses, size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various </a:t>
            </a:r>
            <a:r>
              <a:rPr lang="en-US" dirty="0"/>
              <a:t>fields, and so on</a:t>
            </a:r>
          </a:p>
          <a:p>
            <a:pPr lvl="1"/>
            <a:r>
              <a:rPr lang="en-US" b="1" dirty="0" smtClean="0"/>
              <a:t>Registers</a:t>
            </a:r>
            <a:r>
              <a:rPr lang="en-US" b="1" dirty="0"/>
              <a:t>: </a:t>
            </a:r>
            <a:r>
              <a:rPr lang="en-US" dirty="0"/>
              <a:t>Number of processor registers that can be referenced by </a:t>
            </a:r>
            <a:r>
              <a:rPr lang="en-US" dirty="0" smtClean="0"/>
              <a:t>instructions,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use</a:t>
            </a:r>
            <a:endParaRPr lang="tr-TR" dirty="0"/>
          </a:p>
          <a:p>
            <a:pPr lvl="1"/>
            <a:r>
              <a:rPr lang="en-US" b="1" dirty="0" smtClean="0"/>
              <a:t>Addressing</a:t>
            </a:r>
            <a:r>
              <a:rPr lang="en-US" b="1" dirty="0"/>
              <a:t>: </a:t>
            </a:r>
            <a:r>
              <a:rPr lang="en-US" dirty="0"/>
              <a:t>The mode or modes by which the address of an operand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specified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9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issues are highly interrelated and must be considered together in </a:t>
            </a:r>
            <a:r>
              <a:rPr lang="en-US" dirty="0" smtClean="0"/>
              <a:t>designing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instruction set.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Following </a:t>
            </a:r>
            <a:r>
              <a:rPr lang="en-US" dirty="0"/>
              <a:t>this overview section, this chapter examines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types </a:t>
            </a:r>
            <a:r>
              <a:rPr lang="en-US" dirty="0"/>
              <a:t>and operation repertoire.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9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TYPES OF OPERANDS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8958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Machine instructions operate on data. The most important general categories </a:t>
            </a:r>
            <a:r>
              <a:rPr lang="en-US" dirty="0" smtClean="0"/>
              <a:t>of</a:t>
            </a:r>
            <a:r>
              <a:rPr lang="tr-TR" dirty="0" smtClean="0"/>
              <a:t> data </a:t>
            </a:r>
            <a:r>
              <a:rPr lang="tr-TR" dirty="0" err="1"/>
              <a:t>are</a:t>
            </a:r>
            <a:endParaRPr lang="tr-TR" dirty="0"/>
          </a:p>
          <a:p>
            <a:pPr lvl="1"/>
            <a:r>
              <a:rPr lang="tr-TR" dirty="0" err="1" smtClean="0"/>
              <a:t>Addresses</a:t>
            </a:r>
            <a:endParaRPr lang="tr-TR" dirty="0"/>
          </a:p>
          <a:p>
            <a:pPr lvl="1"/>
            <a:r>
              <a:rPr lang="tr-TR" dirty="0" err="1" smtClean="0"/>
              <a:t>Numbers</a:t>
            </a:r>
            <a:endParaRPr lang="tr-TR" dirty="0"/>
          </a:p>
          <a:p>
            <a:pPr lvl="1"/>
            <a:r>
              <a:rPr lang="tr-TR" dirty="0" err="1" smtClean="0"/>
              <a:t>Characters</a:t>
            </a:r>
            <a:endParaRPr lang="tr-TR" dirty="0"/>
          </a:p>
          <a:p>
            <a:pPr lvl="1"/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/>
              <a:t>data</a:t>
            </a:r>
          </a:p>
          <a:p>
            <a:pPr marL="0" indent="0">
              <a:buNone/>
            </a:pPr>
            <a:r>
              <a:rPr lang="en-US" dirty="0"/>
              <a:t>We shall see, in discussing addressing modes </a:t>
            </a:r>
            <a:r>
              <a:rPr lang="tr-TR" dirty="0" err="1" smtClean="0"/>
              <a:t>later</a:t>
            </a:r>
            <a:r>
              <a:rPr lang="en-US" dirty="0" smtClean="0"/>
              <a:t>, </a:t>
            </a:r>
            <a:r>
              <a:rPr lang="en-US" dirty="0"/>
              <a:t>that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en-US" dirty="0" smtClean="0"/>
              <a:t>are</a:t>
            </a:r>
            <a:r>
              <a:rPr lang="en-US" dirty="0"/>
              <a:t>, in fact, a form of data. In many cases, some calculation must be performed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operand reference in an instruction to determine the main or virtual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address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context, addresses can be considered to be unsigned </a:t>
            </a:r>
            <a:r>
              <a:rPr lang="en-US" dirty="0" smtClean="0"/>
              <a:t>integers.</a:t>
            </a:r>
            <a:r>
              <a:rPr lang="tr-TR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common data types are numbers, characters, and logical data, and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these is briefly examined in this section. Beyond that, some machines define </a:t>
            </a:r>
            <a:r>
              <a:rPr lang="en-US" dirty="0" smtClean="0"/>
              <a:t>specialized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types or data structures. </a:t>
            </a:r>
            <a:endParaRPr lang="tr-TR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there may be machine </a:t>
            </a:r>
            <a:r>
              <a:rPr lang="en-US" dirty="0" smtClean="0"/>
              <a:t>operations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operate directly on a list or a string of characters.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6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Numbers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All machine languages include numeric data types. Even in nonnumeric data </a:t>
            </a:r>
            <a:r>
              <a:rPr lang="en-US" dirty="0" smtClean="0"/>
              <a:t>processing,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is a need for numbers to act as counters, field widths, and so </a:t>
            </a:r>
            <a:r>
              <a:rPr lang="en-US" dirty="0" smtClean="0"/>
              <a:t>forth.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important distinction between numbers used in ordinary mathematics and </a:t>
            </a:r>
            <a:r>
              <a:rPr lang="en-US" dirty="0" smtClean="0"/>
              <a:t>numbers</a:t>
            </a:r>
            <a:r>
              <a:rPr lang="tr-TR" dirty="0" smtClean="0"/>
              <a:t> </a:t>
            </a:r>
            <a:r>
              <a:rPr lang="en-US" dirty="0" smtClean="0"/>
              <a:t>stored </a:t>
            </a:r>
            <a:r>
              <a:rPr lang="en-US" dirty="0"/>
              <a:t>in a computer is that the latter are limited. This is true in two senses.</a:t>
            </a:r>
          </a:p>
          <a:p>
            <a:pPr marL="0" indent="0">
              <a:buNone/>
            </a:pPr>
            <a:r>
              <a:rPr lang="en-US" dirty="0"/>
              <a:t>First, there is a limit to the magnitude of numbers representable on a machine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second</a:t>
            </a:r>
            <a:r>
              <a:rPr lang="en-US" dirty="0"/>
              <a:t>, in the case of floating-point numbers, a limit to their precision. Thus,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programmer </a:t>
            </a:r>
            <a:r>
              <a:rPr lang="en-US" dirty="0"/>
              <a:t>is faced with understanding the consequences of rounding, </a:t>
            </a:r>
            <a:r>
              <a:rPr lang="en-US" dirty="0" smtClean="0"/>
              <a:t>overflow,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underflow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US" dirty="0"/>
              <a:t>Three types of numerical data are common in computers: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integer or binary fixed point</a:t>
            </a:r>
          </a:p>
          <a:p>
            <a:pPr lvl="1"/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/>
              <a:t>floating</a:t>
            </a:r>
            <a:r>
              <a:rPr lang="tr-TR" dirty="0"/>
              <a:t> </a:t>
            </a:r>
            <a:r>
              <a:rPr lang="tr-TR" dirty="0" err="1"/>
              <a:t>point</a:t>
            </a:r>
            <a:endParaRPr lang="tr-TR" dirty="0"/>
          </a:p>
          <a:p>
            <a:pPr lvl="1"/>
            <a:r>
              <a:rPr lang="tr-TR" dirty="0" err="1" smtClean="0"/>
              <a:t>Decimal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3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Characters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 common form of data is text or character strings. While textual data are 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convenient </a:t>
            </a:r>
            <a:r>
              <a:rPr lang="en-US" dirty="0"/>
              <a:t>for human beings, they cannot, in character form, be easily stored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transmitted </a:t>
            </a:r>
            <a:r>
              <a:rPr lang="en-US" dirty="0"/>
              <a:t>by data processing and communications systems. Such systems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designed </a:t>
            </a:r>
            <a:r>
              <a:rPr lang="en-US" dirty="0"/>
              <a:t>for binary data.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a number of codes have been devised by which </a:t>
            </a:r>
            <a:r>
              <a:rPr lang="en-US" dirty="0" smtClean="0"/>
              <a:t>characters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represented by a sequence of bits. Perhaps the earliest common </a:t>
            </a:r>
            <a:r>
              <a:rPr lang="en-US" dirty="0" smtClean="0"/>
              <a:t>example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this is the Morse code. Today, the most commonly used character code in </a:t>
            </a:r>
            <a:r>
              <a:rPr lang="en-US" dirty="0" smtClean="0"/>
              <a:t>the</a:t>
            </a:r>
            <a:r>
              <a:rPr lang="tr-TR" dirty="0" smtClean="0"/>
              <a:t> International </a:t>
            </a:r>
            <a:r>
              <a:rPr lang="tr-TR" dirty="0"/>
              <a:t>Reference </a:t>
            </a:r>
            <a:r>
              <a:rPr lang="tr-TR" dirty="0" err="1"/>
              <a:t>Alphabet</a:t>
            </a:r>
            <a:r>
              <a:rPr lang="tr-TR" dirty="0"/>
              <a:t> (IRA),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4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81084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One boundary where the computer designer and the computer </a:t>
            </a:r>
            <a:r>
              <a:rPr lang="en-US" dirty="0" smtClean="0"/>
              <a:t>programmer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view the same machine is the machine instruction set.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/>
              <a:t>the designer’s </a:t>
            </a:r>
            <a:r>
              <a:rPr lang="en-US" dirty="0" smtClean="0"/>
              <a:t>point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view, the machine instruction set provides the functional requirements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</a:t>
            </a:r>
            <a:r>
              <a:rPr lang="en-US" dirty="0"/>
              <a:t>: implementing the processor is a task that in large part involves </a:t>
            </a:r>
            <a:r>
              <a:rPr lang="en-US" dirty="0" smtClean="0"/>
              <a:t>implementing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machine instruction set.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user who chooses to program in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language </a:t>
            </a:r>
            <a:r>
              <a:rPr lang="en-US" dirty="0"/>
              <a:t>becomes aware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register </a:t>
            </a:r>
            <a:r>
              <a:rPr lang="en-US" dirty="0"/>
              <a:t>and memory structure, the types of data directly supported by the </a:t>
            </a:r>
            <a:r>
              <a:rPr lang="en-US" dirty="0" smtClean="0"/>
              <a:t>machine,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functioning of the ALU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0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6714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err="1"/>
              <a:t>Logical</a:t>
            </a:r>
            <a:r>
              <a:rPr lang="tr-TR" b="1" dirty="0"/>
              <a:t> Data</a:t>
            </a:r>
          </a:p>
          <a:p>
            <a:pPr marL="0" indent="0">
              <a:buNone/>
            </a:pPr>
            <a:r>
              <a:rPr lang="en-US" dirty="0"/>
              <a:t>Normally, each word or other addressable unit (byte, </a:t>
            </a:r>
            <a:r>
              <a:rPr lang="en-US" dirty="0" err="1"/>
              <a:t>halfword</a:t>
            </a:r>
            <a:r>
              <a:rPr lang="en-US" dirty="0"/>
              <a:t>, and so on) is </a:t>
            </a:r>
            <a:r>
              <a:rPr lang="en-US" dirty="0" smtClean="0"/>
              <a:t>treated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single unit of data. It is sometimes useful, however, to consider an </a:t>
            </a:r>
            <a:r>
              <a:rPr lang="en-US" i="1" dirty="0"/>
              <a:t>n</a:t>
            </a:r>
            <a:r>
              <a:rPr lang="en-US" dirty="0"/>
              <a:t>-bit unit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consisting </a:t>
            </a:r>
            <a:r>
              <a:rPr lang="en-US" dirty="0"/>
              <a:t>of </a:t>
            </a:r>
            <a:r>
              <a:rPr lang="en-US" i="1" dirty="0"/>
              <a:t>n </a:t>
            </a:r>
            <a:r>
              <a:rPr lang="en-US" dirty="0"/>
              <a:t>1-bit items of data, each item having the value 0 or 1. When data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viewed </a:t>
            </a:r>
            <a:r>
              <a:rPr lang="en-US" dirty="0"/>
              <a:t>this way, they are considered to be </a:t>
            </a:r>
            <a:r>
              <a:rPr lang="en-US" i="1" dirty="0"/>
              <a:t>logical </a:t>
            </a:r>
            <a:r>
              <a:rPr lang="en-US" dirty="0"/>
              <a:t>data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There are two advantages to the bit-oriented view. </a:t>
            </a:r>
            <a:endParaRPr lang="tr-TR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we may sometimes </a:t>
            </a:r>
            <a:r>
              <a:rPr lang="en-US" dirty="0" smtClean="0"/>
              <a:t>wish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store an array of Boolean or binary data items, in which each item can take on </a:t>
            </a:r>
            <a:r>
              <a:rPr lang="en-US" dirty="0" smtClean="0"/>
              <a:t>only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values 1 (true) and 0 (false). With logical data, memory can be used most </a:t>
            </a:r>
            <a:r>
              <a:rPr lang="en-US" dirty="0" smtClean="0"/>
              <a:t>efficiently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this storage. </a:t>
            </a:r>
            <a:endParaRPr lang="tr-TR" dirty="0" smtClean="0"/>
          </a:p>
          <a:p>
            <a:pPr lvl="1"/>
            <a:r>
              <a:rPr lang="en-US" dirty="0" smtClean="0"/>
              <a:t>Second</a:t>
            </a:r>
            <a:r>
              <a:rPr lang="en-US" dirty="0"/>
              <a:t>, there are occasions when we wish to manipulate the bits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item. </a:t>
            </a:r>
            <a:endParaRPr lang="tr-TR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example, if floating-point operations are implemented in software,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need </a:t>
            </a:r>
            <a:r>
              <a:rPr lang="en-US" dirty="0"/>
              <a:t>to be able to shift significant bits in some operations. </a:t>
            </a:r>
            <a:endParaRPr lang="tr-TR" dirty="0" smtClean="0"/>
          </a:p>
          <a:p>
            <a:pPr lvl="2"/>
            <a:r>
              <a:rPr lang="en-US" dirty="0" smtClean="0"/>
              <a:t>Another </a:t>
            </a:r>
            <a:r>
              <a:rPr lang="en-US" dirty="0"/>
              <a:t>example: To </a:t>
            </a:r>
            <a:r>
              <a:rPr lang="en-US" dirty="0" smtClean="0"/>
              <a:t>convert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IRA to packed decimal, we need to extract the rightmost 4 bits of each byte.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5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TYPES OF OPERATIONS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number of different opcodes varies widely from machine to machine. </a:t>
            </a:r>
            <a:r>
              <a:rPr lang="en-US" dirty="0" smtClean="0"/>
              <a:t>However,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same general types of operations are found on all machines. A useful and </a:t>
            </a:r>
            <a:r>
              <a:rPr lang="en-US" dirty="0" smtClean="0"/>
              <a:t>typical</a:t>
            </a:r>
            <a:r>
              <a:rPr lang="tr-TR" dirty="0" smtClean="0"/>
              <a:t> </a:t>
            </a:r>
            <a:r>
              <a:rPr lang="tr-TR" dirty="0" err="1" smtClean="0"/>
              <a:t>categorization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:</a:t>
            </a:r>
          </a:p>
          <a:p>
            <a:pPr lvl="1"/>
            <a:r>
              <a:rPr lang="tr-TR" dirty="0" smtClean="0"/>
              <a:t>Data </a:t>
            </a:r>
            <a:r>
              <a:rPr lang="tr-TR" dirty="0"/>
              <a:t>transfer</a:t>
            </a:r>
          </a:p>
          <a:p>
            <a:pPr lvl="1"/>
            <a:r>
              <a:rPr lang="tr-TR" dirty="0" err="1" smtClean="0"/>
              <a:t>Arithmetic</a:t>
            </a:r>
            <a:endParaRPr lang="tr-TR" dirty="0"/>
          </a:p>
          <a:p>
            <a:pPr lvl="1"/>
            <a:r>
              <a:rPr lang="tr-TR" dirty="0" err="1" smtClean="0"/>
              <a:t>Logical</a:t>
            </a:r>
            <a:endParaRPr lang="tr-TR" dirty="0"/>
          </a:p>
          <a:p>
            <a:pPr lvl="1"/>
            <a:r>
              <a:rPr lang="tr-TR" dirty="0" smtClean="0"/>
              <a:t>Conversion</a:t>
            </a:r>
            <a:endParaRPr lang="tr-TR" dirty="0"/>
          </a:p>
          <a:p>
            <a:pPr lvl="1"/>
            <a:r>
              <a:rPr lang="tr-TR" dirty="0" smtClean="0"/>
              <a:t>I/O</a:t>
            </a:r>
            <a:endParaRPr lang="tr-TR" dirty="0"/>
          </a:p>
          <a:p>
            <a:pPr lvl="1"/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/>
              <a:t>control</a:t>
            </a:r>
            <a:endParaRPr lang="tr-TR" dirty="0"/>
          </a:p>
          <a:p>
            <a:pPr lvl="1"/>
            <a:r>
              <a:rPr lang="tr-TR" dirty="0" smtClean="0"/>
              <a:t>Transfer </a:t>
            </a:r>
            <a:r>
              <a:rPr lang="tr-TR" dirty="0"/>
              <a:t>of </a:t>
            </a:r>
            <a:r>
              <a:rPr lang="tr-TR" dirty="0" err="1"/>
              <a:t>control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0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398474"/>
              </p:ext>
            </p:extLst>
          </p:nvPr>
        </p:nvGraphicFramePr>
        <p:xfrm>
          <a:off x="838200" y="365117"/>
          <a:ext cx="11113167" cy="6356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706262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706262">
                <a:tc rowSpan="8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smtClean="0"/>
                        <a:t>Data transfer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Move</a:t>
                      </a:r>
                      <a:r>
                        <a:rPr lang="tr-TR" sz="1800" u="none" strike="noStrike" kern="1200" baseline="0" dirty="0" smtClean="0"/>
                        <a:t> (transfer)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or block from source to destination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Store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from processor to memory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Load</a:t>
                      </a:r>
                      <a:r>
                        <a:rPr lang="tr-TR" sz="1800" u="none" strike="noStrike" kern="1200" baseline="0" dirty="0" smtClean="0"/>
                        <a:t> (</a:t>
                      </a:r>
                      <a:r>
                        <a:rPr lang="tr-TR" sz="1800" u="none" strike="noStrike" kern="1200" baseline="0" dirty="0" err="1" smtClean="0"/>
                        <a:t>fetch</a:t>
                      </a:r>
                      <a:r>
                        <a:rPr lang="tr-TR" sz="1800" u="none" strike="noStrike" kern="1200" baseline="0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from memory to processor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smtClean="0"/>
                        <a:t>Exchange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Swap contents of source and destination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Clear</a:t>
                      </a:r>
                      <a:r>
                        <a:rPr lang="tr-TR" sz="1800" u="none" strike="noStrike" kern="1200" baseline="0" dirty="0" smtClean="0"/>
                        <a:t> (</a:t>
                      </a:r>
                      <a:r>
                        <a:rPr lang="tr-TR" sz="1800" u="none" strike="noStrike" kern="1200" baseline="0" dirty="0" err="1" smtClean="0"/>
                        <a:t>reset</a:t>
                      </a:r>
                      <a:r>
                        <a:rPr lang="tr-TR" sz="1800" u="none" strike="noStrike" kern="1200" baseline="0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of 0s to destination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smtClean="0"/>
                        <a:t>Set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of 1s to destination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Push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from source to top of stack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smtClean="0"/>
                        <a:t>Pop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Transfer word from top of stack to destination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514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33</a:t>
            </a:fld>
            <a:endParaRPr lang="tr-TR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114540"/>
              </p:ext>
            </p:extLst>
          </p:nvPr>
        </p:nvGraphicFramePr>
        <p:xfrm>
          <a:off x="838200" y="365117"/>
          <a:ext cx="11113167" cy="6356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706262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706262">
                <a:tc rowSpan="8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err="1" smtClean="0"/>
                        <a:t>Arithmetic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 sum of two operands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Subtract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 difference of two operands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 product of two operands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Divide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 quotient of two operands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Absolute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Replace operand by its absolute value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operand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Increment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operand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Decrement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Subtract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operand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515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34</a:t>
            </a:fld>
            <a:endParaRPr lang="tr-TR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053148"/>
              </p:ext>
            </p:extLst>
          </p:nvPr>
        </p:nvGraphicFramePr>
        <p:xfrm>
          <a:off x="838200" y="365117"/>
          <a:ext cx="11113167" cy="6365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635636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635636">
                <a:tc rowSpan="9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err="1" smtClean="0"/>
                        <a:t>Logical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OR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complement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NOT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Exclusive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XOR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specified condition; set flag(s) based on outcome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 logical or arithmetic comparison of two or more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operands; set flag(s) based on outcome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Control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of instructions to set controls for protection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purposes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interrupt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handling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timer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Shift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Left (right) shift operand, introducing constants at end</a:t>
                      </a:r>
                      <a:endParaRPr lang="tr-TR" dirty="0"/>
                    </a:p>
                  </a:txBody>
                  <a:tcPr/>
                </a:tc>
              </a:tr>
              <a:tr h="635636">
                <a:tc vMerge="1"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Rotate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Left (right) shift operand, with wraparound end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324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35</a:t>
            </a:fld>
            <a:endParaRPr lang="tr-TR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402098"/>
              </p:ext>
            </p:extLst>
          </p:nvPr>
        </p:nvGraphicFramePr>
        <p:xfrm>
          <a:off x="838200" y="365117"/>
          <a:ext cx="11113167" cy="6505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550885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550885">
                <a:tc rowSpan="10"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</a:t>
                      </a:r>
                      <a:r>
                        <a:rPr lang="tr-TR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Jump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branch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Unconditional transfer; load PC with specified address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Jump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specified condition; either load PC with specified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 or do nothing, based on condition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Jump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Subroutine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Place current program control information in known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location; jump to specified address</a:t>
                      </a:r>
                      <a:endParaRPr lang="tr-TR" dirty="0"/>
                    </a:p>
                  </a:txBody>
                  <a:tcPr/>
                </a:tc>
              </a:tr>
              <a:tr h="55088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Replace contents of PC and other register from known location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Fetch operand from specified location and execute as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instruction; do not modify PC</a:t>
                      </a:r>
                      <a:endParaRPr lang="tr-TR" dirty="0"/>
                    </a:p>
                  </a:txBody>
                  <a:tcPr/>
                </a:tc>
              </a:tr>
              <a:tr h="55088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Increment PC to skip next instruction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Skip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specified condition; either skip or do nothing based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</a:t>
                      </a:r>
                      <a:endParaRPr lang="tr-TR" dirty="0"/>
                    </a:p>
                  </a:txBody>
                  <a:tcPr/>
                </a:tc>
              </a:tr>
              <a:tr h="55088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Halt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 program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  <a:endParaRPr lang="tr-TR" dirty="0"/>
                    </a:p>
                  </a:txBody>
                  <a:tcPr/>
                </a:tc>
              </a:tr>
              <a:tr h="610210">
                <a:tc vMerge="1"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hold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 program execution; test specified condition repeatedly;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resume execution when condition is satisfied</a:t>
                      </a:r>
                      <a:endParaRPr lang="tr-TR" dirty="0"/>
                    </a:p>
                  </a:txBody>
                  <a:tcPr/>
                </a:tc>
              </a:tr>
              <a:tr h="550885">
                <a:tc vMerge="1"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operation is performed, but program execution is continued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329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36</a:t>
            </a:fld>
            <a:endParaRPr lang="tr-TR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556332"/>
              </p:ext>
            </p:extLst>
          </p:nvPr>
        </p:nvGraphicFramePr>
        <p:xfrm>
          <a:off x="838200" y="365117"/>
          <a:ext cx="11113167" cy="3531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706262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706262">
                <a:tc rowSpan="4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err="1" smtClean="0"/>
                        <a:t>Input</a:t>
                      </a:r>
                      <a:r>
                        <a:rPr lang="tr-TR" sz="1800" b="1" u="none" strike="noStrike" kern="1200" baseline="0" dirty="0" smtClean="0"/>
                        <a:t>/</a:t>
                      </a:r>
                      <a:r>
                        <a:rPr lang="tr-TR" sz="1800" b="1" u="none" strike="noStrike" kern="1200" baseline="0" dirty="0" err="1" smtClean="0"/>
                        <a:t>Output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data from specified I/O port or device to destination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(e.g., main memory or processor register)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Output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data from specified source to I/O port or device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I/O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instructions to I/O processor to initiate I/O operation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I/O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status information from I/O system to specified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destination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361284"/>
              </p:ext>
            </p:extLst>
          </p:nvPr>
        </p:nvGraphicFramePr>
        <p:xfrm>
          <a:off x="838200" y="4426073"/>
          <a:ext cx="11113167" cy="2118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221"/>
                <a:gridCol w="2662990"/>
                <a:gridCol w="6079956"/>
              </a:tblGrid>
              <a:tr h="706262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Type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Operation</a:t>
                      </a:r>
                      <a:r>
                        <a:rPr lang="tr-TR" b="1" baseline="0" dirty="0" smtClean="0"/>
                        <a:t> Name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Description</a:t>
                      </a:r>
                      <a:endParaRPr lang="tr-TR" b="1" dirty="0"/>
                    </a:p>
                  </a:txBody>
                  <a:tcPr/>
                </a:tc>
              </a:tr>
              <a:tr h="706262">
                <a:tc rowSpan="2">
                  <a:txBody>
                    <a:bodyPr/>
                    <a:lstStyle/>
                    <a:p>
                      <a:pPr algn="ctr"/>
                      <a:r>
                        <a:rPr lang="tr-TR" sz="1800" b="1" u="none" strike="noStrike" kern="1200" baseline="0" dirty="0" smtClean="0"/>
                        <a:t>Conversion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Translate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Translate values in a section of memory based on a table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correspondences</a:t>
                      </a:r>
                      <a:endParaRPr lang="tr-TR" dirty="0"/>
                    </a:p>
                  </a:txBody>
                  <a:tcPr/>
                </a:tc>
              </a:tr>
              <a:tr h="70626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Convert the contents of a word from one form to another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(e.g., packed decimal to binary)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62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51" y="365125"/>
            <a:ext cx="11129211" cy="1325563"/>
          </a:xfrm>
        </p:spPr>
        <p:txBody>
          <a:bodyPr/>
          <a:lstStyle/>
          <a:p>
            <a:r>
              <a:rPr lang="tr-TR" dirty="0" err="1" smtClean="0"/>
              <a:t>Processor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operations</a:t>
            </a:r>
            <a:endParaRPr lang="tr-T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786282"/>
              </p:ext>
            </p:extLst>
          </p:nvPr>
        </p:nvGraphicFramePr>
        <p:xfrm>
          <a:off x="838200" y="1392490"/>
          <a:ext cx="1051560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2516"/>
                <a:gridCol w="8033084"/>
              </a:tblGrid>
              <a:tr h="340054"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Data transfer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data from one location to another</a:t>
                      </a:r>
                      <a:endParaRPr lang="tr-TR" dirty="0"/>
                    </a:p>
                  </a:txBody>
                  <a:tcPr/>
                </a:tc>
              </a:tr>
              <a:tr h="134158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involved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tr-T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virtual-to-actual-memory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</a:t>
                      </a:r>
                      <a:endParaRPr lang="tr-T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cache</a:t>
                      </a:r>
                      <a:endParaRPr lang="tr-T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Initiate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rowSpan="3"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Arithmetic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involve data transfer, before and/or after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ALU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codes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flags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Same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arithmetic</a:t>
                      </a:r>
                      <a:endParaRPr lang="tr-TR" dirty="0"/>
                    </a:p>
                  </a:txBody>
                  <a:tcPr/>
                </a:tc>
              </a:tr>
              <a:tr h="586943"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Conversion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Similar to arithmetic and logical. May involve special logic to perform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conversion</a:t>
                      </a:r>
                      <a:endParaRPr lang="tr-TR" dirty="0"/>
                    </a:p>
                  </a:txBody>
                  <a:tcPr/>
                </a:tc>
              </a:tr>
              <a:tr h="586943"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</a:t>
                      </a:r>
                      <a:r>
                        <a:rPr lang="tr-TR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 program counter. For subroutine call/return, manage parameter</a:t>
                      </a:r>
                    </a:p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passing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linkage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I/O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Issue command to I/O module</a:t>
                      </a:r>
                      <a:endParaRPr lang="tr-TR" dirty="0"/>
                    </a:p>
                  </a:txBody>
                  <a:tcPr/>
                </a:tc>
              </a:tr>
              <a:tr h="34005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memory-mapped I/O, determine memory-mapped address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1040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Data Transfer</a:t>
            </a:r>
          </a:p>
          <a:p>
            <a:pPr marL="0" indent="0">
              <a:buNone/>
            </a:pPr>
            <a:r>
              <a:rPr lang="en-US" dirty="0"/>
              <a:t>The most fundamental type of machine instruction is the data transfer </a:t>
            </a:r>
            <a:r>
              <a:rPr lang="en-US" dirty="0" smtClean="0"/>
              <a:t>instruction.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data transfer instruction must specify several things. </a:t>
            </a:r>
            <a:endParaRPr lang="tr-TR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the location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source </a:t>
            </a:r>
            <a:r>
              <a:rPr lang="en-US" dirty="0"/>
              <a:t>and destination operands must be specified. Each location could be </a:t>
            </a:r>
            <a:r>
              <a:rPr lang="en-US" dirty="0" smtClean="0"/>
              <a:t>memory,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register, or the top of the stack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 smtClean="0"/>
              <a:t>Second</a:t>
            </a:r>
            <a:r>
              <a:rPr lang="en-US" dirty="0"/>
              <a:t>, the length of data to be transferred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indicated. </a:t>
            </a:r>
            <a:endParaRPr lang="tr-TR" dirty="0" smtClean="0"/>
          </a:p>
          <a:p>
            <a:pPr lvl="1"/>
            <a:r>
              <a:rPr lang="en-US" dirty="0" smtClean="0"/>
              <a:t>Third</a:t>
            </a:r>
            <a:r>
              <a:rPr lang="en-US" dirty="0"/>
              <a:t>, as with all instructions with operands, the mode of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each operand must be specified.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0341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365125"/>
            <a:ext cx="4522307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choice of data transfer instructions to include in an instruction set </a:t>
            </a:r>
            <a:r>
              <a:rPr lang="en-US" dirty="0" smtClean="0"/>
              <a:t>exemplifies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kinds of trade-offs the designer must make. For example, the </a:t>
            </a:r>
            <a:r>
              <a:rPr lang="en-US" dirty="0" smtClean="0"/>
              <a:t>general</a:t>
            </a:r>
            <a:r>
              <a:rPr lang="tr-TR" dirty="0" smtClean="0"/>
              <a:t> </a:t>
            </a:r>
            <a:r>
              <a:rPr lang="en-US" dirty="0" smtClean="0"/>
              <a:t>location </a:t>
            </a:r>
            <a:r>
              <a:rPr lang="en-US" dirty="0"/>
              <a:t>(memory or register) of an operand can be indicated in either the </a:t>
            </a:r>
            <a:r>
              <a:rPr lang="en-US" dirty="0" smtClean="0"/>
              <a:t>specification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opcode or the operand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Figure</a:t>
            </a:r>
            <a:r>
              <a:rPr lang="tr-TR" dirty="0" smtClean="0"/>
              <a:t> </a:t>
            </a:r>
            <a:r>
              <a:rPr lang="tr-TR" dirty="0" err="1" smtClean="0"/>
              <a:t>shows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of IBM EAS/390 data transfer </a:t>
            </a:r>
            <a:r>
              <a:rPr lang="tr-TR" dirty="0" err="1" smtClean="0"/>
              <a:t>operations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401" y="811461"/>
            <a:ext cx="7108219" cy="49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MACHINE INSTRUCTION CHARACTERISTICS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operation of the processor is determined by the instructions it </a:t>
            </a:r>
            <a:r>
              <a:rPr lang="en-US" dirty="0" smtClean="0"/>
              <a:t>executes,</a:t>
            </a:r>
            <a:r>
              <a:rPr lang="tr-TR" dirty="0" smtClean="0"/>
              <a:t> </a:t>
            </a:r>
            <a:r>
              <a:rPr lang="en-US" dirty="0" smtClean="0"/>
              <a:t>referred </a:t>
            </a:r>
            <a:r>
              <a:rPr lang="en-US" dirty="0"/>
              <a:t>to as </a:t>
            </a:r>
            <a:r>
              <a:rPr lang="en-US" i="1" dirty="0"/>
              <a:t>machine instructions </a:t>
            </a:r>
            <a:r>
              <a:rPr lang="en-US" dirty="0"/>
              <a:t>or </a:t>
            </a:r>
            <a:r>
              <a:rPr lang="en-US" i="1" dirty="0"/>
              <a:t>computer instructions. </a:t>
            </a:r>
            <a:r>
              <a:rPr lang="en-US" dirty="0"/>
              <a:t>The collection of </a:t>
            </a:r>
            <a:r>
              <a:rPr lang="en-US" dirty="0" smtClean="0"/>
              <a:t>different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that the processor can execute is referred to as the </a:t>
            </a:r>
            <a:r>
              <a:rPr lang="en-US" dirty="0" smtClean="0"/>
              <a:t>processor’s</a:t>
            </a:r>
            <a:r>
              <a:rPr lang="tr-TR" dirty="0" smtClean="0"/>
              <a:t> </a:t>
            </a:r>
            <a:r>
              <a:rPr lang="tr-TR" i="1" dirty="0" err="1" smtClean="0"/>
              <a:t>instruction</a:t>
            </a:r>
            <a:r>
              <a:rPr lang="tr-TR" i="1" dirty="0" smtClean="0"/>
              <a:t> </a:t>
            </a:r>
            <a:r>
              <a:rPr lang="tr-TR" i="1" dirty="0"/>
              <a:t>set.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457" y="3443428"/>
            <a:ext cx="6660521" cy="33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9293" y="4315326"/>
            <a:ext cx="2715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/>
              <a:t>Recall</a:t>
            </a:r>
            <a:r>
              <a:rPr lang="tr-TR" sz="2800" dirty="0"/>
              <a:t> </a:t>
            </a:r>
            <a:r>
              <a:rPr lang="tr-TR" sz="2800" dirty="0" err="1" smtClean="0"/>
              <a:t>previous</a:t>
            </a:r>
            <a:r>
              <a:rPr lang="tr-TR" sz="2800" dirty="0" smtClean="0"/>
              <a:t> </a:t>
            </a:r>
            <a:r>
              <a:rPr lang="tr-TR" sz="2800" dirty="0" err="1" smtClean="0"/>
              <a:t>diagram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2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7516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terms of processor action, data transfer operations are perhaps the </a:t>
            </a:r>
            <a:r>
              <a:rPr lang="en-US" dirty="0" smtClean="0"/>
              <a:t>simplest</a:t>
            </a:r>
            <a:r>
              <a:rPr lang="tr-TR" dirty="0" smtClean="0"/>
              <a:t> </a:t>
            </a:r>
            <a:r>
              <a:rPr lang="en-US" dirty="0" smtClean="0"/>
              <a:t>type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both source and destination are registers, then the processor simply </a:t>
            </a:r>
            <a:r>
              <a:rPr lang="en-US" dirty="0" smtClean="0"/>
              <a:t>causes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to be transferred from one register to another; this is an operation internal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one or both operands are in memory, then the processor must </a:t>
            </a:r>
            <a:r>
              <a:rPr lang="en-US" dirty="0" smtClean="0"/>
              <a:t>perform</a:t>
            </a:r>
            <a:r>
              <a:rPr lang="tr-TR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or all of the following actions:</a:t>
            </a:r>
          </a:p>
          <a:p>
            <a:pPr marL="457200" lvl="1" indent="0">
              <a:buNone/>
            </a:pPr>
            <a:r>
              <a:rPr lang="en-US" b="1" dirty="0"/>
              <a:t>1. </a:t>
            </a:r>
            <a:r>
              <a:rPr lang="en-US" dirty="0"/>
              <a:t>Calculate the memory address, based on the address </a:t>
            </a:r>
            <a:r>
              <a:rPr lang="en-US" dirty="0" smtClean="0"/>
              <a:t>mode</a:t>
            </a:r>
            <a:r>
              <a:rPr lang="tr-TR" dirty="0" smtClean="0"/>
              <a:t>.</a:t>
            </a:r>
            <a:endParaRPr lang="tr-TR" dirty="0"/>
          </a:p>
          <a:p>
            <a:pPr marL="457200" lvl="1" indent="0">
              <a:buNone/>
            </a:pPr>
            <a:r>
              <a:rPr lang="en-US" b="1" dirty="0"/>
              <a:t>2. </a:t>
            </a:r>
            <a:r>
              <a:rPr lang="en-US" dirty="0"/>
              <a:t>If the address refers to virtual memory, translate from virtual to real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/>
              <a:t>.</a:t>
            </a:r>
          </a:p>
          <a:p>
            <a:pPr marL="457200" lvl="1" indent="0">
              <a:buNone/>
            </a:pPr>
            <a:r>
              <a:rPr lang="en-US" b="1" dirty="0"/>
              <a:t>3. </a:t>
            </a:r>
            <a:r>
              <a:rPr lang="en-US" dirty="0"/>
              <a:t>Determine whether the addressed item is in cache.</a:t>
            </a:r>
          </a:p>
          <a:p>
            <a:pPr marL="457200" lvl="1" indent="0">
              <a:buNone/>
            </a:pPr>
            <a:r>
              <a:rPr lang="en-US" b="1" dirty="0"/>
              <a:t>4. </a:t>
            </a:r>
            <a:r>
              <a:rPr lang="en-US" dirty="0"/>
              <a:t>If not, issue a command to the memory module.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5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89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err="1"/>
              <a:t>Arithmetic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Most machines provide the basic arithmetic operations of add, subtract, </a:t>
            </a:r>
            <a:r>
              <a:rPr lang="en-US" dirty="0" smtClean="0"/>
              <a:t>multiply,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divide. These are invariably provided for signed integer (</a:t>
            </a:r>
            <a:r>
              <a:rPr lang="en-US" dirty="0" smtClean="0"/>
              <a:t>fixed-point)</a:t>
            </a:r>
            <a:r>
              <a:rPr lang="tr-TR" dirty="0" smtClean="0"/>
              <a:t> </a:t>
            </a:r>
            <a:r>
              <a:rPr lang="en-US" dirty="0" smtClean="0"/>
              <a:t>numbers</a:t>
            </a:r>
            <a:r>
              <a:rPr lang="en-US" dirty="0"/>
              <a:t>. Often they are also provided for floating-point and packed </a:t>
            </a:r>
            <a:r>
              <a:rPr lang="en-US" dirty="0" smtClean="0"/>
              <a:t>decimal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Other possible operations include a variety of single-operand instructions;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/>
              <a:t>,</a:t>
            </a:r>
          </a:p>
          <a:p>
            <a:pPr lvl="1"/>
            <a:r>
              <a:rPr lang="en-US" b="1" dirty="0" smtClean="0"/>
              <a:t>Absolute</a:t>
            </a:r>
            <a:r>
              <a:rPr lang="en-US" b="1" dirty="0"/>
              <a:t>: </a:t>
            </a:r>
            <a:r>
              <a:rPr lang="en-US" dirty="0"/>
              <a:t>Take the absolute value of the operand.</a:t>
            </a:r>
          </a:p>
          <a:p>
            <a:pPr lvl="1"/>
            <a:r>
              <a:rPr lang="tr-TR" b="1" dirty="0" err="1" smtClean="0"/>
              <a:t>Negate</a:t>
            </a:r>
            <a:r>
              <a:rPr lang="tr-TR" b="1" dirty="0"/>
              <a:t>: </a:t>
            </a:r>
            <a:r>
              <a:rPr lang="tr-TR" dirty="0" err="1"/>
              <a:t>Negate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Increment</a:t>
            </a:r>
            <a:r>
              <a:rPr lang="en-US" b="1" dirty="0"/>
              <a:t>: </a:t>
            </a:r>
            <a:r>
              <a:rPr lang="en-US" dirty="0"/>
              <a:t>Add 1 to the operand.</a:t>
            </a:r>
          </a:p>
          <a:p>
            <a:pPr lvl="1"/>
            <a:r>
              <a:rPr lang="en-US" b="1" dirty="0" smtClean="0"/>
              <a:t>Decrement</a:t>
            </a:r>
            <a:r>
              <a:rPr lang="en-US" b="1" dirty="0"/>
              <a:t>: </a:t>
            </a:r>
            <a:r>
              <a:rPr lang="en-US" dirty="0"/>
              <a:t>Subtract 1 from the operand.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execution of an arithmetic instruction may involve data transfer </a:t>
            </a:r>
            <a:r>
              <a:rPr lang="en-US" dirty="0" smtClean="0"/>
              <a:t>operations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position operands for input to the ALU, and to deliver the output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ALU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1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Logical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Most machines also provide a variety of operations for manipulating individual </a:t>
            </a:r>
            <a:r>
              <a:rPr lang="en-US" dirty="0" smtClean="0"/>
              <a:t>bits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word or other addressable units, often referred to as “bit twiddling.” They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based </a:t>
            </a:r>
            <a:r>
              <a:rPr lang="en-US" dirty="0"/>
              <a:t>upon Boolean </a:t>
            </a:r>
            <a:r>
              <a:rPr lang="en-US" dirty="0" smtClean="0"/>
              <a:t>operations.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Some of the basic logical operations that can be performed on Boolean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binary </a:t>
            </a:r>
            <a:r>
              <a:rPr lang="en-US" dirty="0"/>
              <a:t>data are shown in </a:t>
            </a:r>
            <a:r>
              <a:rPr lang="tr-TR" dirty="0" err="1" smtClean="0"/>
              <a:t>the</a:t>
            </a:r>
            <a:r>
              <a:rPr lang="tr-TR" dirty="0" smtClean="0"/>
              <a:t> t</a:t>
            </a:r>
            <a:r>
              <a:rPr lang="en-US" dirty="0" smtClean="0"/>
              <a:t>able.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47" y="4514638"/>
            <a:ext cx="11793035" cy="23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7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NOT operation inverts a bit. AND, OR,</a:t>
            </a:r>
            <a:r>
              <a:rPr lang="tr-TR" dirty="0"/>
              <a:t> </a:t>
            </a:r>
            <a:r>
              <a:rPr lang="en-US" dirty="0"/>
              <a:t>and Exclusive-OR (XOR) are the most common logical functions with two operands.</a:t>
            </a:r>
            <a:r>
              <a:rPr lang="tr-TR" dirty="0"/>
              <a:t> </a:t>
            </a:r>
            <a:r>
              <a:rPr lang="en-US" dirty="0"/>
              <a:t>EQUAL is a useful binary test.</a:t>
            </a:r>
            <a:r>
              <a:rPr lang="tr-TR" dirty="0"/>
              <a:t> </a:t>
            </a:r>
            <a:r>
              <a:rPr lang="en-US" dirty="0"/>
              <a:t>These logical operations can be applied bitwise to </a:t>
            </a:r>
            <a:r>
              <a:rPr lang="en-US" i="1" dirty="0"/>
              <a:t>n</a:t>
            </a:r>
            <a:r>
              <a:rPr lang="en-US" dirty="0"/>
              <a:t>-bit logical data units.</a:t>
            </a:r>
            <a:r>
              <a:rPr lang="tr-TR" dirty="0"/>
              <a:t> </a:t>
            </a:r>
            <a:r>
              <a:rPr lang="en-US" dirty="0"/>
              <a:t>Thus, if two registers contain the </a:t>
            </a:r>
            <a:r>
              <a:rPr lang="en-US" dirty="0" smtClean="0"/>
              <a:t>data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(R1) = 10100101</a:t>
            </a:r>
          </a:p>
          <a:p>
            <a:pPr marL="0" indent="0" algn="ctr">
              <a:buNone/>
            </a:pPr>
            <a:r>
              <a:rPr lang="tr-TR" dirty="0"/>
              <a:t>(R2) = 00001111</a:t>
            </a:r>
          </a:p>
          <a:p>
            <a:pPr marL="0" indent="0">
              <a:buNone/>
            </a:pPr>
            <a:r>
              <a:rPr lang="tr-TR" dirty="0" err="1"/>
              <a:t>then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(R1) AND (R2) = 00000101</a:t>
            </a:r>
          </a:p>
          <a:p>
            <a:pPr marL="0" indent="0">
              <a:buNone/>
            </a:pPr>
            <a:r>
              <a:rPr lang="en-US" dirty="0"/>
              <a:t>where the notation (X) means the contents of location X. Thus, the AND operation</a:t>
            </a:r>
            <a:r>
              <a:rPr lang="tr-TR" dirty="0"/>
              <a:t> </a:t>
            </a:r>
            <a:r>
              <a:rPr lang="en-US" dirty="0"/>
              <a:t>can be used as a </a:t>
            </a:r>
            <a:r>
              <a:rPr lang="en-US" i="1" dirty="0"/>
              <a:t>mask </a:t>
            </a:r>
            <a:r>
              <a:rPr lang="en-US" dirty="0"/>
              <a:t>that selects certain bits in a word and zeros out the remaining</a:t>
            </a:r>
            <a:r>
              <a:rPr lang="tr-TR" dirty="0"/>
              <a:t> </a:t>
            </a:r>
            <a:r>
              <a:rPr lang="en-US" dirty="0"/>
              <a:t>bits.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7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another example, if two registers contain</a:t>
            </a:r>
          </a:p>
          <a:p>
            <a:pPr marL="0" indent="0" algn="ctr">
              <a:buNone/>
            </a:pPr>
            <a:r>
              <a:rPr lang="tr-TR" dirty="0"/>
              <a:t>(R1) = 10100101</a:t>
            </a:r>
          </a:p>
          <a:p>
            <a:pPr marL="0" indent="0" algn="ctr">
              <a:buNone/>
            </a:pPr>
            <a:r>
              <a:rPr lang="tr-TR" dirty="0"/>
              <a:t>(R2) = 11111111</a:t>
            </a:r>
          </a:p>
          <a:p>
            <a:pPr marL="0" indent="0">
              <a:buNone/>
            </a:pPr>
            <a:r>
              <a:rPr lang="tr-TR" dirty="0" err="1"/>
              <a:t>then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(R1) XOR (R2) = </a:t>
            </a:r>
            <a:r>
              <a:rPr lang="tr-TR" dirty="0" smtClean="0"/>
              <a:t>01011010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one word set to all 1s, the XOR operation inverts all of the bits in the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one’s</a:t>
            </a:r>
            <a:r>
              <a:rPr lang="tr-TR" dirty="0" smtClean="0"/>
              <a:t> </a:t>
            </a:r>
            <a:r>
              <a:rPr lang="tr-TR" dirty="0" err="1"/>
              <a:t>complement</a:t>
            </a:r>
            <a:r>
              <a:rPr lang="tr-TR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0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addition to bitwise logical operations, most machines provide a variety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shifting </a:t>
            </a:r>
            <a:r>
              <a:rPr lang="en-US" dirty="0"/>
              <a:t>and rotating functions. The most basic operations are illustrated 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err="1" smtClean="0"/>
              <a:t>below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b="1" dirty="0"/>
              <a:t>logical shift</a:t>
            </a:r>
            <a:r>
              <a:rPr lang="en-US" dirty="0"/>
              <a:t>, the bits of a word are shifted left or right. On one end, the </a:t>
            </a:r>
            <a:r>
              <a:rPr lang="en-US" dirty="0" smtClean="0"/>
              <a:t>bit</a:t>
            </a:r>
            <a:r>
              <a:rPr lang="tr-TR" dirty="0" smtClean="0"/>
              <a:t> </a:t>
            </a:r>
            <a:r>
              <a:rPr lang="en-US" dirty="0" smtClean="0"/>
              <a:t>shifted </a:t>
            </a:r>
            <a:r>
              <a:rPr lang="en-US" dirty="0"/>
              <a:t>out is lost. On the other end, a 0 is shifted in. Logical shifts are useful </a:t>
            </a:r>
            <a:r>
              <a:rPr lang="en-US" dirty="0" smtClean="0"/>
              <a:t>primarily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isolating fields within a word. The 0s that are shifted into a word </a:t>
            </a:r>
            <a:r>
              <a:rPr lang="en-US" dirty="0" smtClean="0"/>
              <a:t>displace</a:t>
            </a:r>
            <a:r>
              <a:rPr lang="tr-TR" dirty="0" smtClean="0"/>
              <a:t> </a:t>
            </a:r>
            <a:r>
              <a:rPr lang="en-US" dirty="0" smtClean="0"/>
              <a:t>unwanted </a:t>
            </a:r>
            <a:r>
              <a:rPr lang="en-US" dirty="0"/>
              <a:t>information that is shifted off the other end.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2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46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51264"/>
          <a:stretch/>
        </p:blipFill>
        <p:spPr>
          <a:xfrm>
            <a:off x="256874" y="1221203"/>
            <a:ext cx="5839126" cy="4716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51741" b="-1"/>
          <a:stretch/>
        </p:blipFill>
        <p:spPr>
          <a:xfrm>
            <a:off x="6096000" y="1267325"/>
            <a:ext cx="5839126" cy="467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637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09421" cy="4895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As an example, suppose we wish to transmit characters of data to an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device </a:t>
            </a:r>
            <a:r>
              <a:rPr lang="en-US" dirty="0"/>
              <a:t>1 character at a time. If each memory word is 16 bits in length and </a:t>
            </a:r>
            <a:r>
              <a:rPr lang="en-US" dirty="0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characters, we must </a:t>
            </a:r>
            <a:r>
              <a:rPr lang="en-US" i="1" dirty="0"/>
              <a:t>unpack </a:t>
            </a:r>
            <a:r>
              <a:rPr lang="en-US" dirty="0"/>
              <a:t>the characters before they can be sent. To send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characters in a word,</a:t>
            </a:r>
          </a:p>
          <a:p>
            <a:pPr marL="457200" lvl="1" indent="0">
              <a:buNone/>
            </a:pPr>
            <a:r>
              <a:rPr lang="en-US" b="1" dirty="0"/>
              <a:t>1. </a:t>
            </a:r>
            <a:r>
              <a:rPr lang="en-US" dirty="0"/>
              <a:t>Load the word into a register.</a:t>
            </a:r>
          </a:p>
          <a:p>
            <a:pPr marL="457200" lvl="1" indent="0">
              <a:buNone/>
            </a:pPr>
            <a:r>
              <a:rPr lang="en-US" b="1" dirty="0"/>
              <a:t>2. </a:t>
            </a:r>
            <a:r>
              <a:rPr lang="en-US" dirty="0"/>
              <a:t>Shift to the right eight times. This shifts the remaining character to the </a:t>
            </a:r>
            <a:r>
              <a:rPr lang="en-US" dirty="0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half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register</a:t>
            </a:r>
            <a:r>
              <a:rPr lang="tr-TR" dirty="0"/>
              <a:t>.</a:t>
            </a:r>
          </a:p>
          <a:p>
            <a:pPr marL="457200" lvl="1" indent="0">
              <a:buNone/>
            </a:pPr>
            <a:r>
              <a:rPr lang="en-US" b="1" dirty="0"/>
              <a:t>3. </a:t>
            </a:r>
            <a:r>
              <a:rPr lang="en-US" dirty="0"/>
              <a:t>Perform I/O. The I/O module reads the lower-order 8 bits from the data bus</a:t>
            </a:r>
            <a:r>
              <a:rPr lang="en-US" dirty="0" smtClean="0"/>
              <a:t>.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preceding steps result in sending the left-hand character. To send the </a:t>
            </a:r>
            <a:r>
              <a:rPr lang="en-US" dirty="0" err="1" smtClean="0"/>
              <a:t>righthand</a:t>
            </a:r>
            <a:r>
              <a:rPr lang="tr-TR" dirty="0" smtClean="0"/>
              <a:t> </a:t>
            </a:r>
            <a:r>
              <a:rPr lang="tr-TR" dirty="0" err="1" smtClean="0"/>
              <a:t>character</a:t>
            </a:r>
            <a:r>
              <a:rPr lang="tr-TR" dirty="0"/>
              <a:t>,</a:t>
            </a:r>
          </a:p>
          <a:p>
            <a:pPr marL="457200" lvl="1" indent="0">
              <a:buNone/>
            </a:pPr>
            <a:r>
              <a:rPr lang="en-US" b="1" dirty="0"/>
              <a:t>1. </a:t>
            </a:r>
            <a:r>
              <a:rPr lang="en-US" dirty="0"/>
              <a:t>Load the word again into the register.</a:t>
            </a:r>
          </a:p>
          <a:p>
            <a:pPr marL="457200" lvl="1" indent="0">
              <a:buNone/>
            </a:pPr>
            <a:r>
              <a:rPr lang="en-US" b="1" dirty="0"/>
              <a:t>2. </a:t>
            </a:r>
            <a:r>
              <a:rPr lang="en-US" dirty="0"/>
              <a:t>AND with 0000000011111111. This masks out the character on the left.</a:t>
            </a:r>
          </a:p>
          <a:p>
            <a:pPr marL="457200" lvl="1" indent="0">
              <a:buNone/>
            </a:pPr>
            <a:r>
              <a:rPr lang="tr-TR" b="1" dirty="0"/>
              <a:t>3. </a:t>
            </a:r>
            <a:r>
              <a:rPr lang="tr-TR" dirty="0" err="1"/>
              <a:t>Perform</a:t>
            </a:r>
            <a:r>
              <a:rPr lang="tr-TR" dirty="0"/>
              <a:t> I/O.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9191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212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arithmetic shift </a:t>
            </a:r>
            <a:r>
              <a:rPr lang="en-US" dirty="0"/>
              <a:t>operation treats the data as a signed integer and </a:t>
            </a:r>
            <a:r>
              <a:rPr lang="en-US" dirty="0" smtClean="0"/>
              <a:t>does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shift the sign bit. On a right arithmetic shift, the sign bit is replicated into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bit </a:t>
            </a:r>
            <a:r>
              <a:rPr lang="en-US" dirty="0"/>
              <a:t>position to its right. On a left arithmetic shift, a logical left shift is performed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all </a:t>
            </a:r>
            <a:r>
              <a:rPr lang="en-US" dirty="0"/>
              <a:t>bits but the sign bit, which is retained.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operations can speed up </a:t>
            </a:r>
            <a:r>
              <a:rPr lang="en-US" dirty="0" smtClean="0"/>
              <a:t>certain</a:t>
            </a:r>
            <a:r>
              <a:rPr lang="tr-TR" dirty="0" smtClean="0"/>
              <a:t> </a:t>
            </a:r>
            <a:r>
              <a:rPr lang="en-US" dirty="0" smtClean="0"/>
              <a:t>arithmetic </a:t>
            </a:r>
            <a:r>
              <a:rPr lang="en-US" dirty="0"/>
              <a:t>operations. </a:t>
            </a:r>
            <a:endParaRPr lang="tr-TR" dirty="0" smtClean="0"/>
          </a:p>
          <a:p>
            <a:pPr lvl="1"/>
            <a:r>
              <a:rPr lang="en-US" dirty="0" smtClean="0"/>
              <a:t>With </a:t>
            </a:r>
            <a:r>
              <a:rPr lang="en-US" dirty="0"/>
              <a:t>numbers in twos complement notation, a right </a:t>
            </a:r>
            <a:r>
              <a:rPr lang="en-US" dirty="0" smtClean="0"/>
              <a:t>arithmetic</a:t>
            </a:r>
            <a:r>
              <a:rPr lang="tr-TR" dirty="0" smtClean="0"/>
              <a:t> </a:t>
            </a:r>
            <a:r>
              <a:rPr lang="en-US" dirty="0" smtClean="0"/>
              <a:t>shift </a:t>
            </a:r>
            <a:r>
              <a:rPr lang="en-US" dirty="0"/>
              <a:t>corresponds to a division by 2, with truncation for odd numbers. </a:t>
            </a:r>
            <a:endParaRPr lang="tr-TR" dirty="0" smtClean="0"/>
          </a:p>
          <a:p>
            <a:pPr lvl="1"/>
            <a:r>
              <a:rPr lang="en-US" dirty="0" smtClean="0"/>
              <a:t>Both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arithmetic </a:t>
            </a:r>
            <a:r>
              <a:rPr lang="en-US" dirty="0"/>
              <a:t>left shift and a logical left shift correspond to a multiplication by 2 </a:t>
            </a: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is no overflow. If overflow occurs, arithmetic and logical left shift </a:t>
            </a:r>
            <a:r>
              <a:rPr lang="en-US" dirty="0" smtClean="0"/>
              <a:t>operations</a:t>
            </a:r>
            <a:r>
              <a:rPr lang="tr-TR" dirty="0" smtClean="0"/>
              <a:t> </a:t>
            </a:r>
            <a:r>
              <a:rPr lang="en-US" dirty="0" smtClean="0"/>
              <a:t>produce </a:t>
            </a:r>
            <a:r>
              <a:rPr lang="en-US" dirty="0"/>
              <a:t>different results, but the arithmetic left shift retains the sign of the number.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2784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Rotate</a:t>
            </a:r>
            <a:r>
              <a:rPr lang="en-US" dirty="0"/>
              <a:t>, or cyclic shift, operations preserve all of the bits being operated on.</a:t>
            </a:r>
          </a:p>
          <a:p>
            <a:pPr marL="0" indent="0">
              <a:buNone/>
            </a:pPr>
            <a:r>
              <a:rPr lang="en-US" dirty="0"/>
              <a:t>One use of a rotate is to bring each bit successively into the leftmost bit, where it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identified by testing the sign of the data (treated as a number).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00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4589"/>
            <a:ext cx="11193379" cy="6352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Elements of a Machine </a:t>
            </a:r>
            <a:r>
              <a:rPr lang="en-US" b="1" dirty="0" smtClean="0"/>
              <a:t>Instruction</a:t>
            </a:r>
            <a:endParaRPr lang="tr-TR" b="1" dirty="0" smtClean="0"/>
          </a:p>
          <a:p>
            <a:r>
              <a:rPr lang="en-US" dirty="0"/>
              <a:t>Each instruction must contain the information required by the processor for </a:t>
            </a:r>
            <a:r>
              <a:rPr lang="en-US" dirty="0" smtClean="0"/>
              <a:t>execution.</a:t>
            </a:r>
            <a:r>
              <a:rPr lang="tr-TR" dirty="0" smtClean="0"/>
              <a:t> </a:t>
            </a:r>
            <a:r>
              <a:rPr lang="en-US" dirty="0" smtClean="0"/>
              <a:t>Figure </a:t>
            </a:r>
            <a:r>
              <a:rPr lang="tr-TR" dirty="0" err="1" smtClean="0"/>
              <a:t>above</a:t>
            </a:r>
            <a:r>
              <a:rPr lang="tr-TR" dirty="0" smtClean="0"/>
              <a:t> </a:t>
            </a:r>
            <a:r>
              <a:rPr lang="en-US" dirty="0" smtClean="0"/>
              <a:t>shows </a:t>
            </a:r>
            <a:r>
              <a:rPr lang="en-US" dirty="0"/>
              <a:t>the steps involved in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execution </a:t>
            </a:r>
            <a:r>
              <a:rPr lang="en-US" dirty="0"/>
              <a:t>and, by implication, defines the elements of a machine instruction.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r>
              <a:rPr lang="tr-TR" dirty="0" smtClean="0"/>
              <a:t> </a:t>
            </a:r>
            <a:r>
              <a:rPr lang="tr-TR" dirty="0" err="1"/>
              <a:t>are</a:t>
            </a:r>
            <a:r>
              <a:rPr lang="tr-TR" dirty="0"/>
              <a:t> as </a:t>
            </a:r>
            <a:r>
              <a:rPr lang="tr-TR" dirty="0" err="1"/>
              <a:t>follows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Operation </a:t>
            </a:r>
            <a:r>
              <a:rPr lang="en-US" b="1" dirty="0"/>
              <a:t>code: </a:t>
            </a:r>
            <a:r>
              <a:rPr lang="en-US" dirty="0"/>
              <a:t>Specifies the operation to be performed (e.g., ADD, I/O).</a:t>
            </a:r>
          </a:p>
          <a:p>
            <a:pPr lvl="1"/>
            <a:r>
              <a:rPr lang="en-US" dirty="0"/>
              <a:t>The operation is specified by a binary code, known as the operation code,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b="1" dirty="0" err="1" smtClean="0"/>
              <a:t>opcode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Source </a:t>
            </a:r>
            <a:r>
              <a:rPr lang="en-US" b="1" dirty="0"/>
              <a:t>operand reference: </a:t>
            </a:r>
            <a:r>
              <a:rPr lang="en-US" dirty="0"/>
              <a:t>The operation may involve one or more </a:t>
            </a:r>
            <a:r>
              <a:rPr lang="en-US" dirty="0" smtClean="0"/>
              <a:t>source</a:t>
            </a:r>
            <a:r>
              <a:rPr lang="tr-TR" dirty="0" smtClean="0"/>
              <a:t> </a:t>
            </a:r>
            <a:r>
              <a:rPr lang="en-US" dirty="0" smtClean="0"/>
              <a:t>operands</a:t>
            </a:r>
            <a:r>
              <a:rPr lang="en-US" dirty="0"/>
              <a:t>, that is, operands that are inputs for the operation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b="1" dirty="0"/>
              <a:t>Result operand reference: </a:t>
            </a:r>
            <a:r>
              <a:rPr lang="en-US" dirty="0"/>
              <a:t>The operation may produce a result.</a:t>
            </a:r>
          </a:p>
          <a:p>
            <a:pPr lvl="1"/>
            <a:r>
              <a:rPr lang="en-US" b="1" dirty="0" smtClean="0"/>
              <a:t>Next </a:t>
            </a:r>
            <a:r>
              <a:rPr lang="en-US" b="1" dirty="0"/>
              <a:t>instruction reference: </a:t>
            </a:r>
            <a:r>
              <a:rPr lang="en-US" dirty="0"/>
              <a:t>This tells the processor where to fetch the </a:t>
            </a:r>
            <a:r>
              <a:rPr lang="en-US" dirty="0" smtClean="0"/>
              <a:t>next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after the execution of this instruction is complete.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7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642" y="1690688"/>
            <a:ext cx="9134716" cy="41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231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09421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Conversion</a:t>
            </a:r>
          </a:p>
          <a:p>
            <a:pPr marL="0" indent="0">
              <a:buNone/>
            </a:pPr>
            <a:r>
              <a:rPr lang="en-US" dirty="0"/>
              <a:t>Conversion instructions are those that change the format or operate on the format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data</a:t>
            </a:r>
            <a:r>
              <a:rPr lang="en-US" dirty="0"/>
              <a:t>. An example is converting from decimal to binary. An example of a more </a:t>
            </a:r>
            <a:r>
              <a:rPr lang="en-US" dirty="0" smtClean="0"/>
              <a:t>complex</a:t>
            </a:r>
            <a:r>
              <a:rPr lang="tr-TR" dirty="0" smtClean="0"/>
              <a:t> </a:t>
            </a:r>
            <a:r>
              <a:rPr lang="en-US" dirty="0" smtClean="0"/>
              <a:t>editing </a:t>
            </a:r>
            <a:r>
              <a:rPr lang="en-US" dirty="0"/>
              <a:t>instruction is the EAS/390 Translate (TR) instruction. This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used to convert from one 8-bit code to another, and it takes three operands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TR R1 (L), </a:t>
            </a:r>
            <a:r>
              <a:rPr lang="tr-TR" dirty="0" smtClean="0"/>
              <a:t>R2</a:t>
            </a:r>
          </a:p>
          <a:p>
            <a:pPr marL="0" indent="0">
              <a:buNone/>
            </a:pPr>
            <a:r>
              <a:rPr lang="en-US" dirty="0"/>
              <a:t>The operand R2 contains the address of the start of a table of 8-bit codes.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 </a:t>
            </a:r>
            <a:r>
              <a:rPr lang="en-US" dirty="0"/>
              <a:t>bytes starting at the address specified in R1 are translated, each byte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en-US" dirty="0" smtClean="0"/>
              <a:t>replaced </a:t>
            </a:r>
            <a:r>
              <a:rPr lang="en-US" dirty="0"/>
              <a:t>by the contents of a table entry indexed by that byte.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7398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,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translate </a:t>
            </a:r>
            <a:r>
              <a:rPr lang="en-US" dirty="0"/>
              <a:t>from EBCDIC to IRA, we first create a 256-byte table in storage </a:t>
            </a:r>
            <a:r>
              <a:rPr lang="en-US" dirty="0" smtClean="0"/>
              <a:t>locations,</a:t>
            </a:r>
            <a:r>
              <a:rPr lang="tr-TR" dirty="0" smtClean="0"/>
              <a:t> </a:t>
            </a:r>
            <a:r>
              <a:rPr lang="en-US" dirty="0" smtClean="0"/>
              <a:t>say</a:t>
            </a:r>
            <a:r>
              <a:rPr lang="en-US" dirty="0"/>
              <a:t>, 1000-10FF hexadecimal.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table contains the characters of the </a:t>
            </a:r>
            <a:r>
              <a:rPr lang="en-US" dirty="0" smtClean="0"/>
              <a:t>IRA</a:t>
            </a:r>
            <a:r>
              <a:rPr lang="tr-TR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in the sequence of the binary representation of the EBCDIC code; that is,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IRA </a:t>
            </a:r>
            <a:r>
              <a:rPr lang="en-US" dirty="0"/>
              <a:t>code is placed in the table at the relative location equal to the binary value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EBCDIC code of the same character.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locations 10F0 through 10F9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contain </a:t>
            </a:r>
            <a:r>
              <a:rPr lang="en-US" dirty="0"/>
              <a:t>the values 30 through 39, because F0 is the EBCDIC code for the digit </a:t>
            </a:r>
            <a:r>
              <a:rPr lang="en-US" dirty="0" smtClean="0"/>
              <a:t>0,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30 is the IRA code for the digit 0, and so on through digit 9. Now suppose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the EBCDIC for the digits 1984 starting at location 2100 and we wish to </a:t>
            </a:r>
            <a:r>
              <a:rPr lang="en-US" dirty="0" smtClean="0"/>
              <a:t>translate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/>
              <a:t>IRA.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8297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Assume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:</a:t>
            </a:r>
          </a:p>
          <a:p>
            <a:pPr lvl="1"/>
            <a:r>
              <a:rPr lang="fr-FR" dirty="0" smtClean="0"/>
              <a:t>Locations </a:t>
            </a:r>
            <a:r>
              <a:rPr lang="fr-FR" dirty="0"/>
              <a:t>2100–2103 </a:t>
            </a:r>
            <a:r>
              <a:rPr lang="fr-FR" dirty="0" err="1"/>
              <a:t>contain</a:t>
            </a:r>
            <a:r>
              <a:rPr lang="fr-FR" dirty="0"/>
              <a:t> F1 F9 F8 F4.</a:t>
            </a:r>
          </a:p>
          <a:p>
            <a:pPr lvl="1"/>
            <a:r>
              <a:rPr lang="tr-TR" dirty="0" smtClean="0"/>
              <a:t>R1 </a:t>
            </a:r>
            <a:r>
              <a:rPr lang="tr-TR" dirty="0" err="1"/>
              <a:t>contains</a:t>
            </a:r>
            <a:r>
              <a:rPr lang="tr-TR" dirty="0"/>
              <a:t> 2100.</a:t>
            </a:r>
          </a:p>
          <a:p>
            <a:pPr lvl="1"/>
            <a:r>
              <a:rPr lang="tr-TR" dirty="0" smtClean="0"/>
              <a:t>R2 </a:t>
            </a:r>
            <a:r>
              <a:rPr lang="tr-TR" dirty="0" err="1"/>
              <a:t>contains</a:t>
            </a:r>
            <a:r>
              <a:rPr lang="tr-TR" dirty="0"/>
              <a:t> 1000.</a:t>
            </a:r>
          </a:p>
          <a:p>
            <a:pPr marL="0" indent="0">
              <a:buNone/>
            </a:pPr>
            <a:r>
              <a:rPr lang="tr-TR" dirty="0" err="1"/>
              <a:t>Then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execute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TR R1 (4), R2</a:t>
            </a:r>
          </a:p>
          <a:p>
            <a:pPr marL="0" indent="0">
              <a:buNone/>
            </a:pPr>
            <a:r>
              <a:rPr lang="en-US" dirty="0"/>
              <a:t>locations 2100–2103 will contain 31 39 38 34.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7357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 err="1"/>
              <a:t>Input</a:t>
            </a:r>
            <a:r>
              <a:rPr lang="tr-TR" b="1" dirty="0"/>
              <a:t>/</a:t>
            </a:r>
            <a:r>
              <a:rPr lang="tr-TR" b="1" dirty="0" err="1"/>
              <a:t>Output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Input/output instructions were discussed in some detail in Chapter 7. As we </a:t>
            </a:r>
            <a:r>
              <a:rPr lang="en-US" dirty="0" smtClean="0"/>
              <a:t>saw,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are a variety of approaches taken, including isolated programmed </a:t>
            </a:r>
            <a:r>
              <a:rPr lang="en-US" dirty="0" smtClean="0"/>
              <a:t>I/O,</a:t>
            </a:r>
            <a:r>
              <a:rPr lang="tr-TR" dirty="0" smtClean="0"/>
              <a:t> </a:t>
            </a:r>
            <a:r>
              <a:rPr lang="en-US" dirty="0" smtClean="0"/>
              <a:t>memory-mapped </a:t>
            </a:r>
            <a:r>
              <a:rPr lang="en-US" dirty="0"/>
              <a:t>programmed I/O, DMA, and the use of an I/O processor. </a:t>
            </a:r>
            <a:r>
              <a:rPr lang="en-US" dirty="0" smtClean="0"/>
              <a:t>Many</a:t>
            </a:r>
            <a:r>
              <a:rPr lang="tr-TR" dirty="0" smtClean="0"/>
              <a:t> </a:t>
            </a:r>
            <a:r>
              <a:rPr lang="en-US" dirty="0" smtClean="0"/>
              <a:t>implementations </a:t>
            </a:r>
            <a:r>
              <a:rPr lang="en-US" dirty="0"/>
              <a:t>provide only a few I/O instructions, with the specific actions </a:t>
            </a:r>
            <a:r>
              <a:rPr lang="en-US" dirty="0" smtClean="0"/>
              <a:t>specified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parameters, codes, or command words.</a:t>
            </a:r>
          </a:p>
          <a:p>
            <a:pPr marL="0" indent="0">
              <a:buNone/>
            </a:pPr>
            <a:r>
              <a:rPr lang="tr-TR" b="1" dirty="0" err="1"/>
              <a:t>System</a:t>
            </a:r>
            <a:r>
              <a:rPr lang="tr-TR" b="1" dirty="0"/>
              <a:t> Control</a:t>
            </a:r>
          </a:p>
          <a:p>
            <a:pPr marL="0" indent="0">
              <a:buNone/>
            </a:pPr>
            <a:r>
              <a:rPr lang="en-US" dirty="0"/>
              <a:t>System control instructions are those that can be executed only while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in a certain privileged state or is executing a program in a special privileged </a:t>
            </a:r>
            <a:r>
              <a:rPr lang="en-US" dirty="0" smtClean="0"/>
              <a:t>area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memory. Typically, these instructions are reserved for the use of the </a:t>
            </a:r>
            <a:r>
              <a:rPr lang="en-US" dirty="0" smtClean="0"/>
              <a:t>operating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Some examples of system control operations are as follows. 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system </a:t>
            </a:r>
            <a:r>
              <a:rPr lang="en-US" dirty="0" smtClean="0"/>
              <a:t>control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may read or alter a control </a:t>
            </a:r>
            <a:r>
              <a:rPr lang="en-US" dirty="0" smtClean="0"/>
              <a:t>register. </a:t>
            </a:r>
            <a:endParaRPr lang="tr-TR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example is an instruction to read or modify a storage </a:t>
            </a:r>
            <a:r>
              <a:rPr lang="en-US" dirty="0" smtClean="0"/>
              <a:t>protection</a:t>
            </a:r>
            <a:r>
              <a:rPr lang="tr-TR" dirty="0" smtClean="0"/>
              <a:t> </a:t>
            </a:r>
            <a:r>
              <a:rPr lang="en-US" dirty="0" smtClean="0"/>
              <a:t>key</a:t>
            </a:r>
            <a:r>
              <a:rPr lang="en-US" dirty="0"/>
              <a:t>, such as is used in the EAS/390 memory system. </a:t>
            </a:r>
            <a:endParaRPr lang="tr-TR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example is </a:t>
            </a:r>
            <a:r>
              <a:rPr lang="tr-TR" dirty="0" smtClean="0"/>
              <a:t>a</a:t>
            </a:r>
            <a:r>
              <a:rPr lang="en-US" dirty="0" err="1" smtClean="0"/>
              <a:t>ccess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process control blocks in a multiprogramming system.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3567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Transfer of Control</a:t>
            </a:r>
          </a:p>
          <a:p>
            <a:pPr marL="0" indent="0">
              <a:buNone/>
            </a:pPr>
            <a:r>
              <a:rPr lang="en-US" dirty="0"/>
              <a:t>For all of the operation types discussed so far, the next instruction to be </a:t>
            </a:r>
            <a:r>
              <a:rPr lang="en-US" dirty="0" smtClean="0"/>
              <a:t>performed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one that immediately follows, in memory, the current instruction.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significant </a:t>
            </a:r>
            <a:r>
              <a:rPr lang="en-US" dirty="0"/>
              <a:t>fraction of the instructions in any program have as their function </a:t>
            </a:r>
            <a:r>
              <a:rPr lang="en-US" dirty="0" smtClean="0"/>
              <a:t>changing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sequence of instruction execution. For these instructions, the operation </a:t>
            </a:r>
            <a:r>
              <a:rPr lang="en-US" dirty="0" smtClean="0"/>
              <a:t>performed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the processor is to update the program counter to contain the address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/>
              <a:t>instruction</a:t>
            </a:r>
            <a:r>
              <a:rPr lang="tr-TR" dirty="0"/>
              <a:t> in </a:t>
            </a:r>
            <a:r>
              <a:rPr lang="tr-TR" dirty="0" err="1"/>
              <a:t>memory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6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a number of reasons why transfer-of-control operations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required</a:t>
            </a:r>
            <a:r>
              <a:rPr lang="en-US" dirty="0"/>
              <a:t>. Among the most important are the following: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practical use of computers, it is essential to be able to execute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more than once and perhaps many thousands of times. It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require </a:t>
            </a:r>
            <a:r>
              <a:rPr lang="en-US" dirty="0"/>
              <a:t>thousands or perhaps millions of instructions to implement an </a:t>
            </a:r>
            <a:r>
              <a:rPr lang="en-US" dirty="0" smtClean="0"/>
              <a:t>application.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would be unthinkable if each instruction had to be written out </a:t>
            </a:r>
            <a:r>
              <a:rPr lang="en-US" dirty="0" smtClean="0"/>
              <a:t>separately.</a:t>
            </a:r>
            <a:r>
              <a:rPr lang="tr-TR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a table or a list of items is to be processed, a program loop is </a:t>
            </a:r>
            <a:r>
              <a:rPr lang="en-US" dirty="0" smtClean="0"/>
              <a:t>needed.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sequence of instructions is executed repeatedly to process all the data.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Virtually </a:t>
            </a:r>
            <a:r>
              <a:rPr lang="en-US" dirty="0"/>
              <a:t>all programs involve some decision making. We would like the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do one thing if one condition holds, and another thing if another </a:t>
            </a:r>
            <a:r>
              <a:rPr lang="en-US" dirty="0" smtClean="0"/>
              <a:t>condition</a:t>
            </a:r>
            <a:r>
              <a:rPr lang="tr-TR" dirty="0" smtClean="0"/>
              <a:t> </a:t>
            </a:r>
            <a:r>
              <a:rPr lang="en-US" dirty="0" smtClean="0"/>
              <a:t>holds</a:t>
            </a:r>
            <a:r>
              <a:rPr lang="en-US" dirty="0"/>
              <a:t>. </a:t>
            </a:r>
            <a:endParaRPr lang="tr-TR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example, a sequence of instructions computes the square root of a </a:t>
            </a:r>
            <a:r>
              <a:rPr lang="en-US" dirty="0" smtClean="0"/>
              <a:t>number.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the start of the sequence, the sign of the number is tested. If the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negative, the computation is not performed, but an error condition is reported.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compose correctly a large or even medium-size computer program is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exceedingly </a:t>
            </a:r>
            <a:r>
              <a:rPr lang="en-US" dirty="0"/>
              <a:t>difficult task. It helps if there are mechanisms for breaking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task </a:t>
            </a:r>
            <a:r>
              <a:rPr lang="en-US" dirty="0"/>
              <a:t>up into smaller pieces that can be worked on one at a time.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3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BRANCH INSTRUCTIONS </a:t>
            </a:r>
            <a:r>
              <a:rPr lang="en-US" dirty="0"/>
              <a:t>A branch instruction, also called a jump </a:t>
            </a:r>
            <a:r>
              <a:rPr lang="en-US" dirty="0" smtClean="0"/>
              <a:t>instruction,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as one of its operands the address of the next instruction to be executed. 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often</a:t>
            </a:r>
            <a:r>
              <a:rPr lang="en-US" dirty="0"/>
              <a:t>, the instruction is a </a:t>
            </a:r>
            <a:r>
              <a:rPr lang="en-US" b="1" dirty="0"/>
              <a:t>conditional branch </a:t>
            </a:r>
            <a:r>
              <a:rPr lang="en-US" dirty="0"/>
              <a:t>instruction. That is, the branch is </a:t>
            </a:r>
            <a:r>
              <a:rPr lang="en-US" dirty="0" smtClean="0"/>
              <a:t>made</a:t>
            </a:r>
            <a:r>
              <a:rPr lang="tr-TR" dirty="0" smtClean="0"/>
              <a:t> </a:t>
            </a:r>
            <a:r>
              <a:rPr lang="en-US" dirty="0" smtClean="0"/>
              <a:t>(update </a:t>
            </a:r>
            <a:r>
              <a:rPr lang="en-US" dirty="0"/>
              <a:t>program counter to equal address specified in operand) only if a </a:t>
            </a:r>
            <a:r>
              <a:rPr lang="en-US" dirty="0" smtClean="0"/>
              <a:t>certain</a:t>
            </a:r>
            <a:r>
              <a:rPr lang="tr-TR" dirty="0" smtClean="0"/>
              <a:t> </a:t>
            </a:r>
            <a:r>
              <a:rPr lang="en-US" dirty="0" smtClean="0"/>
              <a:t>condition </a:t>
            </a:r>
            <a:r>
              <a:rPr lang="en-US" dirty="0"/>
              <a:t>is met. Otherwise, the next instruction in sequence is executed (</a:t>
            </a:r>
            <a:r>
              <a:rPr lang="en-US" dirty="0" smtClean="0"/>
              <a:t>increment</a:t>
            </a:r>
            <a:r>
              <a:rPr lang="tr-TR" dirty="0" smtClean="0"/>
              <a:t> </a:t>
            </a:r>
            <a:r>
              <a:rPr lang="en-US" dirty="0" smtClean="0"/>
              <a:t>program </a:t>
            </a:r>
            <a:r>
              <a:rPr lang="en-US" dirty="0"/>
              <a:t>counter as usual). A branch instruction in which the branch is always </a:t>
            </a:r>
            <a:r>
              <a:rPr lang="en-US" dirty="0" smtClean="0"/>
              <a:t>taken</a:t>
            </a:r>
            <a:r>
              <a:rPr lang="tr-TR" dirty="0" smtClean="0"/>
              <a:t> is </a:t>
            </a:r>
            <a:r>
              <a:rPr lang="tr-TR" dirty="0"/>
              <a:t>an </a:t>
            </a:r>
            <a:r>
              <a:rPr lang="tr-TR" b="1" dirty="0" err="1"/>
              <a:t>unconditional</a:t>
            </a:r>
            <a:r>
              <a:rPr lang="tr-TR" b="1" dirty="0"/>
              <a:t> </a:t>
            </a:r>
            <a:r>
              <a:rPr lang="tr-TR" b="1" dirty="0" err="1"/>
              <a:t>branch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9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65042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two common ways of generating the condition to be tested in a </a:t>
            </a:r>
            <a:r>
              <a:rPr lang="en-US" dirty="0" smtClean="0"/>
              <a:t>conditional</a:t>
            </a:r>
            <a:r>
              <a:rPr lang="tr-TR" dirty="0" smtClean="0"/>
              <a:t> </a:t>
            </a:r>
            <a:r>
              <a:rPr lang="en-US" dirty="0" smtClean="0"/>
              <a:t>branch </a:t>
            </a:r>
            <a:r>
              <a:rPr lang="en-US" dirty="0"/>
              <a:t>instruction. First, most machines provide a 1-bit or multiple-bit </a:t>
            </a:r>
            <a:r>
              <a:rPr lang="en-US" dirty="0" smtClean="0"/>
              <a:t>condition</a:t>
            </a:r>
            <a:r>
              <a:rPr lang="tr-TR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that is set as the result of some operations. This code can be </a:t>
            </a:r>
            <a:r>
              <a:rPr lang="en-US" dirty="0" smtClean="0"/>
              <a:t>thought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as a short user-visible register. As an example, an arithmetic operation (</a:t>
            </a:r>
            <a:r>
              <a:rPr lang="en-US" dirty="0" smtClean="0"/>
              <a:t>ADD,</a:t>
            </a:r>
            <a:r>
              <a:rPr lang="tr-TR" dirty="0" smtClean="0"/>
              <a:t> </a:t>
            </a:r>
            <a:r>
              <a:rPr lang="en-US" dirty="0" smtClean="0"/>
              <a:t>SUBTRACT</a:t>
            </a:r>
            <a:r>
              <a:rPr lang="en-US" dirty="0"/>
              <a:t>, and so on) could set a 2-bit condition code with one of the </a:t>
            </a:r>
            <a:r>
              <a:rPr lang="en-US" dirty="0" smtClean="0"/>
              <a:t>following</a:t>
            </a:r>
            <a:r>
              <a:rPr lang="tr-TR" dirty="0" smtClean="0"/>
              <a:t> </a:t>
            </a:r>
            <a:r>
              <a:rPr lang="en-US" dirty="0" smtClean="0"/>
              <a:t>four </a:t>
            </a:r>
            <a:r>
              <a:rPr lang="en-US" dirty="0"/>
              <a:t>values: 0, positive, negative, overflow. On such a machine, there could be </a:t>
            </a:r>
            <a:r>
              <a:rPr lang="en-US" dirty="0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/>
              <a:t>conditional</a:t>
            </a:r>
            <a:r>
              <a:rPr lang="tr-TR" dirty="0"/>
              <a:t> </a:t>
            </a:r>
            <a:r>
              <a:rPr lang="tr-TR" dirty="0" err="1"/>
              <a:t>branch</a:t>
            </a:r>
            <a:r>
              <a:rPr lang="tr-TR" dirty="0"/>
              <a:t> </a:t>
            </a:r>
            <a:r>
              <a:rPr lang="tr-TR" dirty="0" err="1"/>
              <a:t>instructions</a:t>
            </a:r>
            <a:r>
              <a:rPr lang="tr-TR" dirty="0" smtClean="0"/>
              <a:t>:</a:t>
            </a:r>
          </a:p>
          <a:p>
            <a:pPr marL="457200" lvl="1" indent="0">
              <a:buNone/>
            </a:pPr>
            <a:r>
              <a:rPr lang="en-US" dirty="0"/>
              <a:t>BRP X Branch to location X if result is positive.</a:t>
            </a:r>
          </a:p>
          <a:p>
            <a:pPr marL="457200" lvl="1" indent="0">
              <a:buNone/>
            </a:pPr>
            <a:r>
              <a:rPr lang="en-US" dirty="0"/>
              <a:t>BRN X Branch to location X if result is negative.</a:t>
            </a:r>
          </a:p>
          <a:p>
            <a:pPr marL="457200" lvl="1" indent="0">
              <a:buNone/>
            </a:pPr>
            <a:r>
              <a:rPr lang="en-US" dirty="0"/>
              <a:t>BRZ X Branch to location X if result is zero.</a:t>
            </a:r>
          </a:p>
          <a:p>
            <a:pPr marL="457200" lvl="1" indent="0">
              <a:buNone/>
            </a:pPr>
            <a:r>
              <a:rPr lang="en-US" dirty="0"/>
              <a:t>BRO X Branch to location X if overflow occurs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all of these cases, the result referred to is the result of the most </a:t>
            </a:r>
            <a:r>
              <a:rPr lang="en-US" dirty="0" smtClean="0"/>
              <a:t>recent</a:t>
            </a:r>
            <a:r>
              <a:rPr lang="tr-TR" dirty="0" smtClean="0"/>
              <a:t> </a:t>
            </a:r>
            <a:r>
              <a:rPr lang="en-US" dirty="0" smtClean="0"/>
              <a:t>operation </a:t>
            </a:r>
            <a:r>
              <a:rPr lang="en-US" dirty="0"/>
              <a:t>that set the condition code.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1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approach that can be used with a three-address instruction format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perform a comparison and specify a branch in the same instruction. For example,</a:t>
            </a:r>
          </a:p>
          <a:p>
            <a:pPr marL="0" indent="0" algn="ctr">
              <a:buNone/>
            </a:pPr>
            <a:r>
              <a:rPr lang="en-US" dirty="0"/>
              <a:t>BRE R1, R2, X </a:t>
            </a:r>
            <a:r>
              <a:rPr lang="tr-TR" dirty="0" smtClean="0"/>
              <a:t> ;</a:t>
            </a:r>
            <a:r>
              <a:rPr lang="en-US" dirty="0" smtClean="0"/>
              <a:t>Branch </a:t>
            </a:r>
            <a:r>
              <a:rPr lang="en-US" dirty="0"/>
              <a:t>to X if contents of R1 = contents of R2.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05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address of the next instruction to be fetched could be either a real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 virtual address, depending on the architecture. Generally, the distinction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transparent </a:t>
            </a:r>
            <a:r>
              <a:rPr lang="en-US" dirty="0"/>
              <a:t>to the instruction set architecture.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most cases, the next instruction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fetched immediately follows the current instruction. In those cases, there is </a:t>
            </a:r>
            <a:r>
              <a:rPr lang="en-US" dirty="0" smtClean="0"/>
              <a:t>no</a:t>
            </a:r>
            <a:r>
              <a:rPr lang="tr-TR" dirty="0" smtClean="0"/>
              <a:t> </a:t>
            </a:r>
            <a:r>
              <a:rPr lang="en-US" dirty="0" smtClean="0"/>
              <a:t>explicit </a:t>
            </a:r>
            <a:r>
              <a:rPr lang="en-US" dirty="0"/>
              <a:t>reference to the next instruction. When an explicit reference is needed,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main memory or virtual memory address must be supplied.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7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365125"/>
            <a:ext cx="4519124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examples of these operations. Note that a branch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either </a:t>
            </a:r>
            <a:r>
              <a:rPr lang="en-US" i="1" dirty="0"/>
              <a:t>forward </a:t>
            </a:r>
            <a:r>
              <a:rPr lang="en-US" dirty="0"/>
              <a:t>(an instruction with a higher address) or </a:t>
            </a:r>
            <a:r>
              <a:rPr lang="en-US" i="1" dirty="0"/>
              <a:t>backward </a:t>
            </a:r>
            <a:r>
              <a:rPr lang="en-US" dirty="0"/>
              <a:t>(lower address).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example shows how an unconditional and a conditional branch can be used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create </a:t>
            </a:r>
            <a:r>
              <a:rPr lang="en-US" dirty="0"/>
              <a:t>a repeating loop of instructions. The instructions in locations 202 through </a:t>
            </a:r>
            <a:r>
              <a:rPr lang="en-US" dirty="0" smtClean="0"/>
              <a:t>210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be executed repeatedly until the result of subtracting Y from X is 0.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882" y="1239253"/>
            <a:ext cx="7200000" cy="474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523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/>
              <a:t>SKIP INSTRUCTIONS </a:t>
            </a:r>
            <a:r>
              <a:rPr lang="en-US" dirty="0"/>
              <a:t>Another form of transfer-of-control instruction is the </a:t>
            </a:r>
            <a:r>
              <a:rPr lang="en-US" dirty="0" smtClean="0"/>
              <a:t>skip</a:t>
            </a:r>
            <a:r>
              <a:rPr lang="tr-TR" dirty="0" smtClean="0"/>
              <a:t> </a:t>
            </a:r>
            <a:r>
              <a:rPr lang="en-US" dirty="0" smtClean="0"/>
              <a:t>instruction</a:t>
            </a:r>
            <a:r>
              <a:rPr lang="en-US" dirty="0"/>
              <a:t>. The skip instruction includes an implied address. Typically, the </a:t>
            </a:r>
            <a:r>
              <a:rPr lang="en-US" dirty="0" smtClean="0"/>
              <a:t>skip</a:t>
            </a:r>
            <a:r>
              <a:rPr lang="tr-TR" dirty="0" smtClean="0"/>
              <a:t> </a:t>
            </a:r>
            <a:r>
              <a:rPr lang="en-US" dirty="0" smtClean="0"/>
              <a:t>implies </a:t>
            </a:r>
            <a:r>
              <a:rPr lang="en-US" dirty="0"/>
              <a:t>that one instruction be skipped; thus, the implied address equals the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next instruction plus one instruction length.</a:t>
            </a:r>
          </a:p>
          <a:p>
            <a:pPr marL="0" indent="0">
              <a:buNone/>
            </a:pPr>
            <a:r>
              <a:rPr lang="en-US" dirty="0"/>
              <a:t>Because the skip instruction does not require a destination address field,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free </a:t>
            </a:r>
            <a:r>
              <a:rPr lang="en-US" dirty="0"/>
              <a:t>to do other things. A typical example is the increment-and-skip-if-zero (</a:t>
            </a:r>
            <a:r>
              <a:rPr lang="en-US" dirty="0" smtClean="0"/>
              <a:t>ISZ)</a:t>
            </a:r>
            <a:r>
              <a:rPr lang="tr-TR" dirty="0" smtClean="0"/>
              <a:t> </a:t>
            </a:r>
            <a:r>
              <a:rPr lang="en-US" dirty="0" smtClean="0"/>
              <a:t>instruction</a:t>
            </a:r>
            <a:r>
              <a:rPr lang="en-US" dirty="0"/>
              <a:t>. Consider the following program fragment</a:t>
            </a:r>
            <a:r>
              <a:rPr lang="en-US" dirty="0" smtClean="0"/>
              <a:t>: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301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309 ISZ R1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310 BR 301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311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61</a:t>
            </a:fld>
            <a:endParaRPr lang="tr-TR"/>
          </a:p>
        </p:txBody>
      </p:sp>
      <p:sp>
        <p:nvSpPr>
          <p:cNvPr id="5" name="TextBox 4"/>
          <p:cNvSpPr txBox="1"/>
          <p:nvPr/>
        </p:nvSpPr>
        <p:spPr>
          <a:xfrm>
            <a:off x="3256547" y="4498142"/>
            <a:ext cx="86306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this fragment, the two transfer-of-control instructions are used to implement</a:t>
            </a:r>
            <a:r>
              <a:rPr lang="tr-TR" sz="2000" dirty="0"/>
              <a:t> </a:t>
            </a:r>
            <a:r>
              <a:rPr lang="en-US" sz="2000" dirty="0"/>
              <a:t>an iterative loop. R1 is set with the negative of the number of iterations to be</a:t>
            </a:r>
            <a:r>
              <a:rPr lang="tr-TR" sz="2000" dirty="0"/>
              <a:t> </a:t>
            </a:r>
            <a:r>
              <a:rPr lang="en-US" sz="2000" dirty="0"/>
              <a:t>performed. At the end of the loop, R1 is incremented. If it is not 0, the program</a:t>
            </a:r>
            <a:r>
              <a:rPr lang="tr-TR" sz="2000" dirty="0"/>
              <a:t> </a:t>
            </a:r>
            <a:r>
              <a:rPr lang="en-US" sz="2000" dirty="0"/>
              <a:t>branches back to the beginning of the loop. Otherwise, the branch is skipped, and</a:t>
            </a:r>
            <a:r>
              <a:rPr lang="tr-TR" sz="2000" dirty="0"/>
              <a:t> </a:t>
            </a:r>
            <a:r>
              <a:rPr lang="en-US" sz="2000" dirty="0"/>
              <a:t>the program continues with the next instruction after the end of the loop.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126180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PROCEDURE CALL INSTRUCTIONS </a:t>
            </a:r>
            <a:r>
              <a:rPr lang="en-US" dirty="0"/>
              <a:t>Perhaps the most important innovation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development </a:t>
            </a:r>
            <a:r>
              <a:rPr lang="en-US" dirty="0"/>
              <a:t>of programming languages is the </a:t>
            </a:r>
            <a:r>
              <a:rPr lang="en-US" i="1" dirty="0"/>
              <a:t>procedure. </a:t>
            </a:r>
            <a:r>
              <a:rPr lang="en-US" dirty="0"/>
              <a:t>A procedure is a </a:t>
            </a:r>
            <a:r>
              <a:rPr lang="en-US" dirty="0" smtClean="0"/>
              <a:t>self</a:t>
            </a:r>
            <a:r>
              <a:rPr lang="tr-TR" dirty="0"/>
              <a:t>-</a:t>
            </a:r>
            <a:r>
              <a:rPr lang="en-US" dirty="0" smtClean="0"/>
              <a:t>contained</a:t>
            </a:r>
            <a:r>
              <a:rPr lang="tr-TR" dirty="0" smtClean="0"/>
              <a:t> </a:t>
            </a:r>
            <a:r>
              <a:rPr lang="en-US" dirty="0" smtClean="0"/>
              <a:t>computer </a:t>
            </a:r>
            <a:r>
              <a:rPr lang="en-US" dirty="0"/>
              <a:t>program that is incorporated into a larger program. At </a:t>
            </a:r>
            <a:r>
              <a:rPr lang="en-US" dirty="0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point </a:t>
            </a:r>
            <a:r>
              <a:rPr lang="en-US" dirty="0"/>
              <a:t>in the program the procedure may be invoked, or </a:t>
            </a:r>
            <a:r>
              <a:rPr lang="en-US" i="1" dirty="0"/>
              <a:t>called. </a:t>
            </a:r>
            <a:r>
              <a:rPr lang="en-US" dirty="0"/>
              <a:t>The processor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instructed </a:t>
            </a:r>
            <a:r>
              <a:rPr lang="en-US" dirty="0"/>
              <a:t>to go and execute the entire procedure and then return to the point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the call took place.</a:t>
            </a:r>
          </a:p>
          <a:p>
            <a:pPr marL="0" indent="0">
              <a:buNone/>
            </a:pPr>
            <a:r>
              <a:rPr lang="en-US" dirty="0"/>
              <a:t>The two principal reasons for the use of procedures are economy and </a:t>
            </a:r>
            <a:r>
              <a:rPr lang="en-US" dirty="0" smtClean="0"/>
              <a:t>modularity.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procedure allows the same piece of code to be used many times. This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important </a:t>
            </a:r>
            <a:r>
              <a:rPr lang="en-US" dirty="0"/>
              <a:t>for economy in programming effort and for making the most efficient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storage space in the system (the program must be stored). Procedures also </a:t>
            </a:r>
            <a:r>
              <a:rPr lang="en-US" dirty="0" smtClean="0"/>
              <a:t>allow</a:t>
            </a:r>
            <a:r>
              <a:rPr lang="tr-TR" dirty="0" smtClean="0"/>
              <a:t> </a:t>
            </a:r>
            <a:r>
              <a:rPr lang="en-US" dirty="0" smtClean="0"/>
              <a:t>large </a:t>
            </a:r>
            <a:r>
              <a:rPr lang="en-US" dirty="0"/>
              <a:t>programming tasks to be subdivided into smaller units. This use of </a:t>
            </a:r>
            <a:r>
              <a:rPr lang="en-US" i="1" dirty="0" smtClean="0"/>
              <a:t>modularity</a:t>
            </a:r>
            <a:r>
              <a:rPr lang="tr-TR" i="1" dirty="0" smtClean="0"/>
              <a:t> </a:t>
            </a:r>
            <a:r>
              <a:rPr lang="en-US" dirty="0" smtClean="0"/>
              <a:t>greatly </a:t>
            </a:r>
            <a:r>
              <a:rPr lang="en-US" dirty="0"/>
              <a:t>eases the programming task.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8280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procedure mechanism involves two basic instructions: a call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branches from the present location to the procedure, and a return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returns from the procedure to the place from which it was called. Both of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forms of branching instructions.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9131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85" y="365125"/>
            <a:ext cx="4850183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(</a:t>
            </a:r>
            <a:r>
              <a:rPr lang="en-US" dirty="0" smtClean="0"/>
              <a:t>a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illustrates the use of procedures to construct a program. In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there is a main program starting at location 4000.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program </a:t>
            </a:r>
            <a:r>
              <a:rPr lang="en-US" dirty="0" smtClean="0"/>
              <a:t>includes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call to procedure PROC1, starting at location 4500. When this call instruction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encountered</a:t>
            </a:r>
            <a:r>
              <a:rPr lang="en-US" dirty="0"/>
              <a:t>, the processor suspends execution of the main program and begins </a:t>
            </a:r>
            <a:r>
              <a:rPr lang="en-US" dirty="0" smtClean="0"/>
              <a:t>execution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PROC1 by fetching the next instruction from location 4500. Within </a:t>
            </a:r>
            <a:r>
              <a:rPr lang="en-US" dirty="0" smtClean="0"/>
              <a:t>PROC1,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are two calls to PROC2 at location 4800.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156" y="192505"/>
            <a:ext cx="7200000" cy="638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573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7355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Three points are worth noting: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procedure can be called from more than one location.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procedure call can appear in a procedure. This allows the </a:t>
            </a:r>
            <a:r>
              <a:rPr lang="en-US" i="1" dirty="0"/>
              <a:t>nesting </a:t>
            </a:r>
            <a:r>
              <a:rPr lang="en-US" dirty="0"/>
              <a:t>of </a:t>
            </a:r>
            <a:r>
              <a:rPr lang="en-US" dirty="0" smtClean="0"/>
              <a:t>procedures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/>
              <a:t>an </a:t>
            </a:r>
            <a:r>
              <a:rPr lang="tr-TR" dirty="0" err="1"/>
              <a:t>arbitrary</a:t>
            </a:r>
            <a:r>
              <a:rPr lang="tr-TR" dirty="0"/>
              <a:t> </a:t>
            </a:r>
            <a:r>
              <a:rPr lang="tr-TR" dirty="0" err="1"/>
              <a:t>depth</a:t>
            </a:r>
            <a:r>
              <a:rPr lang="tr-TR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Each </a:t>
            </a:r>
            <a:r>
              <a:rPr lang="en-US" dirty="0"/>
              <a:t>procedure call is matched by a return in the called program.</a:t>
            </a:r>
          </a:p>
          <a:p>
            <a:pPr marL="0" indent="0">
              <a:buNone/>
            </a:pPr>
            <a:r>
              <a:rPr lang="en-US" dirty="0"/>
              <a:t>Because we would like to be able to call a procedure from a variety of </a:t>
            </a:r>
            <a:r>
              <a:rPr lang="en-US" dirty="0" smtClean="0"/>
              <a:t>points,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must somehow save the return address so that the return can </a:t>
            </a:r>
            <a:r>
              <a:rPr lang="en-US" dirty="0" smtClean="0"/>
              <a:t>take</a:t>
            </a:r>
            <a:r>
              <a:rPr lang="tr-TR" dirty="0" smtClean="0"/>
              <a:t> </a:t>
            </a:r>
            <a:r>
              <a:rPr lang="en-US" dirty="0" smtClean="0"/>
              <a:t>place </a:t>
            </a:r>
            <a:r>
              <a:rPr lang="en-US" dirty="0"/>
              <a:t>appropriately. There are three common places for storing the return address:</a:t>
            </a:r>
          </a:p>
          <a:p>
            <a:pPr lvl="1"/>
            <a:r>
              <a:rPr lang="tr-TR" dirty="0" err="1" smtClean="0"/>
              <a:t>Register</a:t>
            </a:r>
            <a:endParaRPr lang="tr-TR" dirty="0"/>
          </a:p>
          <a:p>
            <a:pPr lvl="1"/>
            <a:r>
              <a:rPr lang="tr-TR" dirty="0" smtClean="0"/>
              <a:t>Start </a:t>
            </a:r>
            <a:r>
              <a:rPr lang="tr-TR" dirty="0"/>
              <a:t>of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procedure</a:t>
            </a:r>
            <a:endParaRPr lang="tr-TR" dirty="0"/>
          </a:p>
          <a:p>
            <a:pPr lvl="1"/>
            <a:r>
              <a:rPr lang="tr-TR" dirty="0" smtClean="0"/>
              <a:t>Top </a:t>
            </a:r>
            <a:r>
              <a:rPr lang="tr-TR" dirty="0"/>
              <a:t>of </a:t>
            </a:r>
            <a:r>
              <a:rPr lang="tr-TR" dirty="0" err="1"/>
              <a:t>stack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2918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93379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Consider a machine-language instruction CALL X, which stands for </a:t>
            </a:r>
            <a:r>
              <a:rPr lang="en-US" i="1" dirty="0"/>
              <a:t>call </a:t>
            </a:r>
            <a:r>
              <a:rPr lang="en-US" i="1" dirty="0" smtClean="0"/>
              <a:t>procedure</a:t>
            </a:r>
            <a:r>
              <a:rPr lang="tr-TR" i="1" dirty="0" smtClean="0"/>
              <a:t> </a:t>
            </a:r>
            <a:r>
              <a:rPr lang="en-US" i="1" dirty="0" smtClean="0"/>
              <a:t>at </a:t>
            </a:r>
            <a:r>
              <a:rPr lang="en-US" i="1" dirty="0"/>
              <a:t>location X. </a:t>
            </a:r>
            <a:r>
              <a:rPr lang="en-US" dirty="0"/>
              <a:t>If the register approach is used, CALL X causes the </a:t>
            </a:r>
            <a:r>
              <a:rPr lang="en-US" dirty="0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:</a:t>
            </a:r>
          </a:p>
          <a:p>
            <a:pPr marL="0" indent="0" algn="ctr">
              <a:buNone/>
            </a:pPr>
            <a:r>
              <a:rPr lang="tr-TR" dirty="0" smtClean="0"/>
              <a:t>RN &lt;- PC +  </a:t>
            </a:r>
            <a:r>
              <a:rPr lang="el-GR" dirty="0" smtClean="0"/>
              <a:t>Δ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PC &lt;- X</a:t>
            </a:r>
          </a:p>
          <a:p>
            <a:pPr marL="0" indent="0">
              <a:buNone/>
            </a:pPr>
            <a:r>
              <a:rPr lang="en-US" dirty="0"/>
              <a:t>where RN is a register that is always used for this purpose, PC is the program </a:t>
            </a:r>
            <a:r>
              <a:rPr lang="en-US" dirty="0" smtClean="0"/>
              <a:t>counter,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l-GR" dirty="0"/>
              <a:t>Δ</a:t>
            </a:r>
            <a:r>
              <a:rPr lang="en-US" dirty="0" smtClean="0"/>
              <a:t> </a:t>
            </a:r>
            <a:r>
              <a:rPr lang="en-US" dirty="0"/>
              <a:t>is the instruction length. The called procedure can now save the </a:t>
            </a:r>
            <a:r>
              <a:rPr lang="en-US" dirty="0" smtClean="0"/>
              <a:t>contents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RN to be used for the later return.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second possibility is to store the return address at the start of the </a:t>
            </a:r>
            <a:r>
              <a:rPr lang="en-US" dirty="0" smtClean="0"/>
              <a:t>procedure.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case, CALL X </a:t>
            </a:r>
            <a:r>
              <a:rPr lang="en-US" dirty="0" smtClean="0"/>
              <a:t>causes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X &lt;- PC + </a:t>
            </a:r>
            <a:r>
              <a:rPr lang="el-GR" dirty="0"/>
              <a:t>Δ</a:t>
            </a:r>
            <a:r>
              <a:rPr lang="tr-TR" dirty="0" smtClean="0"/>
              <a:t> 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PC &lt;- X </a:t>
            </a:r>
            <a:r>
              <a:rPr lang="tr-TR" dirty="0"/>
              <a:t>+ </a:t>
            </a:r>
            <a:r>
              <a:rPr lang="tr-TR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quite handy. The return address has been stored safely away.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9675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767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Both of the preceding approaches work and have been used. The only </a:t>
            </a:r>
            <a:r>
              <a:rPr lang="en-US" dirty="0" smtClean="0"/>
              <a:t>limitation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these approaches is that they complicate the use of </a:t>
            </a:r>
            <a:r>
              <a:rPr lang="en-US" i="1" dirty="0"/>
              <a:t>reentrant </a:t>
            </a:r>
            <a:r>
              <a:rPr lang="en-US" dirty="0" smtClean="0"/>
              <a:t>procedures.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reentrant procedure is one in which it is possible to have several calls open to it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same time.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recursive procedure (one that calls itself) is an example of the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this </a:t>
            </a:r>
            <a:r>
              <a:rPr lang="en-US" dirty="0" smtClean="0"/>
              <a:t>feature</a:t>
            </a:r>
            <a:r>
              <a:rPr lang="tr-TR" dirty="0" smtClean="0"/>
              <a:t>. </a:t>
            </a:r>
            <a:r>
              <a:rPr lang="en-US" dirty="0" smtClean="0"/>
              <a:t>If </a:t>
            </a:r>
            <a:r>
              <a:rPr lang="en-US" dirty="0"/>
              <a:t>parameters are passed via registers or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a reentrant procedure, some code must be responsible for saving the </a:t>
            </a:r>
            <a:r>
              <a:rPr lang="en-US" dirty="0" smtClean="0"/>
              <a:t>parameters</a:t>
            </a:r>
            <a:r>
              <a:rPr lang="tr-TR" dirty="0" smtClean="0"/>
              <a:t> </a:t>
            </a:r>
            <a:r>
              <a:rPr lang="en-US" dirty="0" smtClean="0"/>
              <a:t>so </a:t>
            </a:r>
            <a:r>
              <a:rPr lang="en-US" dirty="0"/>
              <a:t>that the registers or memory space are available for other procedure calls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more general and powerful approach is to use a </a:t>
            </a:r>
            <a:r>
              <a:rPr lang="en-US" dirty="0" smtClean="0"/>
              <a:t>stack. </a:t>
            </a:r>
            <a:r>
              <a:rPr lang="en-US" dirty="0"/>
              <a:t>When the processor executes a call, it places the </a:t>
            </a:r>
            <a:r>
              <a:rPr lang="en-US" dirty="0" smtClean="0"/>
              <a:t>return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on the stack. When it executes a return, it uses the address on the </a:t>
            </a:r>
            <a:r>
              <a:rPr lang="en-US" dirty="0" smtClean="0"/>
              <a:t>stack.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Figure </a:t>
            </a:r>
            <a:r>
              <a:rPr lang="tr-TR" dirty="0" err="1" smtClean="0"/>
              <a:t>below</a:t>
            </a:r>
            <a:r>
              <a:rPr lang="en-US" dirty="0" smtClean="0"/>
              <a:t> </a:t>
            </a:r>
            <a:r>
              <a:rPr lang="en-US" dirty="0"/>
              <a:t>illustrates the use of the stack.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701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of </a:t>
            </a:r>
            <a:r>
              <a:rPr lang="tr-TR" dirty="0" smtClean="0"/>
              <a:t>s</a:t>
            </a:r>
            <a:r>
              <a:rPr lang="en-US" dirty="0" smtClean="0"/>
              <a:t>tack </a:t>
            </a:r>
            <a:r>
              <a:rPr lang="en-US" dirty="0"/>
              <a:t>to </a:t>
            </a:r>
            <a:r>
              <a:rPr lang="tr-TR" dirty="0" smtClean="0"/>
              <a:t>i</a:t>
            </a:r>
            <a:r>
              <a:rPr lang="en-US" dirty="0" err="1" smtClean="0"/>
              <a:t>mplement</a:t>
            </a:r>
            <a:r>
              <a:rPr lang="en-US" dirty="0" smtClean="0"/>
              <a:t> </a:t>
            </a:r>
            <a:r>
              <a:rPr lang="tr-TR" dirty="0" smtClean="0"/>
              <a:t>n</a:t>
            </a:r>
            <a:r>
              <a:rPr lang="en-US" dirty="0" err="1" smtClean="0"/>
              <a:t>ested</a:t>
            </a:r>
            <a:r>
              <a:rPr lang="en-US" dirty="0" smtClean="0"/>
              <a:t> </a:t>
            </a:r>
            <a:r>
              <a:rPr lang="tr-TR" dirty="0" smtClean="0"/>
              <a:t>s</a:t>
            </a:r>
            <a:r>
              <a:rPr lang="en-US" dirty="0" err="1" smtClean="0"/>
              <a:t>ubroutines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above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86" y="2771276"/>
            <a:ext cx="11322827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342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addition to providing a return address, it is also often necessary to </a:t>
            </a:r>
            <a:r>
              <a:rPr lang="en-US" dirty="0" smtClean="0"/>
              <a:t>pass</a:t>
            </a:r>
            <a:r>
              <a:rPr lang="tr-TR" dirty="0" smtClean="0"/>
              <a:t> </a:t>
            </a:r>
            <a:r>
              <a:rPr lang="en-US" dirty="0" smtClean="0"/>
              <a:t>parameters </a:t>
            </a:r>
            <a:r>
              <a:rPr lang="en-US" dirty="0"/>
              <a:t>with a procedure call. These can be passed in registers. Another </a:t>
            </a:r>
            <a:r>
              <a:rPr lang="en-US" dirty="0" smtClean="0"/>
              <a:t>possibility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to store the parameters in memory just after the CALL instruction.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case</a:t>
            </a:r>
            <a:r>
              <a:rPr lang="en-US" dirty="0"/>
              <a:t>, the return must be to the location following the parameters. Again, both </a:t>
            </a:r>
            <a:r>
              <a:rPr lang="en-US" dirty="0" smtClean="0"/>
              <a:t>of </a:t>
            </a:r>
            <a:r>
              <a:rPr lang="en-US" dirty="0"/>
              <a:t>these approaches have drawbacks. If registers are used, the called program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calling </a:t>
            </a:r>
            <a:r>
              <a:rPr lang="en-US" dirty="0"/>
              <a:t>program must be written to assure that the registers are used properly.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storing </a:t>
            </a:r>
            <a:r>
              <a:rPr lang="en-US" dirty="0"/>
              <a:t>of parameters in memory makes it difficult to exchange a </a:t>
            </a:r>
            <a:r>
              <a:rPr lang="en-US" dirty="0" smtClean="0"/>
              <a:t>variable </a:t>
            </a:r>
            <a:r>
              <a:rPr lang="en-US" dirty="0"/>
              <a:t>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parameters</a:t>
            </a:r>
            <a:r>
              <a:rPr lang="en-US" dirty="0"/>
              <a:t>. Both approaches prevent the use of reentrant procedures.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67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Source and result operands can be in one of four areas:</a:t>
            </a:r>
          </a:p>
          <a:p>
            <a:pPr lvl="1"/>
            <a:r>
              <a:rPr lang="tr-TR" b="1" dirty="0" smtClean="0"/>
              <a:t>M</a:t>
            </a:r>
            <a:r>
              <a:rPr lang="en-US" b="1" dirty="0" err="1" smtClean="0"/>
              <a:t>ain</a:t>
            </a:r>
            <a:r>
              <a:rPr lang="en-US" b="1" dirty="0" smtClean="0"/>
              <a:t> </a:t>
            </a:r>
            <a:r>
              <a:rPr lang="en-US" b="1" dirty="0"/>
              <a:t>or virtual memory: </a:t>
            </a:r>
            <a:r>
              <a:rPr lang="en-US" dirty="0"/>
              <a:t>As with next instruction references, the main or </a:t>
            </a:r>
            <a:r>
              <a:rPr lang="en-US" dirty="0" smtClean="0"/>
              <a:t>virtual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address must be supplied.</a:t>
            </a:r>
          </a:p>
          <a:p>
            <a:pPr lvl="1"/>
            <a:r>
              <a:rPr lang="en-US" b="1" dirty="0" smtClean="0"/>
              <a:t>Processor </a:t>
            </a:r>
            <a:r>
              <a:rPr lang="en-US" b="1" dirty="0"/>
              <a:t>register: </a:t>
            </a:r>
            <a:r>
              <a:rPr lang="en-US" dirty="0"/>
              <a:t>With rare exceptions, a processor contains one or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that may be referenced by machine instructions. If only one </a:t>
            </a:r>
            <a:r>
              <a:rPr lang="en-US" dirty="0" smtClean="0"/>
              <a:t>register</a:t>
            </a:r>
            <a:r>
              <a:rPr lang="tr-TR" dirty="0" smtClean="0"/>
              <a:t> </a:t>
            </a:r>
            <a:r>
              <a:rPr lang="en-US" dirty="0" smtClean="0"/>
              <a:t>exists</a:t>
            </a:r>
            <a:r>
              <a:rPr lang="en-US" dirty="0"/>
              <a:t>, reference to it may be implicit. If more than one register exists,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register is assigned a unique name or number, and the instruction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contain </a:t>
            </a:r>
            <a:r>
              <a:rPr lang="en-US" dirty="0"/>
              <a:t>the number of the desired register.</a:t>
            </a:r>
          </a:p>
          <a:p>
            <a:pPr lvl="1"/>
            <a:r>
              <a:rPr lang="en-US" b="1" dirty="0" smtClean="0"/>
              <a:t>Immediate</a:t>
            </a:r>
            <a:r>
              <a:rPr lang="en-US" b="1" dirty="0"/>
              <a:t>: </a:t>
            </a:r>
            <a:r>
              <a:rPr lang="en-US" dirty="0"/>
              <a:t>The value of the operand is contained in a field in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/>
              <a:t>executed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I/O </a:t>
            </a:r>
            <a:r>
              <a:rPr lang="en-US" b="1" dirty="0"/>
              <a:t>device: </a:t>
            </a:r>
            <a:r>
              <a:rPr lang="en-US" dirty="0"/>
              <a:t>The instruction must specify the I/O module and device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operation</a:t>
            </a:r>
            <a:r>
              <a:rPr lang="en-US" dirty="0"/>
              <a:t>. If memory-mapped I/O is used, this is just another main or </a:t>
            </a:r>
            <a:r>
              <a:rPr lang="en-US" dirty="0" smtClean="0"/>
              <a:t>virtual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/>
              <a:t>address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1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more flexible approach to parameter passing is the stack. When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executes </a:t>
            </a:r>
            <a:r>
              <a:rPr lang="en-US" dirty="0"/>
              <a:t>a call, it not only stacks the return address, it stacks parameters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passed to the called procedure.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called procedure can access the </a:t>
            </a:r>
            <a:r>
              <a:rPr lang="en-US" dirty="0" smtClean="0"/>
              <a:t>parameters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the stack. Upon return, return parameters can also be placed on the stack.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entire </a:t>
            </a:r>
            <a:r>
              <a:rPr lang="en-US" dirty="0"/>
              <a:t>set of parameters, including return address, that is stored for a </a:t>
            </a:r>
            <a:r>
              <a:rPr lang="en-US" dirty="0" smtClean="0"/>
              <a:t>procedure</a:t>
            </a:r>
            <a:r>
              <a:rPr lang="tr-TR" dirty="0" smtClean="0"/>
              <a:t> </a:t>
            </a:r>
            <a:r>
              <a:rPr lang="en-US" dirty="0" smtClean="0"/>
              <a:t>invocation </a:t>
            </a:r>
            <a:r>
              <a:rPr lang="en-US" dirty="0"/>
              <a:t>is referred to as a </a:t>
            </a:r>
            <a:r>
              <a:rPr lang="en-US" i="1" dirty="0"/>
              <a:t>stack frame.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9244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895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example is provided in </a:t>
            </a:r>
            <a:r>
              <a:rPr lang="tr-TR" dirty="0" err="1" smtClean="0"/>
              <a:t>the</a:t>
            </a:r>
            <a:r>
              <a:rPr lang="tr-TR" dirty="0" smtClean="0"/>
              <a:t> 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err="1" smtClean="0"/>
              <a:t>below</a:t>
            </a:r>
            <a:r>
              <a:rPr lang="en-US" dirty="0" smtClean="0"/>
              <a:t>. </a:t>
            </a:r>
            <a:r>
              <a:rPr lang="en-US" dirty="0"/>
              <a:t>The example refers to procedure </a:t>
            </a:r>
            <a:r>
              <a:rPr lang="en-US" dirty="0" smtClean="0"/>
              <a:t>P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which the local variables </a:t>
            </a:r>
            <a:r>
              <a:rPr lang="en-US" i="1" dirty="0"/>
              <a:t>x</a:t>
            </a:r>
            <a:r>
              <a:rPr lang="en-US" dirty="0"/>
              <a:t>1 and </a:t>
            </a:r>
            <a:r>
              <a:rPr lang="en-US" i="1" dirty="0"/>
              <a:t>x</a:t>
            </a:r>
            <a:r>
              <a:rPr lang="en-US" dirty="0"/>
              <a:t>2 are declared, and procedure Q, which P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call </a:t>
            </a:r>
            <a:r>
              <a:rPr lang="en-US" dirty="0"/>
              <a:t>and in which the local variables </a:t>
            </a:r>
            <a:r>
              <a:rPr lang="en-US" i="1" dirty="0"/>
              <a:t>y</a:t>
            </a:r>
            <a:r>
              <a:rPr lang="en-US" dirty="0"/>
              <a:t>1 and </a:t>
            </a:r>
            <a:r>
              <a:rPr lang="en-US" i="1" dirty="0"/>
              <a:t>y</a:t>
            </a:r>
            <a:r>
              <a:rPr lang="en-US" dirty="0"/>
              <a:t>2 are declared. In this figure, the </a:t>
            </a:r>
            <a:r>
              <a:rPr lang="en-US" dirty="0" smtClean="0"/>
              <a:t>return</a:t>
            </a:r>
            <a:r>
              <a:rPr lang="tr-TR" dirty="0" smtClean="0"/>
              <a:t> </a:t>
            </a:r>
            <a:r>
              <a:rPr lang="en-US" dirty="0"/>
              <a:t>point for each procedure is the first item stored in the corresponding stack frame.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Next </a:t>
            </a:r>
            <a:r>
              <a:rPr lang="en-US" dirty="0"/>
              <a:t>is stored a pointer to the beginning of the previous frame. This is needed if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or length of parameters to be stacked is variable.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7604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274" y="50799"/>
            <a:ext cx="10053452" cy="675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1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41505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Instruction</a:t>
            </a:r>
            <a:r>
              <a:rPr lang="tr-TR" b="1" dirty="0"/>
              <a:t> </a:t>
            </a:r>
            <a:r>
              <a:rPr lang="tr-TR" b="1" dirty="0" err="1" smtClean="0"/>
              <a:t>Representation</a:t>
            </a:r>
            <a:endParaRPr lang="tr-TR" b="1" dirty="0" smtClean="0"/>
          </a:p>
          <a:p>
            <a:r>
              <a:rPr lang="en-US" dirty="0"/>
              <a:t>Within the computer, each instruction is represented by a sequence of bits.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is divided into fields, corresponding to the constituent elements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instruction. A simple example of an instruction format is shown in </a:t>
            </a:r>
            <a:r>
              <a:rPr lang="tr-TR" dirty="0" err="1" smtClean="0"/>
              <a:t>the</a:t>
            </a:r>
            <a:r>
              <a:rPr lang="tr-TR" dirty="0" smtClean="0"/>
              <a:t> fi</a:t>
            </a:r>
            <a:r>
              <a:rPr lang="en-US" dirty="0" err="1" smtClean="0"/>
              <a:t>gure</a:t>
            </a:r>
            <a:r>
              <a:rPr lang="en-US" dirty="0" smtClean="0"/>
              <a:t>. </a:t>
            </a:r>
            <a:r>
              <a:rPr lang="en-US" dirty="0"/>
              <a:t>With 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sets, more than one format is used. During instruction execution,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is read into an instruction register (IR) in the processor.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be able to extract the data from the various instruction fields to perform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/>
              <a:t>operation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078" y="4555957"/>
            <a:ext cx="10663746" cy="180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2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difficult for both the programmer and the reader of textbooks to deal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binary </a:t>
            </a:r>
            <a:r>
              <a:rPr lang="en-US" dirty="0"/>
              <a:t>representations of machine instructions. Thus, it has become common </a:t>
            </a:r>
            <a:r>
              <a:rPr lang="en-US" dirty="0" smtClean="0"/>
              <a:t>practice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use a </a:t>
            </a:r>
            <a:r>
              <a:rPr lang="en-US" i="1" dirty="0"/>
              <a:t>symbolic representation </a:t>
            </a:r>
            <a:r>
              <a:rPr lang="en-US" dirty="0"/>
              <a:t>of machine instructions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Opcodes are represented by abbreviations, called </a:t>
            </a:r>
            <a:r>
              <a:rPr lang="en-US" i="1" dirty="0"/>
              <a:t>mnemonics, </a:t>
            </a:r>
            <a:r>
              <a:rPr lang="en-US" dirty="0"/>
              <a:t>that </a:t>
            </a:r>
            <a:r>
              <a:rPr lang="en-US" dirty="0" smtClean="0"/>
              <a:t>indicate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operation. Common examples </a:t>
            </a:r>
            <a:r>
              <a:rPr lang="en-US" dirty="0" smtClean="0"/>
              <a:t>include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SUB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Subtract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MUL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DIV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LOAD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from memory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STOR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8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7210</Words>
  <Application>Microsoft Office PowerPoint</Application>
  <PresentationFormat>Widescreen</PresentationFormat>
  <Paragraphs>542</Paragraphs>
  <Slides>72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Calibri</vt:lpstr>
      <vt:lpstr>Calibri Light</vt:lpstr>
      <vt:lpstr>Courier New</vt:lpstr>
      <vt:lpstr>Office Theme</vt:lpstr>
      <vt:lpstr>COM/BLM 376  Computer Architecture  Chapter 12 Instruction Sets: Characteristics and Functions</vt:lpstr>
      <vt:lpstr>Outline</vt:lpstr>
      <vt:lpstr>PowerPoint Presentation</vt:lpstr>
      <vt:lpstr>MACHINE INSTRUCTION CHARACTERISTICS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OPERANDS</vt:lpstr>
      <vt:lpstr>PowerPoint Presentation</vt:lpstr>
      <vt:lpstr>PowerPoint Presentation</vt:lpstr>
      <vt:lpstr>PowerPoint Presentation</vt:lpstr>
      <vt:lpstr>TYPES OF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Processor actions for various types of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150</cp:revision>
  <dcterms:created xsi:type="dcterms:W3CDTF">2017-02-20T05:55:41Z</dcterms:created>
  <dcterms:modified xsi:type="dcterms:W3CDTF">2017-04-18T10:28:02Z</dcterms:modified>
</cp:coreProperties>
</file>