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22"/>
  </p:notesMasterIdLst>
  <p:sldIdLst>
    <p:sldId id="1082" r:id="rId4"/>
    <p:sldId id="1093" r:id="rId5"/>
    <p:sldId id="1095" r:id="rId6"/>
    <p:sldId id="1096" r:id="rId7"/>
    <p:sldId id="1097" r:id="rId8"/>
    <p:sldId id="1098" r:id="rId9"/>
    <p:sldId id="1100" r:id="rId10"/>
    <p:sldId id="1099" r:id="rId11"/>
    <p:sldId id="1103" r:id="rId12"/>
    <p:sldId id="1101" r:id="rId13"/>
    <p:sldId id="1104" r:id="rId14"/>
    <p:sldId id="1106" r:id="rId15"/>
    <p:sldId id="1105" r:id="rId16"/>
    <p:sldId id="1107" r:id="rId17"/>
    <p:sldId id="1108" r:id="rId18"/>
    <p:sldId id="1109" r:id="rId19"/>
    <p:sldId id="1094" r:id="rId20"/>
    <p:sldId id="110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79" d="100"/>
          <a:sy n="79" d="100"/>
        </p:scale>
        <p:origin x="112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4/15/2020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4/15/2020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4/15/2020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4/15/2020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4/15/2020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4/15/2020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4/15/2020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4/15/2020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4/15/2020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4/15/2020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4/15/2020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4/15/2020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4/15/2020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4/15/2020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4/15/2020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4/15/2020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4/15/2020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4/15/2020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4/15/2020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4/15/2020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4/15/2020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4501" y="51739"/>
            <a:ext cx="7654996" cy="513080"/>
          </a:xfrm>
          <a:prstGeom prst="rect">
            <a:avLst/>
          </a:prstGeom>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169320" y="1357782"/>
            <a:ext cx="4191000" cy="3683000"/>
          </a:xfrm>
          <a:prstGeom prst="rect">
            <a:avLst/>
          </a:prstGeom>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4/15/2020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60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4/15/2020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4/15/2020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4/15/2020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4/15/2020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4/15/2020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4/15/2020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4/15/2020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4/15/2020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endParaRPr lang="tr-TR" sz="32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 209</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Yerel Yönetimler (3-0) </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868100" y="4393802"/>
            <a:ext cx="7558269" cy="338554"/>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Dr. Veysel Tiryaki</a:t>
            </a:r>
          </a:p>
        </p:txBody>
      </p:sp>
    </p:spTree>
    <p:extLst>
      <p:ext uri="{BB962C8B-B14F-4D97-AF65-F5344CB8AC3E}">
        <p14:creationId xmlns:p14="http://schemas.microsoft.com/office/powerpoint/2010/main" val="197435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435000" y="1263831"/>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latin typeface="Arial" panose="020B0604020202020204" pitchFamily="34" charset="0"/>
                <a:cs typeface="Arial" panose="020B0604020202020204" pitchFamily="34" charset="0"/>
              </a:rPr>
              <a:t>Osmanlı’da yerel hizmetler incelendiğinde;</a:t>
            </a:r>
          </a:p>
          <a:p>
            <a:pPr algn="just"/>
            <a:endParaRPr lang="tr-TR" dirty="0" smtClean="0">
              <a:latin typeface="Arial" panose="020B0604020202020204" pitchFamily="34" charset="0"/>
              <a:cs typeface="Arial" panose="020B0604020202020204" pitchFamily="34" charset="0"/>
            </a:endParaRPr>
          </a:p>
          <a:p>
            <a:pPr lvl="1" algn="just"/>
            <a:r>
              <a:rPr lang="tr-TR" sz="2000" b="1" dirty="0" smtClean="0">
                <a:latin typeface="Arial" panose="020B0604020202020204" pitchFamily="34" charset="0"/>
                <a:cs typeface="Arial" panose="020B0604020202020204" pitchFamily="34" charset="0"/>
              </a:rPr>
              <a:t>Kadı</a:t>
            </a:r>
            <a:r>
              <a:rPr lang="tr-TR" sz="2000" dirty="0">
                <a:latin typeface="Arial" panose="020B0604020202020204" pitchFamily="34" charset="0"/>
                <a:cs typeface="Arial" panose="020B0604020202020204" pitchFamily="34" charset="0"/>
              </a:rPr>
              <a:t>, Vakıfların denetleyicisi, beledi ve </a:t>
            </a:r>
            <a:r>
              <a:rPr lang="tr-TR" sz="2000" dirty="0" err="1">
                <a:latin typeface="Arial" panose="020B0604020202020204" pitchFamily="34" charset="0"/>
                <a:cs typeface="Arial" panose="020B0604020202020204" pitchFamily="34" charset="0"/>
              </a:rPr>
              <a:t>yerell</a:t>
            </a:r>
            <a:r>
              <a:rPr lang="tr-TR" sz="2000" dirty="0">
                <a:latin typeface="Arial" panose="020B0604020202020204" pitchFamily="34" charset="0"/>
                <a:cs typeface="Arial" panose="020B0604020202020204" pitchFamily="34" charset="0"/>
              </a:rPr>
              <a:t> kolluk hizmetlerinin amiri</a:t>
            </a:r>
            <a:r>
              <a:rPr lang="tr-TR" sz="2000" dirty="0" smtClean="0">
                <a:latin typeface="Arial" panose="020B0604020202020204" pitchFamily="34" charset="0"/>
                <a:cs typeface="Arial" panose="020B0604020202020204" pitchFamily="34" charset="0"/>
              </a:rPr>
              <a:t>,</a:t>
            </a:r>
          </a:p>
          <a:p>
            <a:pPr lvl="1" algn="just"/>
            <a:r>
              <a:rPr lang="tr-TR" sz="2000" b="1" dirty="0" smtClean="0">
                <a:latin typeface="Arial" panose="020B0604020202020204" pitchFamily="34" charset="0"/>
                <a:cs typeface="Arial" panose="020B0604020202020204" pitchFamily="34" charset="0"/>
              </a:rPr>
              <a:t>Vakıflar</a:t>
            </a:r>
            <a:r>
              <a:rPr lang="tr-TR" sz="2000" dirty="0">
                <a:latin typeface="Arial" panose="020B0604020202020204" pitchFamily="34" charset="0"/>
                <a:cs typeface="Arial" panose="020B0604020202020204" pitchFamily="34" charset="0"/>
              </a:rPr>
              <a:t>, kentin </a:t>
            </a:r>
            <a:r>
              <a:rPr lang="tr-TR" sz="2000" dirty="0" err="1">
                <a:latin typeface="Arial" panose="020B0604020202020204" pitchFamily="34" charset="0"/>
                <a:cs typeface="Arial" panose="020B0604020202020204" pitchFamily="34" charset="0"/>
              </a:rPr>
              <a:t>hastahane</a:t>
            </a:r>
            <a:r>
              <a:rPr lang="tr-TR" sz="2000" dirty="0">
                <a:latin typeface="Arial" panose="020B0604020202020204" pitchFamily="34" charset="0"/>
                <a:cs typeface="Arial" panose="020B0604020202020204" pitchFamily="34" charset="0"/>
              </a:rPr>
              <a:t>. medrese, han, hamam. çeşme. Köprü gibi eğitim, kültür, sağlık ve sosyal yardım tesislerini yapmak</a:t>
            </a:r>
            <a:r>
              <a:rPr lang="tr-TR" sz="2000" dirty="0" smtClean="0">
                <a:latin typeface="Arial" panose="020B0604020202020204" pitchFamily="34" charset="0"/>
                <a:cs typeface="Arial" panose="020B0604020202020204" pitchFamily="34" charset="0"/>
              </a:rPr>
              <a:t>,</a:t>
            </a:r>
          </a:p>
          <a:p>
            <a:pPr lvl="1" algn="just"/>
            <a:r>
              <a:rPr lang="tr-TR" sz="2000" b="1" dirty="0" smtClean="0">
                <a:latin typeface="Arial" panose="020B0604020202020204" pitchFamily="34" charset="0"/>
                <a:cs typeface="Arial" panose="020B0604020202020204" pitchFamily="34" charset="0"/>
              </a:rPr>
              <a:t>Loncalar</a:t>
            </a:r>
            <a:r>
              <a:rPr lang="tr-TR" sz="2000" dirty="0">
                <a:latin typeface="Arial" panose="020B0604020202020204" pitchFamily="34" charset="0"/>
                <a:cs typeface="Arial" panose="020B0604020202020204" pitchFamily="34" charset="0"/>
              </a:rPr>
              <a:t>, çarşı ve pazarların düzen, temizlik ve aydınlatma işlerini yapmak</a:t>
            </a:r>
            <a:r>
              <a:rPr lang="tr-TR" sz="2000" dirty="0" smtClean="0">
                <a:latin typeface="Arial" panose="020B0604020202020204" pitchFamily="34" charset="0"/>
                <a:cs typeface="Arial" panose="020B0604020202020204" pitchFamily="34" charset="0"/>
              </a:rPr>
              <a:t>,</a:t>
            </a:r>
          </a:p>
          <a:p>
            <a:pPr lvl="1" algn="just"/>
            <a:r>
              <a:rPr lang="tr-TR" sz="2000" dirty="0" smtClean="0">
                <a:latin typeface="Arial" panose="020B0604020202020204" pitchFamily="34" charset="0"/>
                <a:cs typeface="Arial" panose="020B0604020202020204" pitchFamily="34" charset="0"/>
              </a:rPr>
              <a:t>Aynı </a:t>
            </a:r>
            <a:r>
              <a:rPr lang="tr-TR" sz="2000" dirty="0">
                <a:latin typeface="Arial" panose="020B0604020202020204" pitchFamily="34" charset="0"/>
                <a:cs typeface="Arial" panose="020B0604020202020204" pitchFamily="34" charset="0"/>
              </a:rPr>
              <a:t>mahallede oturan </a:t>
            </a:r>
            <a:r>
              <a:rPr lang="tr-TR" sz="2000" b="1" dirty="0">
                <a:latin typeface="Arial" panose="020B0604020202020204" pitchFamily="34" charset="0"/>
                <a:cs typeface="Arial" panose="020B0604020202020204" pitchFamily="34" charset="0"/>
              </a:rPr>
              <a:t>mahalle halkı</a:t>
            </a:r>
            <a:r>
              <a:rPr lang="tr-TR" sz="2000" dirty="0">
                <a:latin typeface="Arial" panose="020B0604020202020204" pitchFamily="34" charset="0"/>
                <a:cs typeface="Arial" panose="020B0604020202020204" pitchFamily="34" charset="0"/>
              </a:rPr>
              <a:t> da, kendi bekçisini seçip, mahallenin düzenini, temizliğini ve benzeri ortak yerel ihtiyaçlarını karşılamak görevlerini üstlenmektedir</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23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325272" y="1489382"/>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latin typeface="Arial" panose="020B0604020202020204" pitchFamily="34" charset="0"/>
                <a:cs typeface="Arial" panose="020B0604020202020204" pitchFamily="34" charset="0"/>
              </a:rPr>
              <a:t>Osmanlı’da yerel hizmetler çeşitli vakıf, cemaat, lonca gibi topluluklar ile kadının koordinasyonunda gerçekleştirilmiş olmasına karşın Tanzimat dönemine kadar yerel yönetimin kurumsal olarak örgütlenmiş bir halinden söz etmek bazı istisnalar dışında mümkün değildir (Ortaylı, 1990).</a:t>
            </a:r>
          </a:p>
          <a:p>
            <a:pPr algn="just"/>
            <a:r>
              <a:rPr lang="tr-TR" dirty="0" smtClean="0">
                <a:latin typeface="Arial" panose="020B0604020202020204" pitchFamily="34" charset="0"/>
                <a:cs typeface="Arial" panose="020B0604020202020204" pitchFamily="34" charset="0"/>
              </a:rPr>
              <a:t>Selçuklu ve Osmanlı Devleti’nde adem-i merkeziyetin (merkezin yokluğu) bazı unsurlarının var olduğu, örnek olarak Anadolu </a:t>
            </a:r>
            <a:r>
              <a:rPr lang="tr-TR" dirty="0" err="1" smtClean="0">
                <a:latin typeface="Arial" panose="020B0604020202020204" pitchFamily="34" charset="0"/>
                <a:cs typeface="Arial" panose="020B0604020202020204" pitchFamily="34" charset="0"/>
              </a:rPr>
              <a:t>Selçukluları’nda</a:t>
            </a:r>
            <a:r>
              <a:rPr lang="tr-TR" dirty="0" smtClean="0">
                <a:latin typeface="Arial" panose="020B0604020202020204" pitchFamily="34" charset="0"/>
                <a:cs typeface="Arial" panose="020B0604020202020204" pitchFamily="34" charset="0"/>
              </a:rPr>
              <a:t> vilayetlerin özerk şekilde yönetildiği ancak zaman içinde bu vilayetlerin bağımsız beyliklere dönüşerek devletin yıkılışında rol oynadıkları belirtilmelidir (Çiçek, 2014).</a:t>
            </a:r>
          </a:p>
          <a:p>
            <a:pPr algn="just"/>
            <a:endParaRPr lang="tr-TR" dirty="0" smtClean="0">
              <a:latin typeface="Arial" panose="020B0604020202020204" pitchFamily="34" charset="0"/>
              <a:cs typeface="Arial" panose="020B0604020202020204" pitchFamily="34" charset="0"/>
            </a:endParaRPr>
          </a:p>
          <a:p>
            <a:pPr algn="just"/>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276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325272" y="1489382"/>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latin typeface="Arial" panose="020B0604020202020204" pitchFamily="34" charset="0"/>
                <a:cs typeface="Arial" panose="020B0604020202020204" pitchFamily="34" charset="0"/>
              </a:rPr>
              <a:t>Osmanlı’nın batılılaşma hareketlerinde ilk somut adım niteliğinde olan Tanzimat Fermanı (</a:t>
            </a:r>
            <a:r>
              <a:rPr lang="tr-TR" dirty="0" err="1" smtClean="0">
                <a:latin typeface="Arial" panose="020B0604020202020204" pitchFamily="34" charset="0"/>
                <a:cs typeface="Arial" panose="020B0604020202020204" pitchFamily="34" charset="0"/>
              </a:rPr>
              <a:t>Gülhâne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Hatt</a:t>
            </a:r>
            <a:r>
              <a:rPr lang="tr-TR" dirty="0" smtClean="0">
                <a:latin typeface="Arial" panose="020B0604020202020204" pitchFamily="34" charset="0"/>
                <a:cs typeface="Arial" panose="020B0604020202020204" pitchFamily="34" charset="0"/>
              </a:rPr>
              <a:t>-ı </a:t>
            </a:r>
            <a:r>
              <a:rPr lang="tr-TR" dirty="0" err="1" smtClean="0">
                <a:latin typeface="Arial" panose="020B0604020202020204" pitchFamily="34" charset="0"/>
                <a:cs typeface="Arial" panose="020B0604020202020204" pitchFamily="34" charset="0"/>
              </a:rPr>
              <a:t>Hümâyûnu</a:t>
            </a:r>
            <a:r>
              <a:rPr lang="tr-TR" dirty="0" smtClean="0">
                <a:latin typeface="Arial" panose="020B0604020202020204" pitchFamily="34" charset="0"/>
                <a:cs typeface="Arial" panose="020B0604020202020204" pitchFamily="34" charset="0"/>
              </a:rPr>
              <a:t>) azınlıkların talepleriyle ilişkili olarak ortaya çıkmış tarihi bir belge niteliğindedir.</a:t>
            </a:r>
          </a:p>
          <a:p>
            <a:pPr algn="just"/>
            <a:r>
              <a:rPr lang="tr-TR" dirty="0" smtClean="0">
                <a:latin typeface="Arial" panose="020B0604020202020204" pitchFamily="34" charset="0"/>
                <a:cs typeface="Arial" panose="020B0604020202020204" pitchFamily="34" charset="0"/>
              </a:rPr>
              <a:t>Geleneksel olarak yürütülen yerel hizmetlerin özellikle Başkent İstanbul’da yetersiz kalması ve bu hizmetlerde bir birlik olmaması gibi sorunlar İstanbul’da yaşayan gayrimüslimlerin talepleri ile Kırım Savaşı sırasında İstanbul’a gelen İngiliz, Fransız ve İtalyan askerlerinin barınması sorununun ortaya çıkması sonucunda yalnızca beledi hizmetlerin görülmesi </a:t>
            </a:r>
            <a:r>
              <a:rPr lang="tr-TR" b="1" dirty="0" smtClean="0">
                <a:latin typeface="Arial" panose="020B0604020202020204" pitchFamily="34" charset="0"/>
                <a:cs typeface="Arial" panose="020B0604020202020204" pitchFamily="34" charset="0"/>
              </a:rPr>
              <a:t>13 Haziran 1854 tarihinde «Şehremaneti»</a:t>
            </a:r>
            <a:r>
              <a:rPr lang="tr-TR" dirty="0" smtClean="0">
                <a:latin typeface="Arial" panose="020B0604020202020204" pitchFamily="34" charset="0"/>
                <a:cs typeface="Arial" panose="020B0604020202020204" pitchFamily="34" charset="0"/>
              </a:rPr>
              <a:t> dönemi başlamıştır (Uyar, 2004).</a:t>
            </a:r>
          </a:p>
          <a:p>
            <a:pPr algn="just"/>
            <a:endParaRPr lang="tr-TR" dirty="0" smtClean="0">
              <a:latin typeface="Arial" panose="020B0604020202020204" pitchFamily="34" charset="0"/>
              <a:cs typeface="Arial" panose="020B0604020202020204" pitchFamily="34" charset="0"/>
            </a:endParaRPr>
          </a:p>
          <a:p>
            <a:pPr algn="just"/>
            <a:endParaRPr lang="tr-TR" dirty="0" smtClean="0">
              <a:latin typeface="Arial" panose="020B0604020202020204" pitchFamily="34" charset="0"/>
              <a:cs typeface="Arial" panose="020B0604020202020204" pitchFamily="34" charset="0"/>
            </a:endParaRPr>
          </a:p>
          <a:p>
            <a:pPr algn="just"/>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363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325272" y="1489382"/>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Arial" panose="020B0604020202020204" pitchFamily="34" charset="0"/>
                <a:cs typeface="Arial" panose="020B0604020202020204" pitchFamily="34" charset="0"/>
              </a:rPr>
              <a:t>Şehremaneti, </a:t>
            </a:r>
            <a:r>
              <a:rPr lang="tr-TR" dirty="0" smtClean="0">
                <a:latin typeface="Arial" panose="020B0604020202020204" pitchFamily="34" charset="0"/>
                <a:cs typeface="Arial" panose="020B0604020202020204" pitchFamily="34" charset="0"/>
              </a:rPr>
              <a:t>İstanbul Belediyesi’nin </a:t>
            </a:r>
            <a:r>
              <a:rPr lang="tr-TR" dirty="0">
                <a:latin typeface="Arial" panose="020B0604020202020204" pitchFamily="34" charset="0"/>
                <a:cs typeface="Arial" panose="020B0604020202020204" pitchFamily="34" charset="0"/>
              </a:rPr>
              <a:t>adıydı ve bu belediyenin çeşitli dairelere ayrılması </a:t>
            </a:r>
            <a:r>
              <a:rPr lang="tr-TR" dirty="0" smtClean="0">
                <a:latin typeface="Arial" panose="020B0604020202020204" pitchFamily="34" charset="0"/>
                <a:cs typeface="Arial" panose="020B0604020202020204" pitchFamily="34" charset="0"/>
              </a:rPr>
              <a:t>gerektiği üzerinde </a:t>
            </a:r>
            <a:r>
              <a:rPr lang="tr-TR" dirty="0">
                <a:latin typeface="Arial" panose="020B0604020202020204" pitchFamily="34" charset="0"/>
                <a:cs typeface="Arial" panose="020B0604020202020204" pitchFamily="34" charset="0"/>
              </a:rPr>
              <a:t>karar kılındı. Fakat İstanbul’da her semtte belediye kurulmasının </a:t>
            </a:r>
            <a:r>
              <a:rPr lang="tr-TR" dirty="0" smtClean="0">
                <a:latin typeface="Arial" panose="020B0604020202020204" pitchFamily="34" charset="0"/>
                <a:cs typeface="Arial" panose="020B0604020202020204" pitchFamily="34" charset="0"/>
              </a:rPr>
              <a:t>zor olacağı </a:t>
            </a:r>
            <a:r>
              <a:rPr lang="tr-TR" dirty="0">
                <a:latin typeface="Arial" panose="020B0604020202020204" pitchFamily="34" charset="0"/>
                <a:cs typeface="Arial" panose="020B0604020202020204" pitchFamily="34" charset="0"/>
              </a:rPr>
              <a:t>düşünülerek önce sadece bir bölgede uygulamaya gidilmesi </a:t>
            </a:r>
            <a:r>
              <a:rPr lang="tr-TR" dirty="0" smtClean="0">
                <a:latin typeface="Arial" panose="020B0604020202020204" pitchFamily="34" charset="0"/>
                <a:cs typeface="Arial" panose="020B0604020202020204" pitchFamily="34" charset="0"/>
              </a:rPr>
              <a:t>üzerinde anlaşıldı</a:t>
            </a:r>
            <a:r>
              <a:rPr lang="tr-TR" dirty="0">
                <a:latin typeface="Arial" panose="020B0604020202020204" pitchFamily="34" charset="0"/>
                <a:cs typeface="Arial" panose="020B0604020202020204" pitchFamily="34" charset="0"/>
              </a:rPr>
              <a:t>. Bu bölge de yabancıların yoğun olarak yaşadığı Beyoğlu-Galata </a:t>
            </a:r>
            <a:r>
              <a:rPr lang="tr-TR" dirty="0" smtClean="0">
                <a:latin typeface="Arial" panose="020B0604020202020204" pitchFamily="34" charset="0"/>
                <a:cs typeface="Arial" panose="020B0604020202020204" pitchFamily="34" charset="0"/>
              </a:rPr>
              <a:t>semti oldu</a:t>
            </a:r>
            <a:r>
              <a:rPr lang="tr-TR" dirty="0">
                <a:latin typeface="Arial" panose="020B0604020202020204" pitchFamily="34" charset="0"/>
                <a:cs typeface="Arial" panose="020B0604020202020204" pitchFamily="34" charset="0"/>
              </a:rPr>
              <a:t>. Bu bölgeye “</a:t>
            </a:r>
            <a:r>
              <a:rPr lang="tr-TR" b="1" dirty="0">
                <a:latin typeface="Arial" panose="020B0604020202020204" pitchFamily="34" charset="0"/>
                <a:cs typeface="Arial" panose="020B0604020202020204" pitchFamily="34" charset="0"/>
              </a:rPr>
              <a:t>Altıncı Belediye Dairesi</a:t>
            </a:r>
            <a:r>
              <a:rPr lang="tr-TR" dirty="0">
                <a:latin typeface="Arial" panose="020B0604020202020204" pitchFamily="34" charset="0"/>
                <a:cs typeface="Arial" panose="020B0604020202020204" pitchFamily="34" charset="0"/>
              </a:rPr>
              <a:t>” adı </a:t>
            </a:r>
            <a:r>
              <a:rPr lang="tr-TR" dirty="0" smtClean="0">
                <a:latin typeface="Arial" panose="020B0604020202020204" pitchFamily="34" charset="0"/>
                <a:cs typeface="Arial" panose="020B0604020202020204" pitchFamily="34" charset="0"/>
              </a:rPr>
              <a:t>verildi (</a:t>
            </a:r>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2018). </a:t>
            </a:r>
          </a:p>
          <a:p>
            <a:pPr algn="just"/>
            <a:r>
              <a:rPr lang="tr-TR" dirty="0" smtClean="0">
                <a:latin typeface="Arial" panose="020B0604020202020204" pitchFamily="34" charset="0"/>
                <a:cs typeface="Arial" panose="020B0604020202020204" pitchFamily="34" charset="0"/>
              </a:rPr>
              <a:t>İlerleyen </a:t>
            </a:r>
            <a:r>
              <a:rPr lang="tr-TR" dirty="0">
                <a:latin typeface="Arial" panose="020B0604020202020204" pitchFamily="34" charset="0"/>
                <a:cs typeface="Arial" panose="020B0604020202020204" pitchFamily="34" charset="0"/>
              </a:rPr>
              <a:t>süreçte ise </a:t>
            </a:r>
            <a:r>
              <a:rPr lang="tr-TR" dirty="0" smtClean="0">
                <a:latin typeface="Arial" panose="020B0604020202020204" pitchFamily="34" charset="0"/>
                <a:cs typeface="Arial" panose="020B0604020202020204" pitchFamily="34" charset="0"/>
              </a:rPr>
              <a:t>1869’da çıkarılan </a:t>
            </a:r>
            <a:r>
              <a:rPr lang="tr-TR" dirty="0" err="1">
                <a:latin typeface="Arial" panose="020B0604020202020204" pitchFamily="34" charset="0"/>
                <a:cs typeface="Arial" panose="020B0604020202020204" pitchFamily="34" charset="0"/>
              </a:rPr>
              <a:t>Dersaadet</a:t>
            </a:r>
            <a:r>
              <a:rPr lang="tr-TR" dirty="0">
                <a:latin typeface="Arial" panose="020B0604020202020204" pitchFamily="34" charset="0"/>
                <a:cs typeface="Arial" panose="020B0604020202020204" pitchFamily="34" charset="0"/>
              </a:rPr>
              <a:t> İdare-i Belediye Nizamnamesi ile belediye örgütü, Beyoğlu </a:t>
            </a:r>
            <a:r>
              <a:rPr lang="tr-TR" dirty="0" smtClean="0">
                <a:latin typeface="Arial" panose="020B0604020202020204" pitchFamily="34" charset="0"/>
                <a:cs typeface="Arial" panose="020B0604020202020204" pitchFamily="34" charset="0"/>
              </a:rPr>
              <a:t>ve Galata </a:t>
            </a:r>
            <a:r>
              <a:rPr lang="tr-TR" dirty="0">
                <a:latin typeface="Arial" panose="020B0604020202020204" pitchFamily="34" charset="0"/>
                <a:cs typeface="Arial" panose="020B0604020202020204" pitchFamily="34" charset="0"/>
              </a:rPr>
              <a:t>dışında tüm İstanbul’a yaygınlaştırıldı.</a:t>
            </a:r>
            <a:endParaRPr lang="tr-TR" dirty="0" smtClean="0">
              <a:latin typeface="Arial" panose="020B0604020202020204" pitchFamily="34" charset="0"/>
              <a:cs typeface="Arial" panose="020B0604020202020204" pitchFamily="34" charset="0"/>
            </a:endParaRPr>
          </a:p>
          <a:p>
            <a:pPr algn="just"/>
            <a:endParaRPr lang="tr-TR" sz="2000" dirty="0" smtClean="0">
              <a:latin typeface="Arial" panose="020B0604020202020204" pitchFamily="34" charset="0"/>
              <a:cs typeface="Arial" panose="020B0604020202020204" pitchFamily="34" charset="0"/>
            </a:endParaRPr>
          </a:p>
        </p:txBody>
      </p:sp>
      <p:pic>
        <p:nvPicPr>
          <p:cNvPr id="3074" name="Picture 2" descr="Belediyeciliğin ilk modern örneği ' 6.Daire-i Belediye' - Tünaydı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385" y="4059247"/>
            <a:ext cx="3221609" cy="17114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yoğlu Belediyesi 6. Daire Binası, Tünel, 2. Baskı - Pera Mez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86" y="4059247"/>
            <a:ext cx="2228013" cy="17114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md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4994" y="4059246"/>
            <a:ext cx="2766990" cy="17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13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325272" y="1489382"/>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latin typeface="Arial" panose="020B0604020202020204" pitchFamily="34" charset="0"/>
                <a:cs typeface="Arial" panose="020B0604020202020204" pitchFamily="34" charset="0"/>
              </a:rPr>
              <a:t>Altıncı </a:t>
            </a:r>
            <a:r>
              <a:rPr lang="tr-TR" b="1" dirty="0">
                <a:latin typeface="Arial" panose="020B0604020202020204" pitchFamily="34" charset="0"/>
                <a:cs typeface="Arial" panose="020B0604020202020204" pitchFamily="34" charset="0"/>
              </a:rPr>
              <a:t>Belediye </a:t>
            </a:r>
            <a:r>
              <a:rPr lang="tr-TR" b="1" dirty="0" smtClean="0">
                <a:latin typeface="Arial" panose="020B0604020202020204" pitchFamily="34" charset="0"/>
                <a:cs typeface="Arial" panose="020B0604020202020204" pitchFamily="34" charset="0"/>
              </a:rPr>
              <a:t>Dairesi </a:t>
            </a:r>
            <a:r>
              <a:rPr lang="tr-TR" dirty="0" smtClean="0">
                <a:latin typeface="Arial" panose="020B0604020202020204" pitchFamily="34" charset="0"/>
                <a:cs typeface="Arial" panose="020B0604020202020204" pitchFamily="34" charset="0"/>
              </a:rPr>
              <a:t>ya da 6. Daire-i Belediye Osmanlı’nın batı tarzında ilk belediyesi olarak bilinmektedir.</a:t>
            </a:r>
          </a:p>
          <a:p>
            <a:pPr algn="just"/>
            <a:r>
              <a:rPr lang="tr-TR" dirty="0">
                <a:latin typeface="Arial" panose="020B0604020202020204" pitchFamily="34" charset="0"/>
                <a:cs typeface="Arial" panose="020B0604020202020204" pitchFamily="34" charset="0"/>
              </a:rPr>
              <a:t>İstanbul dışında (taşrada) modern belediye örgütlenmesinin gelişimi </a:t>
            </a:r>
            <a:r>
              <a:rPr lang="tr-TR" dirty="0" smtClean="0">
                <a:latin typeface="Arial" panose="020B0604020202020204" pitchFamily="34" charset="0"/>
                <a:cs typeface="Arial" panose="020B0604020202020204" pitchFamily="34" charset="0"/>
              </a:rPr>
              <a:t>ise 1864 </a:t>
            </a:r>
            <a:r>
              <a:rPr lang="tr-TR" dirty="0">
                <a:latin typeface="Arial" panose="020B0604020202020204" pitchFamily="34" charset="0"/>
                <a:cs typeface="Arial" panose="020B0604020202020204" pitchFamily="34" charset="0"/>
              </a:rPr>
              <a:t>Vilayet Nizamnamesi ile söz konusu olmuştur. Özellikle liman </a:t>
            </a:r>
            <a:r>
              <a:rPr lang="tr-TR" dirty="0" smtClean="0">
                <a:latin typeface="Arial" panose="020B0604020202020204" pitchFamily="34" charset="0"/>
                <a:cs typeface="Arial" panose="020B0604020202020204" pitchFamily="34" charset="0"/>
              </a:rPr>
              <a:t>kentlerinde belediyeler </a:t>
            </a:r>
            <a:r>
              <a:rPr lang="tr-TR" dirty="0">
                <a:latin typeface="Arial" panose="020B0604020202020204" pitchFamily="34" charset="0"/>
                <a:cs typeface="Arial" panose="020B0604020202020204" pitchFamily="34" charset="0"/>
              </a:rPr>
              <a:t>bu nizamnameden sonra kurulmaya başlanmıştır. 1871 Tarihli </a:t>
            </a:r>
            <a:r>
              <a:rPr lang="tr-TR" dirty="0" smtClean="0">
                <a:latin typeface="Arial" panose="020B0604020202020204" pitchFamily="34" charset="0"/>
                <a:cs typeface="Arial" panose="020B0604020202020204" pitchFamily="34" charset="0"/>
              </a:rPr>
              <a:t>İdare-i Umumiye-i </a:t>
            </a:r>
            <a:r>
              <a:rPr lang="tr-TR" dirty="0">
                <a:latin typeface="Arial" panose="020B0604020202020204" pitchFamily="34" charset="0"/>
                <a:cs typeface="Arial" panose="020B0604020202020204" pitchFamily="34" charset="0"/>
              </a:rPr>
              <a:t>Vilayet Nizamnamesi ile de taşrada kurulan belediyelerin ilk </a:t>
            </a:r>
            <a:r>
              <a:rPr lang="tr-TR" dirty="0" smtClean="0">
                <a:latin typeface="Arial" panose="020B0604020202020204" pitchFamily="34" charset="0"/>
                <a:cs typeface="Arial" panose="020B0604020202020204" pitchFamily="34" charset="0"/>
              </a:rPr>
              <a:t>yasal temeli oluşmuştur (</a:t>
            </a:r>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2018).</a:t>
            </a:r>
          </a:p>
          <a:p>
            <a:pPr algn="just"/>
            <a:r>
              <a:rPr lang="tr-TR" sz="2000" b="1" dirty="0" smtClean="0">
                <a:latin typeface="Arial" panose="020B0604020202020204" pitchFamily="34" charset="0"/>
                <a:cs typeface="Arial" panose="020B0604020202020204" pitchFamily="34" charset="0"/>
              </a:rPr>
              <a:t>Osmanlı yerel yönetim hareketlerinde yerinden yönetim ya da yerel demokrasi amaçlanmamıştır. </a:t>
            </a:r>
            <a:r>
              <a:rPr lang="tr-TR" b="1" dirty="0" smtClean="0">
                <a:latin typeface="Arial" panose="020B0604020202020204" pitchFamily="34" charset="0"/>
                <a:cs typeface="Arial" panose="020B0604020202020204" pitchFamily="34" charset="0"/>
              </a:rPr>
              <a:t>Gerçekleştirilen yasal düzenlemeler merkezi eğilimlidir.</a:t>
            </a:r>
            <a:endParaRPr lang="tr-T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26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325272" y="1489382"/>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latin typeface="Arial" panose="020B0604020202020204" pitchFamily="34" charset="0"/>
                <a:cs typeface="Arial" panose="020B0604020202020204" pitchFamily="34" charset="0"/>
              </a:rPr>
              <a:t>Altıncı </a:t>
            </a:r>
            <a:r>
              <a:rPr lang="tr-TR" b="1" dirty="0">
                <a:latin typeface="Arial" panose="020B0604020202020204" pitchFamily="34" charset="0"/>
                <a:cs typeface="Arial" panose="020B0604020202020204" pitchFamily="34" charset="0"/>
              </a:rPr>
              <a:t>Belediye </a:t>
            </a:r>
            <a:r>
              <a:rPr lang="tr-TR" b="1" dirty="0" smtClean="0">
                <a:latin typeface="Arial" panose="020B0604020202020204" pitchFamily="34" charset="0"/>
                <a:cs typeface="Arial" panose="020B0604020202020204" pitchFamily="34" charset="0"/>
              </a:rPr>
              <a:t>Dairesi </a:t>
            </a:r>
            <a:r>
              <a:rPr lang="tr-TR" dirty="0" smtClean="0">
                <a:latin typeface="Arial" panose="020B0604020202020204" pitchFamily="34" charset="0"/>
                <a:cs typeface="Arial" panose="020B0604020202020204" pitchFamily="34" charset="0"/>
              </a:rPr>
              <a:t>ya da 6. Daire-i Belediye Osmanlı’nın batı tarzında ilk belediyesi olarak bilinmektedir.</a:t>
            </a:r>
          </a:p>
          <a:p>
            <a:pPr algn="just"/>
            <a:r>
              <a:rPr lang="tr-TR" dirty="0">
                <a:latin typeface="Arial" panose="020B0604020202020204" pitchFamily="34" charset="0"/>
                <a:cs typeface="Arial" panose="020B0604020202020204" pitchFamily="34" charset="0"/>
              </a:rPr>
              <a:t>İstanbul dışında (taşrada) modern belediye örgütlenmesinin gelişimi </a:t>
            </a:r>
            <a:r>
              <a:rPr lang="tr-TR" dirty="0" smtClean="0">
                <a:latin typeface="Arial" panose="020B0604020202020204" pitchFamily="34" charset="0"/>
                <a:cs typeface="Arial" panose="020B0604020202020204" pitchFamily="34" charset="0"/>
              </a:rPr>
              <a:t>ise 1864 </a:t>
            </a:r>
            <a:r>
              <a:rPr lang="tr-TR" dirty="0">
                <a:latin typeface="Arial" panose="020B0604020202020204" pitchFamily="34" charset="0"/>
                <a:cs typeface="Arial" panose="020B0604020202020204" pitchFamily="34" charset="0"/>
              </a:rPr>
              <a:t>Vilayet Nizamnamesi ile söz konusu olmuştur. Özellikle liman </a:t>
            </a:r>
            <a:r>
              <a:rPr lang="tr-TR" dirty="0" smtClean="0">
                <a:latin typeface="Arial" panose="020B0604020202020204" pitchFamily="34" charset="0"/>
                <a:cs typeface="Arial" panose="020B0604020202020204" pitchFamily="34" charset="0"/>
              </a:rPr>
              <a:t>kentlerinde belediyeler </a:t>
            </a:r>
            <a:r>
              <a:rPr lang="tr-TR" dirty="0">
                <a:latin typeface="Arial" panose="020B0604020202020204" pitchFamily="34" charset="0"/>
                <a:cs typeface="Arial" panose="020B0604020202020204" pitchFamily="34" charset="0"/>
              </a:rPr>
              <a:t>bu nizamnameden sonra kurulmaya başlanmıştır. 1871 Tarihli </a:t>
            </a:r>
            <a:r>
              <a:rPr lang="tr-TR" dirty="0" smtClean="0">
                <a:latin typeface="Arial" panose="020B0604020202020204" pitchFamily="34" charset="0"/>
                <a:cs typeface="Arial" panose="020B0604020202020204" pitchFamily="34" charset="0"/>
              </a:rPr>
              <a:t>İdare-i Umumiye-i </a:t>
            </a:r>
            <a:r>
              <a:rPr lang="tr-TR" dirty="0">
                <a:latin typeface="Arial" panose="020B0604020202020204" pitchFamily="34" charset="0"/>
                <a:cs typeface="Arial" panose="020B0604020202020204" pitchFamily="34" charset="0"/>
              </a:rPr>
              <a:t>Vilayet Nizamnamesi ile de taşrada kurulan belediyelerin ilk </a:t>
            </a:r>
            <a:r>
              <a:rPr lang="tr-TR" dirty="0" smtClean="0">
                <a:latin typeface="Arial" panose="020B0604020202020204" pitchFamily="34" charset="0"/>
                <a:cs typeface="Arial" panose="020B0604020202020204" pitchFamily="34" charset="0"/>
              </a:rPr>
              <a:t>yasal temeli oluşmuştur (</a:t>
            </a:r>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2018).</a:t>
            </a:r>
          </a:p>
          <a:p>
            <a:pPr algn="just"/>
            <a:r>
              <a:rPr lang="tr-TR" sz="2000" b="1" dirty="0" smtClean="0">
                <a:latin typeface="Arial" panose="020B0604020202020204" pitchFamily="34" charset="0"/>
                <a:cs typeface="Arial" panose="020B0604020202020204" pitchFamily="34" charset="0"/>
              </a:rPr>
              <a:t>Osmanlı yerel yönetim hareketlerinde yerinden yönetim ya da yerel demokrasi amaçlanmamıştır. </a:t>
            </a:r>
            <a:r>
              <a:rPr lang="tr-TR" b="1" dirty="0" smtClean="0">
                <a:latin typeface="Arial" panose="020B0604020202020204" pitchFamily="34" charset="0"/>
                <a:cs typeface="Arial" panose="020B0604020202020204" pitchFamily="34" charset="0"/>
              </a:rPr>
              <a:t>Gerçekleştirilen yasal düzenlemeler merkezi eğilimlidir.</a:t>
            </a:r>
            <a:endParaRPr lang="tr-T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006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325272" y="1489382"/>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Arial" panose="020B0604020202020204" pitchFamily="34" charset="0"/>
                <a:cs typeface="Arial" panose="020B0604020202020204" pitchFamily="34" charset="0"/>
              </a:rPr>
              <a:t>1876 Kanun-i Esasi, İstanbul’da ve taşrada kurulacak, </a:t>
            </a:r>
            <a:r>
              <a:rPr lang="tr-TR" b="1" dirty="0">
                <a:latin typeface="Arial" panose="020B0604020202020204" pitchFamily="34" charset="0"/>
                <a:cs typeface="Arial" panose="020B0604020202020204" pitchFamily="34" charset="0"/>
              </a:rPr>
              <a:t>seçimle oluşacak belediye meclislerinin</a:t>
            </a:r>
            <a:r>
              <a:rPr lang="tr-TR" dirty="0">
                <a:latin typeface="Arial" panose="020B0604020202020204" pitchFamily="34" charset="0"/>
                <a:cs typeface="Arial" panose="020B0604020202020204" pitchFamily="34" charset="0"/>
              </a:rPr>
              <a:t> yetkilerinin özel bir kanunla belirleneceğini bildiriyordu (m.112). buna dayanarak 5 Ekim 1877 tarihinde yürürlüğe giren kanuna göre; her şehir ve kasabada bir belediye meclisi kurulacağı </a:t>
            </a:r>
            <a:r>
              <a:rPr lang="tr-TR" dirty="0" smtClean="0">
                <a:latin typeface="Arial" panose="020B0604020202020204" pitchFamily="34" charset="0"/>
                <a:cs typeface="Arial" panose="020B0604020202020204" pitchFamily="34" charset="0"/>
              </a:rPr>
              <a:t>belirtiliyordu (Esen, </a:t>
            </a:r>
            <a:r>
              <a:rPr lang="tr-TR" dirty="0" err="1" smtClean="0">
                <a:latin typeface="Arial" panose="020B0604020202020204" pitchFamily="34" charset="0"/>
                <a:cs typeface="Arial" panose="020B0604020202020204" pitchFamily="34" charset="0"/>
              </a:rPr>
              <a:t>t.y</a:t>
            </a:r>
            <a:r>
              <a:rPr lang="tr-TR" dirty="0" smtClean="0">
                <a:latin typeface="Arial" panose="020B0604020202020204" pitchFamily="34" charset="0"/>
                <a:cs typeface="Arial" panose="020B0604020202020204" pitchFamily="34" charset="0"/>
              </a:rPr>
              <a:t>.).</a:t>
            </a:r>
          </a:p>
          <a:p>
            <a:pPr algn="just"/>
            <a:r>
              <a:rPr lang="tr-TR" dirty="0">
                <a:latin typeface="Arial" panose="020B0604020202020204" pitchFamily="34" charset="0"/>
                <a:cs typeface="Arial" panose="020B0604020202020204" pitchFamily="34" charset="0"/>
              </a:rPr>
              <a:t>1877 yılında çıkan diğer bir kanun ise </a:t>
            </a:r>
            <a:r>
              <a:rPr lang="tr-TR" dirty="0" err="1">
                <a:latin typeface="Arial" panose="020B0604020202020204" pitchFamily="34" charset="0"/>
                <a:cs typeface="Arial" panose="020B0604020202020204" pitchFamily="34" charset="0"/>
              </a:rPr>
              <a:t>Dersaadet</a:t>
            </a:r>
            <a:r>
              <a:rPr lang="tr-TR" dirty="0">
                <a:latin typeface="Arial" panose="020B0604020202020204" pitchFamily="34" charset="0"/>
                <a:cs typeface="Arial" panose="020B0604020202020204" pitchFamily="34" charset="0"/>
              </a:rPr>
              <a:t> Belediye Kanunudur. Bu kanun ile İstanbul’da on dört olan belediye dairesi sayısı yirmiye çıkartılmıştır. 1878’de bu sayı on taneye indirilmesine rağmen bu belediye daireleri </a:t>
            </a:r>
            <a:r>
              <a:rPr lang="tr-TR" dirty="0" smtClean="0">
                <a:latin typeface="Arial" panose="020B0604020202020204" pitchFamily="34" charset="0"/>
                <a:cs typeface="Arial" panose="020B0604020202020204" pitchFamily="34" charset="0"/>
              </a:rPr>
              <a:t>kurulamamıştır (Esen, </a:t>
            </a:r>
            <a:r>
              <a:rPr lang="tr-TR" dirty="0" err="1" smtClean="0">
                <a:latin typeface="Arial" panose="020B0604020202020204" pitchFamily="34" charset="0"/>
                <a:cs typeface="Arial" panose="020B0604020202020204" pitchFamily="34" charset="0"/>
              </a:rPr>
              <a:t>t.y</a:t>
            </a:r>
            <a:r>
              <a:rPr lang="tr-TR"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43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Kaynakça</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İçerik Yer Tutucusu 2"/>
          <p:cNvSpPr txBox="1">
            <a:spLocks/>
          </p:cNvSpPr>
          <p:nvPr/>
        </p:nvSpPr>
        <p:spPr>
          <a:xfrm>
            <a:off x="313080" y="1355271"/>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sz="1600" dirty="0" smtClean="0"/>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p:txBody>
      </p:sp>
      <p:sp>
        <p:nvSpPr>
          <p:cNvPr id="7" name="Dikdörtgen 6"/>
          <p:cNvSpPr/>
          <p:nvPr/>
        </p:nvSpPr>
        <p:spPr>
          <a:xfrm>
            <a:off x="676654" y="1345038"/>
            <a:ext cx="7790688" cy="3970318"/>
          </a:xfrm>
          <a:prstGeom prst="rect">
            <a:avLst/>
          </a:prstGeom>
        </p:spPr>
        <p:txBody>
          <a:bodyPr wrap="square">
            <a:spAutoFit/>
          </a:bodyPr>
          <a:lstStyle/>
          <a:p>
            <a:pPr marL="536575" indent="-536575" algn="just"/>
            <a:r>
              <a:rPr lang="tr-TR" dirty="0">
                <a:latin typeface="Arial" panose="020B0604020202020204" pitchFamily="34" charset="0"/>
                <a:cs typeface="Arial" panose="020B0604020202020204" pitchFamily="34" charset="0"/>
              </a:rPr>
              <a:t>Çiçek, Y. (2014). Geçmişten günümüze Türkiye’de yerel yönetimler. Kahramanmaraş Sütçü İmam Üniversitesi Sosyal Bilimler Dergisi, 11(1), 53-64.</a:t>
            </a:r>
          </a:p>
          <a:p>
            <a:pPr marL="536575" indent="-536575" algn="just"/>
            <a:r>
              <a:rPr lang="tr-TR" dirty="0" smtClean="0">
                <a:latin typeface="Arial" panose="020B0604020202020204" pitchFamily="34" charset="0"/>
                <a:cs typeface="Arial" panose="020B0604020202020204" pitchFamily="34" charset="0"/>
              </a:rPr>
              <a:t>Ertan</a:t>
            </a:r>
            <a:r>
              <a:rPr lang="tr-TR" dirty="0">
                <a:latin typeface="Arial" panose="020B0604020202020204" pitchFamily="34" charset="0"/>
                <a:cs typeface="Arial" panose="020B0604020202020204" pitchFamily="34" charset="0"/>
              </a:rPr>
              <a:t>, B. (2002). Yerel yönetim kavramı. Çağdaş Yerel Yönetimler, 11(1), 22-30</a:t>
            </a:r>
            <a:r>
              <a:rPr lang="tr-TR" dirty="0" smtClean="0">
                <a:latin typeface="Arial" panose="020B0604020202020204" pitchFamily="34" charset="0"/>
                <a:cs typeface="Arial" panose="020B0604020202020204" pitchFamily="34" charset="0"/>
              </a:rPr>
              <a:t>.</a:t>
            </a:r>
          </a:p>
          <a:p>
            <a:pPr marL="536575" indent="-536575" algn="just"/>
            <a:r>
              <a:rPr lang="tr-TR" dirty="0">
                <a:latin typeface="Arial" panose="020B0604020202020204" pitchFamily="34" charset="0"/>
                <a:cs typeface="Arial" panose="020B0604020202020204" pitchFamily="34" charset="0"/>
              </a:rPr>
              <a:t>Esen, A. (</a:t>
            </a:r>
            <a:r>
              <a:rPr lang="tr-TR" dirty="0" err="1">
                <a:latin typeface="Arial" panose="020B0604020202020204" pitchFamily="34" charset="0"/>
                <a:cs typeface="Arial" panose="020B0604020202020204" pitchFamily="34" charset="0"/>
              </a:rPr>
              <a:t>t.y</a:t>
            </a:r>
            <a:r>
              <a:rPr lang="tr-TR" dirty="0">
                <a:latin typeface="Arial" panose="020B0604020202020204" pitchFamily="34" charset="0"/>
                <a:cs typeface="Arial" panose="020B0604020202020204" pitchFamily="34" charset="0"/>
              </a:rPr>
              <a:t>.). Yerel Yönetimler. İstanbul Üniversitesi Açık ve Uzaktan Eğitim Fakültesi. </a:t>
            </a:r>
          </a:p>
          <a:p>
            <a:pPr marL="536575" indent="-536575" algn="just"/>
            <a:r>
              <a:rPr lang="tr-TR" dirty="0" smtClean="0">
                <a:latin typeface="Arial" panose="020B0604020202020204" pitchFamily="34" charset="0"/>
                <a:cs typeface="Arial" panose="020B0604020202020204" pitchFamily="34" charset="0"/>
              </a:rPr>
              <a:t>Keleş</a:t>
            </a:r>
            <a:r>
              <a:rPr lang="tr-TR" dirty="0">
                <a:latin typeface="Arial" panose="020B0604020202020204" pitchFamily="34" charset="0"/>
                <a:cs typeface="Arial" panose="020B0604020202020204" pitchFamily="34" charset="0"/>
              </a:rPr>
              <a:t>, R. (2016). Yerinden Yönetim ve Siyaset, 10. </a:t>
            </a:r>
            <a:r>
              <a:rPr lang="tr-TR" dirty="0" smtClean="0">
                <a:latin typeface="Arial" panose="020B0604020202020204" pitchFamily="34" charset="0"/>
                <a:cs typeface="Arial" panose="020B0604020202020204" pitchFamily="34" charset="0"/>
              </a:rPr>
              <a:t>Basım </a:t>
            </a:r>
            <a:r>
              <a:rPr lang="tr-TR" dirty="0">
                <a:latin typeface="Arial" panose="020B0604020202020204" pitchFamily="34" charset="0"/>
                <a:cs typeface="Arial" panose="020B0604020202020204" pitchFamily="34" charset="0"/>
              </a:rPr>
              <a:t>(İstanbul: Cem Yayınevi</a:t>
            </a:r>
            <a:r>
              <a:rPr lang="tr-TR" dirty="0" smtClean="0">
                <a:latin typeface="Arial" panose="020B0604020202020204" pitchFamily="34" charset="0"/>
                <a:cs typeface="Arial" panose="020B0604020202020204" pitchFamily="34" charset="0"/>
              </a:rPr>
              <a:t>).</a:t>
            </a:r>
          </a:p>
          <a:p>
            <a:pPr marL="536575" indent="-536575" algn="just"/>
            <a:r>
              <a:rPr lang="tr-TR" dirty="0" smtClean="0">
                <a:latin typeface="Arial" panose="020B0604020202020204" pitchFamily="34" charset="0"/>
                <a:cs typeface="Arial" panose="020B0604020202020204" pitchFamily="34" charset="0"/>
              </a:rPr>
              <a:t>Ortaylı, İ. </a:t>
            </a:r>
            <a:r>
              <a:rPr lang="tr-TR" dirty="0">
                <a:latin typeface="Arial" panose="020B0604020202020204" pitchFamily="34" charset="0"/>
                <a:cs typeface="Arial" panose="020B0604020202020204" pitchFamily="34" charset="0"/>
              </a:rPr>
              <a:t>(1990). </a:t>
            </a:r>
            <a:r>
              <a:rPr lang="tr-TR" dirty="0" smtClean="0">
                <a:latin typeface="Arial" panose="020B0604020202020204" pitchFamily="34" charset="0"/>
                <a:cs typeface="Arial" panose="020B0604020202020204" pitchFamily="34" charset="0"/>
              </a:rPr>
              <a:t>Yerel Yönetim: Devraldığımız Miras. Türk </a:t>
            </a:r>
            <a:r>
              <a:rPr lang="tr-TR" dirty="0">
                <a:latin typeface="Arial" panose="020B0604020202020204" pitchFamily="34" charset="0"/>
                <a:cs typeface="Arial" panose="020B0604020202020204" pitchFamily="34" charset="0"/>
              </a:rPr>
              <a:t>belediyeciliğinde 60 yıl bildiri metinleri</a:t>
            </a:r>
            <a:r>
              <a:rPr lang="tr-TR" dirty="0" smtClean="0">
                <a:latin typeface="Arial" panose="020B0604020202020204" pitchFamily="34" charset="0"/>
                <a:cs typeface="Arial" panose="020B0604020202020204" pitchFamily="34" charset="0"/>
              </a:rPr>
              <a:t>, 63-74.</a:t>
            </a:r>
          </a:p>
          <a:p>
            <a:pPr marL="536575" indent="-536575" algn="just"/>
            <a:r>
              <a:rPr lang="tr-TR" dirty="0" smtClean="0">
                <a:latin typeface="Arial" panose="020B0604020202020204" pitchFamily="34" charset="0"/>
                <a:cs typeface="Arial" panose="020B0604020202020204" pitchFamily="34" charset="0"/>
              </a:rPr>
              <a:t>Özel, M. (2013). Özerk Yerel Yönetimlerin Oluşumunda Kentlerin Tarihsel İşlevi. </a:t>
            </a:r>
            <a:r>
              <a:rPr lang="tr-TR" dirty="0" err="1" smtClean="0">
                <a:latin typeface="Arial" panose="020B0604020202020204" pitchFamily="34" charset="0"/>
                <a:cs typeface="Arial" panose="020B0604020202020204" pitchFamily="34" charset="0"/>
              </a:rPr>
              <a:t>Suleyman</a:t>
            </a:r>
            <a:r>
              <a:rPr lang="tr-TR" dirty="0" smtClean="0">
                <a:latin typeface="Arial" panose="020B0604020202020204" pitchFamily="34" charset="0"/>
                <a:cs typeface="Arial" panose="020B0604020202020204" pitchFamily="34" charset="0"/>
              </a:rPr>
              <a:t> Demirel </a:t>
            </a:r>
            <a:r>
              <a:rPr lang="tr-TR" dirty="0" err="1" smtClean="0">
                <a:latin typeface="Arial" panose="020B0604020202020204" pitchFamily="34" charset="0"/>
                <a:cs typeface="Arial" panose="020B0604020202020204" pitchFamily="34" charset="0"/>
              </a:rPr>
              <a:t>University</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Journal</a:t>
            </a:r>
            <a:r>
              <a:rPr lang="tr-TR" dirty="0" smtClean="0">
                <a:latin typeface="Arial" panose="020B0604020202020204" pitchFamily="34" charset="0"/>
                <a:cs typeface="Arial" panose="020B0604020202020204" pitchFamily="34" charset="0"/>
              </a:rPr>
              <a:t> of </a:t>
            </a:r>
            <a:r>
              <a:rPr lang="tr-TR" dirty="0" err="1" smtClean="0">
                <a:latin typeface="Arial" panose="020B0604020202020204" pitchFamily="34" charset="0"/>
                <a:cs typeface="Arial" panose="020B0604020202020204" pitchFamily="34" charset="0"/>
              </a:rPr>
              <a:t>Faculty</a:t>
            </a:r>
            <a:r>
              <a:rPr lang="tr-TR" dirty="0" smtClean="0">
                <a:latin typeface="Arial" panose="020B0604020202020204" pitchFamily="34" charset="0"/>
                <a:cs typeface="Arial" panose="020B0604020202020204" pitchFamily="34" charset="0"/>
              </a:rPr>
              <a:t> of </a:t>
            </a:r>
            <a:r>
              <a:rPr lang="tr-TR" dirty="0" err="1" smtClean="0">
                <a:latin typeface="Arial" panose="020B0604020202020204" pitchFamily="34" charset="0"/>
                <a:cs typeface="Arial" panose="020B0604020202020204" pitchFamily="34" charset="0"/>
              </a:rPr>
              <a:t>Economics</a:t>
            </a:r>
            <a:r>
              <a:rPr lang="tr-TR" dirty="0" smtClean="0">
                <a:latin typeface="Arial" panose="020B0604020202020204" pitchFamily="34" charset="0"/>
                <a:cs typeface="Arial" panose="020B0604020202020204" pitchFamily="34" charset="0"/>
              </a:rPr>
              <a:t> &amp; </a:t>
            </a:r>
            <a:r>
              <a:rPr lang="tr-TR" dirty="0" err="1" smtClean="0">
                <a:latin typeface="Arial" panose="020B0604020202020204" pitchFamily="34" charset="0"/>
                <a:cs typeface="Arial" panose="020B0604020202020204" pitchFamily="34" charset="0"/>
              </a:rPr>
              <a:t>Administrative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Sciences</a:t>
            </a:r>
            <a:r>
              <a:rPr lang="tr-TR" dirty="0" smtClean="0">
                <a:latin typeface="Arial" panose="020B0604020202020204" pitchFamily="34" charset="0"/>
                <a:cs typeface="Arial" panose="020B0604020202020204" pitchFamily="34" charset="0"/>
              </a:rPr>
              <a:t>, 18(2).</a:t>
            </a:r>
          </a:p>
        </p:txBody>
      </p:sp>
    </p:spTree>
    <p:extLst>
      <p:ext uri="{BB962C8B-B14F-4D97-AF65-F5344CB8AC3E}">
        <p14:creationId xmlns:p14="http://schemas.microsoft.com/office/powerpoint/2010/main" val="33345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Kaynakça</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İçerik Yer Tutucusu 2"/>
          <p:cNvSpPr txBox="1">
            <a:spLocks/>
          </p:cNvSpPr>
          <p:nvPr/>
        </p:nvSpPr>
        <p:spPr>
          <a:xfrm>
            <a:off x="313080" y="1355271"/>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sz="1600" dirty="0" smtClean="0"/>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p:txBody>
      </p:sp>
      <p:sp>
        <p:nvSpPr>
          <p:cNvPr id="7" name="Dikdörtgen 6"/>
          <p:cNvSpPr/>
          <p:nvPr/>
        </p:nvSpPr>
        <p:spPr>
          <a:xfrm>
            <a:off x="676654" y="1345038"/>
            <a:ext cx="7790688" cy="2862322"/>
          </a:xfrm>
          <a:prstGeom prst="rect">
            <a:avLst/>
          </a:prstGeom>
        </p:spPr>
        <p:txBody>
          <a:bodyPr wrap="square">
            <a:spAutoFit/>
          </a:bodyPr>
          <a:lstStyle/>
          <a:p>
            <a:pPr marL="536575" indent="-536575" algn="just"/>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M., </a:t>
            </a:r>
            <a:r>
              <a:rPr lang="tr-TR" dirty="0">
                <a:latin typeface="Arial" panose="020B0604020202020204" pitchFamily="34" charset="0"/>
                <a:cs typeface="Arial" panose="020B0604020202020204" pitchFamily="34" charset="0"/>
              </a:rPr>
              <a:t>(2018).</a:t>
            </a:r>
            <a:r>
              <a:rPr lang="tr-TR" dirty="0" smtClean="0">
                <a:latin typeface="Arial" panose="020B0604020202020204" pitchFamily="34" charset="0"/>
                <a:cs typeface="Arial" panose="020B0604020202020204" pitchFamily="34" charset="0"/>
              </a:rPr>
              <a:t> Yerel Yönetimler, </a:t>
            </a:r>
            <a:r>
              <a:rPr lang="tr-TR" dirty="0">
                <a:latin typeface="Arial" panose="020B0604020202020204" pitchFamily="34" charset="0"/>
                <a:cs typeface="Arial" panose="020B0604020202020204" pitchFamily="34" charset="0"/>
              </a:rPr>
              <a:t>Bölüm adı:(Yerel Yönetim Kavramı ve Yerel Yönetimlerin Tarihsel Gelişimi</a:t>
            </a:r>
            <a:r>
              <a:rPr lang="tr-TR" dirty="0" smtClean="0">
                <a:latin typeface="Arial" panose="020B0604020202020204" pitchFamily="34" charset="0"/>
                <a:cs typeface="Arial" panose="020B0604020202020204" pitchFamily="34" charset="0"/>
              </a:rPr>
              <a:t>), Atatürk </a:t>
            </a:r>
            <a:r>
              <a:rPr lang="tr-TR" dirty="0">
                <a:latin typeface="Arial" panose="020B0604020202020204" pitchFamily="34" charset="0"/>
                <a:cs typeface="Arial" panose="020B0604020202020204" pitchFamily="34" charset="0"/>
              </a:rPr>
              <a:t>Üniversitesi </a:t>
            </a:r>
            <a:r>
              <a:rPr lang="tr-TR" dirty="0" err="1">
                <a:latin typeface="Arial" panose="020B0604020202020204" pitchFamily="34" charset="0"/>
                <a:cs typeface="Arial" panose="020B0604020202020204" pitchFamily="34" charset="0"/>
              </a:rPr>
              <a:t>Açıköğretim</a:t>
            </a:r>
            <a:r>
              <a:rPr lang="tr-TR" dirty="0">
                <a:latin typeface="Arial" panose="020B0604020202020204" pitchFamily="34" charset="0"/>
                <a:cs typeface="Arial" panose="020B0604020202020204" pitchFamily="34" charset="0"/>
              </a:rPr>
              <a:t> Fakültesi Dekanlığı, </a:t>
            </a:r>
            <a:r>
              <a:rPr lang="tr-TR" dirty="0" err="1" smtClean="0">
                <a:latin typeface="Arial" panose="020B0604020202020204" pitchFamily="34" charset="0"/>
                <a:cs typeface="Arial" panose="020B0604020202020204" pitchFamily="34" charset="0"/>
              </a:rPr>
              <a:t>Editör:YONTAR,İBRAHİM</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GÜRAY, Basım sayısı:1, Türkçe(Ders Kitabı), (Yayın No: 4449033</a:t>
            </a:r>
            <a:r>
              <a:rPr lang="tr-TR" dirty="0" smtClean="0">
                <a:latin typeface="Arial" panose="020B0604020202020204" pitchFamily="34" charset="0"/>
                <a:cs typeface="Arial" panose="020B0604020202020204" pitchFamily="34" charset="0"/>
              </a:rPr>
              <a:t>).</a:t>
            </a:r>
          </a:p>
          <a:p>
            <a:pPr marL="536575" indent="-536575" algn="just"/>
            <a:r>
              <a:rPr lang="tr-TR" dirty="0">
                <a:latin typeface="Arial" panose="020B0604020202020204" pitchFamily="34" charset="0"/>
                <a:cs typeface="Arial" panose="020B0604020202020204" pitchFamily="34" charset="0"/>
              </a:rPr>
              <a:t>Uyar, H. (2004). Türkiye’de ve Dünyada Yerel Yönetimler: Kısa Bir Tarihçe Yıl. Aydınlanma 1923, 51(51), 31-38.</a:t>
            </a:r>
            <a:endParaRPr lang="tr-TR" dirty="0" smtClean="0">
              <a:latin typeface="Arial" panose="020B0604020202020204" pitchFamily="34" charset="0"/>
              <a:cs typeface="Arial" panose="020B0604020202020204" pitchFamily="34" charset="0"/>
            </a:endParaRPr>
          </a:p>
          <a:p>
            <a:pPr marL="536575" indent="-536575" algn="just"/>
            <a:r>
              <a:rPr lang="tr-TR" dirty="0" smtClean="0">
                <a:latin typeface="Arial" panose="020B0604020202020204" pitchFamily="34" charset="0"/>
                <a:cs typeface="Arial" panose="020B0604020202020204" pitchFamily="34" charset="0"/>
              </a:rPr>
              <a:t>Yıldırım, S. </a:t>
            </a:r>
            <a:r>
              <a:rPr lang="tr-TR" dirty="0">
                <a:latin typeface="Arial" panose="020B0604020202020204" pitchFamily="34" charset="0"/>
                <a:cs typeface="Arial" panose="020B0604020202020204" pitchFamily="34" charset="0"/>
              </a:rPr>
              <a:t>(1990). </a:t>
            </a:r>
            <a:r>
              <a:rPr lang="tr-TR" dirty="0" smtClean="0">
                <a:latin typeface="Arial" panose="020B0604020202020204" pitchFamily="34" charset="0"/>
                <a:cs typeface="Arial" panose="020B0604020202020204" pitchFamily="34" charset="0"/>
              </a:rPr>
              <a:t>Yerel Yönetim ve Demokrasi. </a:t>
            </a:r>
            <a:r>
              <a:rPr lang="tr-TR" dirty="0">
                <a:latin typeface="Arial" panose="020B0604020202020204" pitchFamily="34" charset="0"/>
                <a:cs typeface="Arial" panose="020B0604020202020204" pitchFamily="34" charset="0"/>
              </a:rPr>
              <a:t>Türk belediyeciliğinde 60 yıl bildiri metinleri, </a:t>
            </a:r>
            <a:r>
              <a:rPr lang="tr-TR" dirty="0" smtClean="0">
                <a:latin typeface="Arial" panose="020B0604020202020204" pitchFamily="34" charset="0"/>
                <a:cs typeface="Arial" panose="020B0604020202020204" pitchFamily="34" charset="0"/>
              </a:rPr>
              <a:t>7-43.</a:t>
            </a:r>
            <a:endParaRPr lang="tr-TR" dirty="0">
              <a:latin typeface="Arial" panose="020B0604020202020204" pitchFamily="34" charset="0"/>
              <a:cs typeface="Arial" panose="020B0604020202020204" pitchFamily="34" charset="0"/>
            </a:endParaRPr>
          </a:p>
          <a:p>
            <a:pPr marL="536575" indent="-536575" algn="just"/>
            <a:endParaRPr lang="tr-TR" dirty="0" smtClean="0">
              <a:latin typeface="Arial" panose="020B0604020202020204" pitchFamily="34" charset="0"/>
              <a:cs typeface="Arial" panose="020B0604020202020204" pitchFamily="34" charset="0"/>
            </a:endParaRPr>
          </a:p>
          <a:p>
            <a:pPr marL="536575" indent="-536575" algn="just"/>
            <a:endParaRPr 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91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idx="1"/>
          </p:nvPr>
        </p:nvSpPr>
        <p:spPr/>
        <p:txBody>
          <a:bodyPr/>
          <a:lstStyle/>
          <a:p>
            <a:endParaRPr lang="tr-TR"/>
          </a:p>
        </p:txBody>
      </p:sp>
      <p:sp>
        <p:nvSpPr>
          <p:cNvPr id="4" name="Dikdörtgen 3"/>
          <p:cNvSpPr/>
          <p:nvPr/>
        </p:nvSpPr>
        <p:spPr>
          <a:xfrm>
            <a:off x="750330" y="1737167"/>
            <a:ext cx="7545804" cy="3108543"/>
          </a:xfrm>
          <a:prstGeom prst="rect">
            <a:avLst/>
          </a:prstGeom>
        </p:spPr>
        <p:txBody>
          <a:bodyPr wrap="square">
            <a:spAutoFit/>
          </a:bodyPr>
          <a:lstStyle/>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6. </a:t>
            </a:r>
            <a:r>
              <a:rPr lang="tr-TR" sz="2800" b="1" dirty="0" smtClean="0">
                <a:latin typeface="Arial" panose="020B0604020202020204" pitchFamily="34" charset="0"/>
                <a:cs typeface="Arial" panose="020B0604020202020204" pitchFamily="34" charset="0"/>
              </a:rPr>
              <a:t>HAFTA</a:t>
            </a: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514350" lvl="1" indent="-514350" algn="ctr">
              <a:spcBef>
                <a:spcPct val="20000"/>
              </a:spcBef>
              <a:buClr>
                <a:schemeClr val="accent1"/>
              </a:buClr>
              <a:buAutoNum type="arabicPeriod"/>
            </a:pPr>
            <a:endParaRPr lang="tr-TR" sz="2800" b="1" dirty="0" smtClean="0">
              <a:latin typeface="Arial" panose="020B0604020202020204" pitchFamily="34" charset="0"/>
              <a:cs typeface="Arial" panose="020B0604020202020204" pitchFamily="34" charset="0"/>
            </a:endParaRP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Yerel  Yönetimlerin Tarihsel Gelişimi</a:t>
            </a: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3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435000" y="1300407"/>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latin typeface="Arial" panose="020B0604020202020204" pitchFamily="34" charset="0"/>
                <a:cs typeface="Arial" panose="020B0604020202020204" pitchFamily="34" charset="0"/>
              </a:rPr>
              <a:t>Yerel yönetimler tarihinin başlangıcı olarak net bir tarihi belirlemek güçtür Ancak kent yapılarının ortaya çıkmasıyla ilişkili olduğu </a:t>
            </a:r>
            <a:r>
              <a:rPr lang="tr-TR" dirty="0" smtClean="0">
                <a:latin typeface="Arial" panose="020B0604020202020204" pitchFamily="34" charset="0"/>
                <a:cs typeface="Arial" panose="020B0604020202020204" pitchFamily="34" charset="0"/>
              </a:rPr>
              <a:t>bilinmekte ve tarihinin Antik Yunan ve Roma’ya kadar dayandığı düşünülmektedir.  (</a:t>
            </a:r>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2018).</a:t>
            </a:r>
          </a:p>
          <a:p>
            <a:pPr algn="just"/>
            <a:r>
              <a:rPr lang="tr-TR" dirty="0" smtClean="0">
                <a:latin typeface="Arial" panose="020B0604020202020204" pitchFamily="34" charset="0"/>
                <a:cs typeface="Arial" panose="020B0604020202020204" pitchFamily="34" charset="0"/>
              </a:rPr>
              <a:t>Bir arada yaşayan insanların ortak ihtiyaçlarını gidermek üzere oluşturulmuş organizasyonlar olan yerel yönetimlerin benzer işlevleriyle </a:t>
            </a:r>
            <a:r>
              <a:rPr lang="tr-TR" b="1" dirty="0" smtClean="0">
                <a:latin typeface="Arial" panose="020B0604020202020204" pitchFamily="34" charset="0"/>
                <a:cs typeface="Arial" panose="020B0604020202020204" pitchFamily="34" charset="0"/>
              </a:rPr>
              <a:t>Ortaçağ</a:t>
            </a:r>
            <a:r>
              <a:rPr lang="tr-TR" dirty="0" smtClean="0">
                <a:latin typeface="Arial" panose="020B0604020202020204" pitchFamily="34" charset="0"/>
                <a:cs typeface="Arial" panose="020B0604020202020204" pitchFamily="34" charset="0"/>
              </a:rPr>
              <a:t> sonunda ortaya çıktığı ifade edilebilir.</a:t>
            </a:r>
          </a:p>
          <a:p>
            <a:pPr algn="just"/>
            <a:endParaRPr lang="tr-TR" dirty="0" smtClean="0">
              <a:latin typeface="Arial" panose="020B0604020202020204" pitchFamily="34" charset="0"/>
              <a:cs typeface="Arial" panose="020B0604020202020204" pitchFamily="34" charset="0"/>
            </a:endParaRPr>
          </a:p>
          <a:p>
            <a:pPr algn="just"/>
            <a:endParaRPr lang="tr-TR" dirty="0" smtClean="0">
              <a:latin typeface="Arial" panose="020B0604020202020204" pitchFamily="34" charset="0"/>
              <a:cs typeface="Arial" panose="020B0604020202020204" pitchFamily="34" charset="0"/>
            </a:endParaRPr>
          </a:p>
        </p:txBody>
      </p:sp>
      <p:pic>
        <p:nvPicPr>
          <p:cNvPr id="1026" name="Picture 2" descr="L'eredità dei comuni mediev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999" y="3361564"/>
            <a:ext cx="4331081" cy="2409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 Gimignano Medieval Tuscany - Free photo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00" y="3361564"/>
            <a:ext cx="4319999" cy="24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41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435000" y="1300407"/>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latin typeface="Arial" panose="020B0604020202020204" pitchFamily="34" charset="0"/>
                <a:cs typeface="Arial" panose="020B0604020202020204" pitchFamily="34" charset="0"/>
              </a:rPr>
              <a:t>Avrupa’da uzun yıllar toplumsal, siyasi ve ekonomik güç din adamları ve soylular olmak üzere iki sınıfın elinde toplanmaktaydı. Kentlerin doğuşu ve ticaretin gelişmesiyle oluşan </a:t>
            </a:r>
            <a:r>
              <a:rPr lang="tr-TR" b="1" dirty="0" smtClean="0">
                <a:latin typeface="Arial" panose="020B0604020202020204" pitchFamily="34" charset="0"/>
                <a:cs typeface="Arial" panose="020B0604020202020204" pitchFamily="34" charset="0"/>
              </a:rPr>
              <a:t>komün</a:t>
            </a:r>
            <a:r>
              <a:rPr lang="tr-TR" dirty="0" smtClean="0">
                <a:latin typeface="Arial" panose="020B0604020202020204" pitchFamily="34" charset="0"/>
                <a:cs typeface="Arial" panose="020B0604020202020204" pitchFamily="34" charset="0"/>
              </a:rPr>
              <a:t> yapıları kendi ortak hizmet ihtiyaçlarını gidermek üzere krallardan aldıkları imtiyazla yerel yönetimlerin temellerini ortaya çıkarmışlardır (Ertan, 2002; Keleş, 2016).</a:t>
            </a:r>
          </a:p>
          <a:p>
            <a:pPr algn="just"/>
            <a:r>
              <a:rPr lang="tr-TR" dirty="0">
                <a:latin typeface="Arial" panose="020B0604020202020204" pitchFamily="34" charset="0"/>
                <a:cs typeface="Arial" panose="020B0604020202020204" pitchFamily="34" charset="0"/>
              </a:rPr>
              <a:t>Orta Çağ boyunca Doğu’da merkezî yönetimler güç kazanırlarken, </a:t>
            </a:r>
            <a:r>
              <a:rPr lang="tr-TR" dirty="0" smtClean="0">
                <a:latin typeface="Arial" panose="020B0604020202020204" pitchFamily="34" charset="0"/>
                <a:cs typeface="Arial" panose="020B0604020202020204" pitchFamily="34" charset="0"/>
              </a:rPr>
              <a:t>Batı’da ise </a:t>
            </a:r>
            <a:r>
              <a:rPr lang="tr-TR" dirty="0">
                <a:latin typeface="Arial" panose="020B0604020202020204" pitchFamily="34" charset="0"/>
                <a:cs typeface="Arial" panose="020B0604020202020204" pitchFamily="34" charset="0"/>
              </a:rPr>
              <a:t>tam tersi bir şekilde komün hareketlerin varlığı söz konusu olmuştur. </a:t>
            </a:r>
            <a:r>
              <a:rPr lang="tr-TR" dirty="0" smtClean="0">
                <a:latin typeface="Arial" panose="020B0604020202020204" pitchFamily="34" charset="0"/>
                <a:cs typeface="Arial" panose="020B0604020202020204" pitchFamily="34" charset="0"/>
              </a:rPr>
              <a:t>Daha sonraki </a:t>
            </a:r>
            <a:r>
              <a:rPr lang="tr-TR" dirty="0">
                <a:latin typeface="Arial" panose="020B0604020202020204" pitchFamily="34" charset="0"/>
                <a:cs typeface="Arial" panose="020B0604020202020204" pitchFamily="34" charset="0"/>
              </a:rPr>
              <a:t>yıllarda ise Avrupa’da komün yapılarına izin verecek bir ortam olan </a:t>
            </a:r>
            <a:r>
              <a:rPr lang="tr-TR" dirty="0" smtClean="0">
                <a:latin typeface="Arial" panose="020B0604020202020204" pitchFamily="34" charset="0"/>
                <a:cs typeface="Arial" panose="020B0604020202020204" pitchFamily="34" charset="0"/>
              </a:rPr>
              <a:t>parçalı devlet </a:t>
            </a:r>
            <a:r>
              <a:rPr lang="tr-TR" dirty="0">
                <a:latin typeface="Arial" panose="020B0604020202020204" pitchFamily="34" charset="0"/>
                <a:cs typeface="Arial" panose="020B0604020202020204" pitchFamily="34" charset="0"/>
              </a:rPr>
              <a:t>yapılarının yıkılması ve merkezî krallıkların egemenlik </a:t>
            </a:r>
            <a:r>
              <a:rPr lang="tr-TR" dirty="0" smtClean="0">
                <a:latin typeface="Arial" panose="020B0604020202020204" pitchFamily="34" charset="0"/>
                <a:cs typeface="Arial" panose="020B0604020202020204" pitchFamily="34" charset="0"/>
              </a:rPr>
              <a:t>kazanmalarıyla, komünlerin </a:t>
            </a:r>
            <a:r>
              <a:rPr lang="tr-TR" dirty="0">
                <a:latin typeface="Arial" panose="020B0604020202020204" pitchFamily="34" charset="0"/>
                <a:cs typeface="Arial" panose="020B0604020202020204" pitchFamily="34" charset="0"/>
              </a:rPr>
              <a:t>bağımsızlıklarını yavaş yavaş kaybetmeye başlaması söz </a:t>
            </a:r>
            <a:r>
              <a:rPr lang="tr-TR" dirty="0" smtClean="0">
                <a:latin typeface="Arial" panose="020B0604020202020204" pitchFamily="34" charset="0"/>
                <a:cs typeface="Arial" panose="020B0604020202020204" pitchFamily="34" charset="0"/>
              </a:rPr>
              <a:t>konusu olmuştur (</a:t>
            </a:r>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2018).</a:t>
            </a:r>
            <a:endParaRPr 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487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435000" y="1300407"/>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latin typeface="Arial" panose="020B0604020202020204" pitchFamily="34" charset="0"/>
                <a:cs typeface="Arial" panose="020B0604020202020204" pitchFamily="34" charset="0"/>
              </a:rPr>
              <a:t>Avrupa’da uzun yıllar toplumsal, siyasi ve ekonomik güç din adamları ve soylular olmak üzere iki sınıfın elinde toplanmaktaydı. Kentlerin doğuşu ve ticaretin gelişmesiyle oluşan </a:t>
            </a:r>
            <a:r>
              <a:rPr lang="tr-TR" b="1" dirty="0" smtClean="0">
                <a:latin typeface="Arial" panose="020B0604020202020204" pitchFamily="34" charset="0"/>
                <a:cs typeface="Arial" panose="020B0604020202020204" pitchFamily="34" charset="0"/>
              </a:rPr>
              <a:t>komün</a:t>
            </a:r>
            <a:r>
              <a:rPr lang="tr-TR" dirty="0" smtClean="0">
                <a:latin typeface="Arial" panose="020B0604020202020204" pitchFamily="34" charset="0"/>
                <a:cs typeface="Arial" panose="020B0604020202020204" pitchFamily="34" charset="0"/>
              </a:rPr>
              <a:t> yapıları kendi ortak hizmet ihtiyaçlarını gidermek üzere krallardan aldıkları imtiyazla yerel yönetimlerin temellerini ortaya çıkarmışlardır (Ertan, 2002; Keleş, 2016).</a:t>
            </a:r>
          </a:p>
          <a:p>
            <a:pPr algn="just"/>
            <a:r>
              <a:rPr lang="tr-TR" dirty="0">
                <a:latin typeface="Arial" panose="020B0604020202020204" pitchFamily="34" charset="0"/>
                <a:cs typeface="Arial" panose="020B0604020202020204" pitchFamily="34" charset="0"/>
              </a:rPr>
              <a:t>Orta Çağ boyunca Doğu’da merkezî yönetimler güç kazanırlarken, </a:t>
            </a:r>
            <a:r>
              <a:rPr lang="tr-TR" dirty="0" smtClean="0">
                <a:latin typeface="Arial" panose="020B0604020202020204" pitchFamily="34" charset="0"/>
                <a:cs typeface="Arial" panose="020B0604020202020204" pitchFamily="34" charset="0"/>
              </a:rPr>
              <a:t>Batı’da ise </a:t>
            </a:r>
            <a:r>
              <a:rPr lang="tr-TR" dirty="0">
                <a:latin typeface="Arial" panose="020B0604020202020204" pitchFamily="34" charset="0"/>
                <a:cs typeface="Arial" panose="020B0604020202020204" pitchFamily="34" charset="0"/>
              </a:rPr>
              <a:t>tam tersi bir şekilde komün hareketlerin varlığı söz konusu olmuştur. </a:t>
            </a:r>
            <a:r>
              <a:rPr lang="tr-TR" dirty="0" smtClean="0">
                <a:latin typeface="Arial" panose="020B0604020202020204" pitchFamily="34" charset="0"/>
                <a:cs typeface="Arial" panose="020B0604020202020204" pitchFamily="34" charset="0"/>
              </a:rPr>
              <a:t>Daha sonraki </a:t>
            </a:r>
            <a:r>
              <a:rPr lang="tr-TR" dirty="0">
                <a:latin typeface="Arial" panose="020B0604020202020204" pitchFamily="34" charset="0"/>
                <a:cs typeface="Arial" panose="020B0604020202020204" pitchFamily="34" charset="0"/>
              </a:rPr>
              <a:t>yıllarda ise Avrupa’da komün yapılarına izin verecek bir ortam olan </a:t>
            </a:r>
            <a:r>
              <a:rPr lang="tr-TR" dirty="0" smtClean="0">
                <a:latin typeface="Arial" panose="020B0604020202020204" pitchFamily="34" charset="0"/>
                <a:cs typeface="Arial" panose="020B0604020202020204" pitchFamily="34" charset="0"/>
              </a:rPr>
              <a:t>parçalı devlet </a:t>
            </a:r>
            <a:r>
              <a:rPr lang="tr-TR" dirty="0">
                <a:latin typeface="Arial" panose="020B0604020202020204" pitchFamily="34" charset="0"/>
                <a:cs typeface="Arial" panose="020B0604020202020204" pitchFamily="34" charset="0"/>
              </a:rPr>
              <a:t>yapılarının yıkılması ve merkezî krallıkların egemenlik </a:t>
            </a:r>
            <a:r>
              <a:rPr lang="tr-TR" dirty="0" smtClean="0">
                <a:latin typeface="Arial" panose="020B0604020202020204" pitchFamily="34" charset="0"/>
                <a:cs typeface="Arial" panose="020B0604020202020204" pitchFamily="34" charset="0"/>
              </a:rPr>
              <a:t>kazanmalarıyla, komünlerin </a:t>
            </a:r>
            <a:r>
              <a:rPr lang="tr-TR" dirty="0">
                <a:latin typeface="Arial" panose="020B0604020202020204" pitchFamily="34" charset="0"/>
                <a:cs typeface="Arial" panose="020B0604020202020204" pitchFamily="34" charset="0"/>
              </a:rPr>
              <a:t>bağımsızlıklarını yavaş yavaş kaybetmeye başlaması söz </a:t>
            </a:r>
            <a:r>
              <a:rPr lang="tr-TR" dirty="0" smtClean="0">
                <a:latin typeface="Arial" panose="020B0604020202020204" pitchFamily="34" charset="0"/>
                <a:cs typeface="Arial" panose="020B0604020202020204" pitchFamily="34" charset="0"/>
              </a:rPr>
              <a:t>konusu olmuştur (</a:t>
            </a:r>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2018).</a:t>
            </a:r>
            <a:endParaRPr 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86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435000" y="1300407"/>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latin typeface="Arial" panose="020B0604020202020204" pitchFamily="34" charset="0"/>
                <a:cs typeface="Arial" panose="020B0604020202020204" pitchFamily="34" charset="0"/>
              </a:rPr>
              <a:t>Günümüzde geçerli olan özerk </a:t>
            </a:r>
            <a:r>
              <a:rPr lang="tr-TR" b="1" dirty="0" smtClean="0">
                <a:latin typeface="Arial" panose="020B0604020202020204" pitchFamily="34" charset="0"/>
                <a:cs typeface="Arial" panose="020B0604020202020204" pitchFamily="34" charset="0"/>
              </a:rPr>
              <a:t>yerel yönetim</a:t>
            </a:r>
            <a:r>
              <a:rPr lang="tr-TR" dirty="0" smtClean="0">
                <a:latin typeface="Arial" panose="020B0604020202020204" pitchFamily="34" charset="0"/>
                <a:cs typeface="Arial" panose="020B0604020202020204" pitchFamily="34" charset="0"/>
              </a:rPr>
              <a:t> fikrinin kökeninde kent ve komün idarelerinin yer aldığı komün idarelerinin modern kamu yönetimi anlayışının doğuşu döneminde ortaya çıktığı söylenebilir (Özel, 2013).</a:t>
            </a:r>
          </a:p>
          <a:p>
            <a:pPr algn="just"/>
            <a:r>
              <a:rPr lang="tr-TR" dirty="0" smtClean="0">
                <a:latin typeface="Arial" panose="020B0604020202020204" pitchFamily="34" charset="0"/>
                <a:cs typeface="Arial" panose="020B0604020202020204" pitchFamily="34" charset="0"/>
              </a:rPr>
              <a:t>Komün idarelerinin güçlerini kaybederek merkeziyetçi ulus devletlerin güç kazanmasıyla yerel yönetimlerin gerekliliği tartışılmış ve farklı düşünürler tarafından farklı görüşler ortaya konmuştur (</a:t>
            </a:r>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2018);</a:t>
            </a:r>
          </a:p>
          <a:p>
            <a:pPr lvl="1" algn="just"/>
            <a:r>
              <a:rPr lang="tr-TR" sz="2000" dirty="0" smtClean="0">
                <a:latin typeface="Arial" panose="020B0604020202020204" pitchFamily="34" charset="0"/>
                <a:cs typeface="Arial" panose="020B0604020202020204" pitchFamily="34" charset="0"/>
              </a:rPr>
              <a:t>J.J. Rousseau ve </a:t>
            </a:r>
            <a:r>
              <a:rPr lang="tr-TR" sz="2000" dirty="0" err="1" smtClean="0">
                <a:latin typeface="Arial" panose="020B0604020202020204" pitchFamily="34" charset="0"/>
                <a:cs typeface="Arial" panose="020B0604020202020204" pitchFamily="34" charset="0"/>
              </a:rPr>
              <a:t>I.Kant</a:t>
            </a:r>
            <a:r>
              <a:rPr lang="tr-TR" sz="2000" dirty="0" smtClean="0">
                <a:latin typeface="Arial" panose="020B0604020202020204" pitchFamily="34" charset="0"/>
                <a:cs typeface="Arial" panose="020B0604020202020204" pitchFamily="34" charset="0"/>
              </a:rPr>
              <a:t> kentli ve devlet arasında yerel yönetim gibi ara kurumların girmesinin gerekli olmadığını savunurken,</a:t>
            </a:r>
          </a:p>
          <a:p>
            <a:pPr lvl="1" algn="just"/>
            <a:r>
              <a:rPr lang="tr-TR" sz="2000" dirty="0" err="1" smtClean="0">
                <a:latin typeface="Arial" panose="020B0604020202020204" pitchFamily="34" charset="0"/>
                <a:cs typeface="Arial" panose="020B0604020202020204" pitchFamily="34" charset="0"/>
              </a:rPr>
              <a:t>A.R.J.Turgot</a:t>
            </a:r>
            <a:r>
              <a:rPr lang="tr-TR" sz="2000" dirty="0" smtClean="0">
                <a:latin typeface="Arial" panose="020B0604020202020204" pitchFamily="34" charset="0"/>
                <a:cs typeface="Arial" panose="020B0604020202020204" pitchFamily="34" charset="0"/>
              </a:rPr>
              <a:t> ve J. Bentham devletlerin genel çıkarları ile bireysel çıkarlar arasında köprü niteliğinde alt birimlerin doğru şekilde oluşturulmasının gerekliliğini savunmuşlardır.</a:t>
            </a:r>
          </a:p>
        </p:txBody>
      </p:sp>
    </p:spTree>
    <p:extLst>
      <p:ext uri="{BB962C8B-B14F-4D97-AF65-F5344CB8AC3E}">
        <p14:creationId xmlns:p14="http://schemas.microsoft.com/office/powerpoint/2010/main" val="1575691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435000" y="1300407"/>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smtClean="0">
                <a:latin typeface="Arial" panose="020B0604020202020204" pitchFamily="34" charset="0"/>
                <a:cs typeface="Arial" panose="020B0604020202020204" pitchFamily="34" charset="0"/>
              </a:rPr>
              <a:t>Sanayi Devrimi’ne ilerleyen süreç ve sonrasında komünler güçlerini yitirmiş ve toplumsal yapı yeniden şekillenmeye başlamıştır. Komünlerin güç kaybetmesi temelleri olan ekonomik dinamiklerin değişikliğe uğraması, endüstrileşme ve geniş ölçekli ticaretin güç kazanması nedenleriyle gerçekleşmiştir (Çiçek, 2014). </a:t>
            </a:r>
          </a:p>
          <a:p>
            <a:pPr algn="just"/>
            <a:r>
              <a:rPr lang="tr-TR" sz="2000" dirty="0" smtClean="0">
                <a:latin typeface="Arial" panose="020B0604020202020204" pitchFamily="34" charset="0"/>
                <a:cs typeface="Arial" panose="020B0604020202020204" pitchFamily="34" charset="0"/>
              </a:rPr>
              <a:t>Sanayi Devrimi sonrasında kırdan kente hızlı bir göç dalgası yayılmış ve kentler yoğun nüfuslu birimler halini almıştır. </a:t>
            </a:r>
            <a:r>
              <a:rPr lang="tr-TR" dirty="0" smtClean="0">
                <a:latin typeface="Arial" panose="020B0604020202020204" pitchFamily="34" charset="0"/>
                <a:cs typeface="Arial" panose="020B0604020202020204" pitchFamily="34" charset="0"/>
              </a:rPr>
              <a:t>Bu durum günümüz kentlerinde olduğu gibi bir takım ihtiyaçların ortaya çıkmasına etkin yönetim gereksinimine yol açmıştır.</a:t>
            </a:r>
          </a:p>
          <a:p>
            <a:pPr algn="just"/>
            <a:r>
              <a:rPr lang="tr-TR" sz="2000" dirty="0" smtClean="0">
                <a:latin typeface="Arial" panose="020B0604020202020204" pitchFamily="34" charset="0"/>
                <a:cs typeface="Arial" panose="020B0604020202020204" pitchFamily="34" charset="0"/>
              </a:rPr>
              <a:t>Avrupa’da yerel yönetim kavramı kurumsallaşmaya ve yaygınlaşmaya başlamış; 1789 tarihli Fransız Kurucu Meclisi’nde ilk defa «</a:t>
            </a:r>
            <a:r>
              <a:rPr lang="tr-TR" sz="2000" b="1" dirty="0" smtClean="0">
                <a:latin typeface="Arial" panose="020B0604020202020204" pitchFamily="34" charset="0"/>
                <a:cs typeface="Arial" panose="020B0604020202020204" pitchFamily="34" charset="0"/>
              </a:rPr>
              <a:t>belediye</a:t>
            </a:r>
            <a:r>
              <a:rPr lang="tr-TR" sz="2000" dirty="0" smtClean="0">
                <a:latin typeface="Arial" panose="020B0604020202020204" pitchFamily="34" charset="0"/>
                <a:cs typeface="Arial" panose="020B0604020202020204" pitchFamily="34" charset="0"/>
              </a:rPr>
              <a:t>» terimi yer almış, 1835 yılında İngiltere’de tarihinde belediyelere «</a:t>
            </a:r>
            <a:r>
              <a:rPr lang="tr-TR" sz="2000" b="1" dirty="0" smtClean="0">
                <a:latin typeface="Arial" panose="020B0604020202020204" pitchFamily="34" charset="0"/>
                <a:cs typeface="Arial" panose="020B0604020202020204" pitchFamily="34" charset="0"/>
              </a:rPr>
              <a:t>tüzel kişilik</a:t>
            </a:r>
            <a:r>
              <a:rPr lang="tr-TR" sz="2000" dirty="0" smtClean="0">
                <a:latin typeface="Arial" panose="020B0604020202020204" pitchFamily="34" charset="0"/>
                <a:cs typeface="Arial" panose="020B0604020202020204" pitchFamily="34" charset="0"/>
              </a:rPr>
              <a:t>» tanınmıştır (</a:t>
            </a:r>
            <a:r>
              <a:rPr lang="tr-TR" sz="2000" dirty="0" err="1" smtClean="0">
                <a:latin typeface="Arial" panose="020B0604020202020204" pitchFamily="34" charset="0"/>
                <a:cs typeface="Arial" panose="020B0604020202020204" pitchFamily="34" charset="0"/>
              </a:rPr>
              <a:t>Söztutar</a:t>
            </a:r>
            <a:r>
              <a:rPr lang="tr-TR" sz="2000" dirty="0" smtClean="0">
                <a:latin typeface="Arial" panose="020B0604020202020204" pitchFamily="34" charset="0"/>
                <a:cs typeface="Arial" panose="020B0604020202020204" pitchFamily="34" charset="0"/>
              </a:rPr>
              <a:t>, 2018).</a:t>
            </a:r>
          </a:p>
        </p:txBody>
      </p:sp>
    </p:spTree>
    <p:extLst>
      <p:ext uri="{BB962C8B-B14F-4D97-AF65-F5344CB8AC3E}">
        <p14:creationId xmlns:p14="http://schemas.microsoft.com/office/powerpoint/2010/main" val="449350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435000" y="1300407"/>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Arial" panose="020B0604020202020204" pitchFamily="34" charset="0"/>
                <a:cs typeface="Arial" panose="020B0604020202020204" pitchFamily="34" charset="0"/>
              </a:rPr>
              <a:t>20. yüzyılda Batı Avrupa’da yönetsel sistemin değişimi, ‘refah devletinin’ (</a:t>
            </a:r>
            <a:r>
              <a:rPr lang="tr-TR" dirty="0" err="1">
                <a:latin typeface="Arial" panose="020B0604020202020204" pitchFamily="34" charset="0"/>
                <a:cs typeface="Arial" panose="020B0604020202020204" pitchFamily="34" charset="0"/>
              </a:rPr>
              <a:t>Welfare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State</a:t>
            </a:r>
            <a:r>
              <a:rPr lang="tr-TR" dirty="0">
                <a:latin typeface="Arial" panose="020B0604020202020204" pitchFamily="34" charset="0"/>
                <a:cs typeface="Arial" panose="020B0604020202020204" pitchFamily="34" charset="0"/>
              </a:rPr>
              <a:t>) gelişimini yansıtır. Refah devleti anlayışının, devlete yüklediği geniş hizmet sorumluluğunun altından </a:t>
            </a:r>
            <a:r>
              <a:rPr lang="tr-TR" b="1" dirty="0">
                <a:latin typeface="Arial" panose="020B0604020202020204" pitchFamily="34" charset="0"/>
                <a:cs typeface="Arial" panose="020B0604020202020204" pitchFamily="34" charset="0"/>
              </a:rPr>
              <a:t>merkezi yönetimin tek başına kalkma durumunun olanaksızlığı</a:t>
            </a:r>
            <a:r>
              <a:rPr lang="tr-TR" dirty="0">
                <a:latin typeface="Arial" panose="020B0604020202020204" pitchFamily="34" charset="0"/>
                <a:cs typeface="Arial" panose="020B0604020202020204" pitchFamily="34" charset="0"/>
              </a:rPr>
              <a:t>, yerel yönetimlere ve özellikle de belediyelere, refah politikalarının topluma aktarılmasında önemli görevler yüklemiştir. Bu sebeple Avrupa’da refah devletinin gelişimini izlemek, bize yerel yönetimlerin yaşadığı değişimi </a:t>
            </a:r>
            <a:r>
              <a:rPr lang="tr-TR" dirty="0" smtClean="0">
                <a:latin typeface="Arial" panose="020B0604020202020204" pitchFamily="34" charset="0"/>
                <a:cs typeface="Arial" panose="020B0604020202020204" pitchFamily="34" charset="0"/>
              </a:rPr>
              <a:t>göstermektedir (Esen, </a:t>
            </a:r>
            <a:r>
              <a:rPr lang="tr-TR" dirty="0" err="1" smtClean="0">
                <a:latin typeface="Arial" panose="020B0604020202020204" pitchFamily="34" charset="0"/>
                <a:cs typeface="Arial" panose="020B0604020202020204" pitchFamily="34" charset="0"/>
              </a:rPr>
              <a:t>ty</a:t>
            </a:r>
            <a:r>
              <a:rPr lang="tr-TR" dirty="0" smtClean="0">
                <a:latin typeface="Arial" panose="020B0604020202020204" pitchFamily="34" charset="0"/>
                <a:cs typeface="Arial" panose="020B0604020202020204" pitchFamily="34" charset="0"/>
              </a:rPr>
              <a:t>).</a:t>
            </a:r>
          </a:p>
          <a:p>
            <a:pPr algn="just"/>
            <a:r>
              <a:rPr lang="tr-TR" dirty="0">
                <a:latin typeface="Arial" panose="020B0604020202020204" pitchFamily="34" charset="0"/>
                <a:cs typeface="Arial" panose="020B0604020202020204" pitchFamily="34" charset="0"/>
              </a:rPr>
              <a:t>1900’lü yılların başından 2000’li yıllara değin süregelen tüm 20. </a:t>
            </a:r>
            <a:r>
              <a:rPr lang="tr-TR" dirty="0" smtClean="0">
                <a:latin typeface="Arial" panose="020B0604020202020204" pitchFamily="34" charset="0"/>
                <a:cs typeface="Arial" panose="020B0604020202020204" pitchFamily="34" charset="0"/>
              </a:rPr>
              <a:t>yüzyıl boyunca</a:t>
            </a:r>
            <a:r>
              <a:rPr lang="tr-TR" dirty="0">
                <a:latin typeface="Arial" panose="020B0604020202020204" pitchFamily="34" charset="0"/>
                <a:cs typeface="Arial" panose="020B0604020202020204" pitchFamily="34" charset="0"/>
              </a:rPr>
              <a:t>, “belediyeler merkezî yönetimin bir parçası olarak gereklidir.” </a:t>
            </a:r>
            <a:r>
              <a:rPr lang="tr-TR" dirty="0" smtClean="0">
                <a:latin typeface="Arial" panose="020B0604020202020204" pitchFamily="34" charset="0"/>
                <a:cs typeface="Arial" panose="020B0604020202020204" pitchFamily="34" charset="0"/>
              </a:rPr>
              <a:t>düşüncesi hâkim </a:t>
            </a:r>
            <a:r>
              <a:rPr lang="tr-TR" dirty="0">
                <a:latin typeface="Arial" panose="020B0604020202020204" pitchFamily="34" charset="0"/>
                <a:cs typeface="Arial" panose="020B0604020202020204" pitchFamily="34" charset="0"/>
              </a:rPr>
              <a:t>olmuştur. Ayrıca, yerel yönetimlerin altın çağı olarak nitelendirilen </a:t>
            </a:r>
            <a:r>
              <a:rPr lang="tr-TR" dirty="0" smtClean="0">
                <a:latin typeface="Arial" panose="020B0604020202020204" pitchFamily="34" charset="0"/>
                <a:cs typeface="Arial" panose="020B0604020202020204" pitchFamily="34" charset="0"/>
              </a:rPr>
              <a:t>bu yüzyılda</a:t>
            </a:r>
            <a:r>
              <a:rPr lang="tr-TR" dirty="0">
                <a:latin typeface="Arial" panose="020B0604020202020204" pitchFamily="34" charset="0"/>
                <a:cs typeface="Arial" panose="020B0604020202020204" pitchFamily="34" charset="0"/>
              </a:rPr>
              <a:t>, yerel birimler artan nüfus karşısında fazlalaşan hizmetleri </a:t>
            </a:r>
            <a:r>
              <a:rPr lang="tr-TR" dirty="0" smtClean="0">
                <a:latin typeface="Arial" panose="020B0604020202020204" pitchFamily="34" charset="0"/>
                <a:cs typeface="Arial" panose="020B0604020202020204" pitchFamily="34" charset="0"/>
              </a:rPr>
              <a:t>yerine getirebilmek </a:t>
            </a:r>
            <a:r>
              <a:rPr lang="tr-TR" dirty="0">
                <a:latin typeface="Arial" panose="020B0604020202020204" pitchFamily="34" charset="0"/>
                <a:cs typeface="Arial" panose="020B0604020202020204" pitchFamily="34" charset="0"/>
              </a:rPr>
              <a:t>için yeterli kaynaklara ulaşmaya başlamışlar, yerelde </a:t>
            </a:r>
            <a:r>
              <a:rPr lang="tr-TR" dirty="0" smtClean="0">
                <a:latin typeface="Arial" panose="020B0604020202020204" pitchFamily="34" charset="0"/>
                <a:cs typeface="Arial" panose="020B0604020202020204" pitchFamily="34" charset="0"/>
              </a:rPr>
              <a:t>yaşayanlara merkezî </a:t>
            </a:r>
            <a:r>
              <a:rPr lang="tr-TR" dirty="0">
                <a:latin typeface="Arial" panose="020B0604020202020204" pitchFamily="34" charset="0"/>
                <a:cs typeface="Arial" panose="020B0604020202020204" pitchFamily="34" charset="0"/>
              </a:rPr>
              <a:t>yönetimin verdiği hizmetten fazlasını </a:t>
            </a:r>
            <a:r>
              <a:rPr lang="tr-TR" dirty="0" smtClean="0">
                <a:latin typeface="Arial" panose="020B0604020202020204" pitchFamily="34" charset="0"/>
                <a:cs typeface="Arial" panose="020B0604020202020204" pitchFamily="34" charset="0"/>
              </a:rPr>
              <a:t>sunabilmişlerdir (</a:t>
            </a:r>
            <a:r>
              <a:rPr lang="tr-TR" dirty="0" err="1" smtClean="0">
                <a:latin typeface="Arial" panose="020B0604020202020204" pitchFamily="34" charset="0"/>
                <a:cs typeface="Arial" panose="020B0604020202020204" pitchFamily="34" charset="0"/>
              </a:rPr>
              <a:t>Söztutar</a:t>
            </a:r>
            <a:r>
              <a:rPr lang="tr-TR" dirty="0" smtClean="0">
                <a:latin typeface="Arial" panose="020B0604020202020204" pitchFamily="34" charset="0"/>
                <a:cs typeface="Arial" panose="020B0604020202020204" pitchFamily="34" charset="0"/>
              </a:rPr>
              <a:t>, 2018).</a:t>
            </a: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09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000" y="1489383"/>
            <a:ext cx="8517836" cy="4281345"/>
          </a:xfrm>
        </p:spPr>
        <p:txBody>
          <a:bodyPr anchor="t">
            <a:noAutofit/>
          </a:bodyPr>
          <a:lstStyle/>
          <a:p>
            <a:pPr algn="just"/>
            <a:endParaRPr lang="tr-TR" dirty="0" smtClean="0">
              <a:latin typeface="Arial" panose="020B0604020202020204" pitchFamily="34" charset="0"/>
              <a:cs typeface="Arial" panose="020B0604020202020204" pitchFamily="34" charset="0"/>
            </a:endParaRPr>
          </a:p>
          <a:p>
            <a:pPr algn="just"/>
            <a:endParaRPr lang="tr-TR" dirty="0">
              <a:latin typeface="Arial" panose="020B0604020202020204" pitchFamily="34" charset="0"/>
              <a:cs typeface="Arial" panose="020B0604020202020204" pitchFamily="34" charset="0"/>
            </a:endParaRPr>
          </a:p>
        </p:txBody>
      </p:sp>
      <p:sp>
        <p:nvSpPr>
          <p:cNvPr id="6" name="Dikdörtgen 5"/>
          <p:cNvSpPr/>
          <p:nvPr/>
        </p:nvSpPr>
        <p:spPr>
          <a:xfrm>
            <a:off x="435000" y="564819"/>
            <a:ext cx="8517837"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Yerel Yönetimlerin Tarihsel Gelişimi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İçerik Yer Tutucusu 2"/>
          <p:cNvSpPr txBox="1">
            <a:spLocks/>
          </p:cNvSpPr>
          <p:nvPr/>
        </p:nvSpPr>
        <p:spPr>
          <a:xfrm>
            <a:off x="325272" y="1489382"/>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dirty="0">
                <a:latin typeface="Arial" panose="020B0604020202020204" pitchFamily="34" charset="0"/>
                <a:cs typeface="Arial" panose="020B0604020202020204" pitchFamily="34" charset="0"/>
              </a:rPr>
              <a:t>Yerel yönetimlerin Türkiye tarihinde zengin bir geleneğe ve geçmişe sahip olduğunu ileri sürmek güçtür. Kentlerin veya kırsal toplulukların idari-mali konularda özerk hareket etmeleri ve yönetim organlarını yerel topluluğun oluşturması gibi bir olgu; birçok ülkenin tarihindeki gibi Osmanlı imparatorluğunda da ancak yakın zamanlarda </a:t>
            </a:r>
            <a:r>
              <a:rPr lang="tr-TR" dirty="0" smtClean="0">
                <a:latin typeface="Arial" panose="020B0604020202020204" pitchFamily="34" charset="0"/>
                <a:cs typeface="Arial" panose="020B0604020202020204" pitchFamily="34" charset="0"/>
              </a:rPr>
              <a:t>başlamıştır (Ortaylı, 1990).</a:t>
            </a:r>
            <a:endParaRPr lang="tr-TR" dirty="0">
              <a:latin typeface="Arial" panose="020B0604020202020204" pitchFamily="34" charset="0"/>
              <a:cs typeface="Arial" panose="020B0604020202020204" pitchFamily="34" charset="0"/>
            </a:endParaRPr>
          </a:p>
          <a:p>
            <a:pPr algn="just"/>
            <a:r>
              <a:rPr lang="tr-TR" b="1" dirty="0" smtClean="0">
                <a:latin typeface="Arial" panose="020B0604020202020204" pitchFamily="34" charset="0"/>
                <a:cs typeface="Arial" panose="020B0604020202020204" pitchFamily="34" charset="0"/>
              </a:rPr>
              <a:t>Türkiye’de </a:t>
            </a:r>
            <a:r>
              <a:rPr lang="tr-TR" dirty="0">
                <a:latin typeface="Arial" panose="020B0604020202020204" pitchFamily="34" charset="0"/>
                <a:cs typeface="Arial" panose="020B0604020202020204" pitchFamily="34" charset="0"/>
              </a:rPr>
              <a:t>günümüzdeki anlamda yerel yönetimlerin tarihi dayanağı sayılabilecek batılı anlamda ilk örnek 1850lerde Osmanlı Devleti’nde görülmüştür. </a:t>
            </a:r>
          </a:p>
          <a:p>
            <a:pPr algn="just"/>
            <a:r>
              <a:rPr lang="tr-TR" dirty="0" smtClean="0">
                <a:latin typeface="Arial" panose="020B0604020202020204" pitchFamily="34" charset="0"/>
                <a:cs typeface="Arial" panose="020B0604020202020204" pitchFamily="34" charset="0"/>
              </a:rPr>
              <a:t>Osmanlı </a:t>
            </a:r>
            <a:r>
              <a:rPr lang="tr-TR" dirty="0">
                <a:latin typeface="Arial" panose="020B0604020202020204" pitchFamily="34" charset="0"/>
                <a:cs typeface="Arial" panose="020B0604020202020204" pitchFamily="34" charset="0"/>
              </a:rPr>
              <a:t>İmparatorluğu'nun </a:t>
            </a:r>
            <a:r>
              <a:rPr lang="tr-TR" dirty="0" smtClean="0">
                <a:latin typeface="Arial" panose="020B0604020202020204" pitchFamily="34" charset="0"/>
                <a:cs typeface="Arial" panose="020B0604020202020204" pitchFamily="34" charset="0"/>
              </a:rPr>
              <a:t>klasik yerel </a:t>
            </a:r>
            <a:r>
              <a:rPr lang="tr-TR" dirty="0">
                <a:latin typeface="Arial" panose="020B0604020202020204" pitchFamily="34" charset="0"/>
                <a:cs typeface="Arial" panose="020B0604020202020204" pitchFamily="34" charset="0"/>
              </a:rPr>
              <a:t>yönetim yapısı </a:t>
            </a:r>
            <a:r>
              <a:rPr lang="tr-TR" dirty="0" smtClean="0">
                <a:latin typeface="Arial" panose="020B0604020202020204" pitchFamily="34" charset="0"/>
                <a:cs typeface="Arial" panose="020B0604020202020204" pitchFamily="34" charset="0"/>
              </a:rPr>
              <a:t>1850'li </a:t>
            </a:r>
            <a:r>
              <a:rPr lang="tr-TR" dirty="0">
                <a:latin typeface="Arial" panose="020B0604020202020204" pitchFamily="34" charset="0"/>
                <a:cs typeface="Arial" panose="020B0604020202020204" pitchFamily="34" charset="0"/>
              </a:rPr>
              <a:t>yıllara kadar önemli bir değişime uğramadan </a:t>
            </a:r>
            <a:r>
              <a:rPr lang="tr-TR" dirty="0" smtClean="0">
                <a:latin typeface="Arial" panose="020B0604020202020204" pitchFamily="34" charset="0"/>
                <a:cs typeface="Arial" panose="020B0604020202020204" pitchFamily="34" charset="0"/>
              </a:rPr>
              <a:t>varlığını sürdürmüştür</a:t>
            </a:r>
            <a:r>
              <a:rPr lang="tr-TR" dirty="0">
                <a:latin typeface="Arial" panose="020B0604020202020204" pitchFamily="34" charset="0"/>
                <a:cs typeface="Arial" panose="020B0604020202020204" pitchFamily="34" charset="0"/>
              </a:rPr>
              <a:t>. Bu yapının kentlerdeki temel </a:t>
            </a:r>
            <a:r>
              <a:rPr lang="tr-TR" dirty="0" smtClean="0">
                <a:latin typeface="Arial" panose="020B0604020202020204" pitchFamily="34" charset="0"/>
                <a:cs typeface="Arial" panose="020B0604020202020204" pitchFamily="34" charset="0"/>
              </a:rPr>
              <a:t>ayaklarını </a:t>
            </a:r>
            <a:r>
              <a:rPr lang="tr-TR" b="1" dirty="0">
                <a:latin typeface="Arial" panose="020B0604020202020204" pitchFamily="34" charset="0"/>
                <a:cs typeface="Arial" panose="020B0604020202020204" pitchFamily="34" charset="0"/>
              </a:rPr>
              <a:t>Kadı, </a:t>
            </a:r>
            <a:r>
              <a:rPr lang="tr-TR" b="1" dirty="0" smtClean="0">
                <a:latin typeface="Arial" panose="020B0604020202020204" pitchFamily="34" charset="0"/>
                <a:cs typeface="Arial" panose="020B0604020202020204" pitchFamily="34" charset="0"/>
              </a:rPr>
              <a:t>Vakıflar</a:t>
            </a: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Loncalar ve </a:t>
            </a:r>
            <a:r>
              <a:rPr lang="tr-TR" b="1" dirty="0">
                <a:latin typeface="Arial" panose="020B0604020202020204" pitchFamily="34" charset="0"/>
                <a:cs typeface="Arial" panose="020B0604020202020204" pitchFamily="34" charset="0"/>
              </a:rPr>
              <a:t>Mahalleler</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oluşturmaktaydı (Yıldırım, 1990);</a:t>
            </a:r>
          </a:p>
          <a:p>
            <a:pPr algn="just"/>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934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13060</TotalTime>
  <Words>1598</Words>
  <Application>Microsoft Office PowerPoint</Application>
  <PresentationFormat>Ekran Gösterisi (4:3)</PresentationFormat>
  <Paragraphs>78</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18</vt:i4>
      </vt:variant>
    </vt:vector>
  </HeadingPairs>
  <TitlesOfParts>
    <vt:vector size="26" baseType="lpstr">
      <vt:lpstr>ＭＳ Ｐゴシック</vt:lpstr>
      <vt:lpstr>Arial</vt:lpstr>
      <vt:lpstr>Calibri</vt:lpstr>
      <vt:lpstr>Times New Roman</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863</cp:revision>
  <cp:lastPrinted>2016-10-24T07:53:35Z</cp:lastPrinted>
  <dcterms:created xsi:type="dcterms:W3CDTF">2016-09-18T09:35:24Z</dcterms:created>
  <dcterms:modified xsi:type="dcterms:W3CDTF">2020-04-15T12:44:47Z</dcterms:modified>
</cp:coreProperties>
</file>