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72" d="100"/>
          <a:sy n="72"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a:t>Click to edit Master title style</a:t>
            </a:r>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a:t>Click to edit Master subtitle style</a:t>
            </a:r>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63A1C593-65D0-4073-BCC9-577B9352EA97}" type="datetimeFigureOut">
              <a:rPr lang="en-US" smtClean="0"/>
              <a:t>5/19/2018</a:t>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9B618960-8005-486C-9A75-10CB2AAC16F9}" type="slidenum">
              <a:rPr lang="en-US" smtClean="0"/>
              <a:t>‹#›</a:t>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5/19/2018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5/19/2018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5/19/2018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5/19/2018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174750"/>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174750"/>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t>5/19/2018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7"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t>5/19/2018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t>5/19/2018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5/19/2018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5/19/2018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5/19/2018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p:cNvPicPr>
            <a:picLocks noChangeAspect="1"/>
          </p:cNvPicPr>
          <p:nvPr/>
        </p:nvPicPr>
        <p:blipFill>
          <a:blip r:embed="rId13"/>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lstStyle/>
          <a:p>
            <a:pPr lvl="0"/>
            <a:r>
              <a:rPr lang="en-US" altLang="zh-CN" dirty="0"/>
              <a:t>Click to edit Master title style</a:t>
            </a:r>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63A1C593-65D0-4073-BCC9-577B9352EA97}" type="datetimeFigureOut">
              <a:rPr lang="en-US" smtClean="0"/>
              <a:t>5/19/2018</a:t>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altLang="en-US" dirty="0"/>
              <a:t>FİZİK TEDAVİ VE REHABİLİTASYON YÖNTEMLERİ</a:t>
            </a:r>
          </a:p>
        </p:txBody>
      </p:sp>
      <p:sp>
        <p:nvSpPr>
          <p:cNvPr id="3" name="Subtitle 2"/>
          <p:cNvSpPr>
            <a:spLocks noGrp="1"/>
          </p:cNvSpPr>
          <p:nvPr>
            <p:ph type="subTitle" idx="1"/>
          </p:nvPr>
        </p:nvSpPr>
        <p:spPr/>
        <p:txBody>
          <a:bodyPr/>
          <a:lstStyle/>
          <a:p>
            <a:r>
              <a:rPr lang="tr-TR" altLang="en-US"/>
              <a:t>ALÇAK FREKANSLI AKIMLAR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DÖRTGEN İMPULSLU AKIMLAR</a:t>
            </a:r>
          </a:p>
        </p:txBody>
      </p:sp>
      <p:sp>
        <p:nvSpPr>
          <p:cNvPr id="3" name="Content Placeholder 2"/>
          <p:cNvSpPr>
            <a:spLocks noGrp="1"/>
          </p:cNvSpPr>
          <p:nvPr>
            <p:ph sz="half" idx="1"/>
          </p:nvPr>
        </p:nvSpPr>
        <p:spPr>
          <a:xfrm>
            <a:off x="5703570" y="773430"/>
            <a:ext cx="6370320" cy="5969635"/>
          </a:xfrm>
        </p:spPr>
        <p:txBody>
          <a:bodyPr/>
          <a:lstStyle/>
          <a:p>
            <a:r>
              <a:rPr lang="en-US" sz="3000"/>
              <a:t>Galvani akımın açılmasıyla akım şiddeti aniden yükselir ve devrenin kapanması ile aniden dik olarak düşer.</a:t>
            </a:r>
          </a:p>
          <a:p>
            <a:r>
              <a:rPr lang="en-US" sz="3000" b="1"/>
              <a:t>Kasları</a:t>
            </a:r>
            <a:r>
              <a:rPr lang="en-US" sz="3000"/>
              <a:t> uyarmak amacıyla kullanılır.</a:t>
            </a:r>
          </a:p>
          <a:p>
            <a:r>
              <a:rPr lang="en-US" sz="3000"/>
              <a:t>Uzun süreli olduğunda </a:t>
            </a:r>
            <a:r>
              <a:rPr lang="en-US" sz="3000" b="1"/>
              <a:t>denerve kasta </a:t>
            </a:r>
            <a:r>
              <a:rPr lang="en-US" sz="3000"/>
              <a:t>da kontraksiyon oluşturur.</a:t>
            </a:r>
          </a:p>
          <a:p>
            <a:r>
              <a:rPr lang="en-US" sz="3000"/>
              <a:t>Sinir lifleri </a:t>
            </a:r>
            <a:r>
              <a:rPr lang="en-US" sz="3000" b="1"/>
              <a:t>kısa</a:t>
            </a:r>
            <a:r>
              <a:rPr lang="en-US" sz="3000"/>
              <a:t>, kas lifleri </a:t>
            </a:r>
            <a:r>
              <a:rPr lang="en-US" sz="3000" b="1"/>
              <a:t>uzun</a:t>
            </a:r>
            <a:r>
              <a:rPr lang="en-US" sz="3000"/>
              <a:t> süreli akımlarla uyarılabilirler. </a:t>
            </a:r>
          </a:p>
          <a:p>
            <a:r>
              <a:rPr lang="en-US" sz="3000"/>
              <a:t>Uyarıcı elektrod negatif kutba bağlanmalıdır.</a:t>
            </a:r>
          </a:p>
        </p:txBody>
      </p:sp>
      <p:pic>
        <p:nvPicPr>
          <p:cNvPr id="368" name="Shape 368" descr="Y42"/>
          <p:cNvPicPr preferRelativeResize="0">
            <a:picLocks noGrp="1" noChangeAspect="1"/>
          </p:cNvPicPr>
          <p:nvPr>
            <p:ph sz="half" idx="2"/>
          </p:nvPr>
        </p:nvPicPr>
        <p:blipFill>
          <a:blip r:embed="rId2"/>
          <a:srcRect l="11807" r="17063" b="64157"/>
          <a:stretch>
            <a:fillRect/>
          </a:stretch>
        </p:blipFill>
        <p:spPr>
          <a:xfrm>
            <a:off x="162560" y="773430"/>
            <a:ext cx="5305425" cy="59690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ÜÇGEN İMPULSLU AKIMLAR</a:t>
            </a:r>
          </a:p>
        </p:txBody>
      </p:sp>
      <p:sp>
        <p:nvSpPr>
          <p:cNvPr id="3" name="Content Placeholder 2"/>
          <p:cNvSpPr>
            <a:spLocks noGrp="1"/>
          </p:cNvSpPr>
          <p:nvPr>
            <p:ph sz="half" idx="1"/>
          </p:nvPr>
        </p:nvSpPr>
        <p:spPr>
          <a:xfrm>
            <a:off x="313690" y="862330"/>
            <a:ext cx="8359775" cy="4953000"/>
          </a:xfrm>
        </p:spPr>
        <p:txBody>
          <a:bodyPr/>
          <a:lstStyle/>
          <a:p>
            <a:r>
              <a:rPr lang="en-US" sz="2800"/>
              <a:t>Üçgen impulslu akımlarda, akım düz bir çizgi biçiminde olmayıp, belli bir eğimle yükselmektedir.</a:t>
            </a:r>
          </a:p>
          <a:p>
            <a:r>
              <a:rPr lang="en-US" sz="2800"/>
              <a:t>Akım </a:t>
            </a:r>
            <a:r>
              <a:rPr lang="en-US" sz="2800" b="1"/>
              <a:t>yavaş yavaş artar</a:t>
            </a:r>
            <a:r>
              <a:rPr lang="en-US" sz="2800"/>
              <a:t> ve </a:t>
            </a:r>
            <a:r>
              <a:rPr lang="en-US" sz="2800" b="1"/>
              <a:t>daha yavaş azalır</a:t>
            </a:r>
            <a:r>
              <a:rPr lang="en-US" sz="2800"/>
              <a:t>. </a:t>
            </a:r>
          </a:p>
          <a:p>
            <a:r>
              <a:rPr lang="en-US" sz="2800"/>
              <a:t>Bu nedenle bu tip akımlara Eksponansiyel akımlar da denilmektedir.</a:t>
            </a:r>
          </a:p>
          <a:p>
            <a:r>
              <a:rPr lang="en-US" sz="2800" b="1"/>
              <a:t>Denerve kasın</a:t>
            </a:r>
            <a:r>
              <a:rPr lang="en-US" sz="2800"/>
              <a:t> stimülasyonunda kullanılır.</a:t>
            </a:r>
          </a:p>
        </p:txBody>
      </p:sp>
      <p:pic>
        <p:nvPicPr>
          <p:cNvPr id="376" name="Shape 376" descr="Y14"/>
          <p:cNvPicPr preferRelativeResize="0">
            <a:picLocks noGrp="1" noChangeAspect="1"/>
          </p:cNvPicPr>
          <p:nvPr>
            <p:ph sz="half" idx="2"/>
          </p:nvPr>
        </p:nvPicPr>
        <p:blipFill>
          <a:blip r:embed="rId2"/>
          <a:srcRect l="59053" t="17959" r="11154" b="68568"/>
          <a:stretch>
            <a:fillRect/>
          </a:stretch>
        </p:blipFill>
        <p:spPr>
          <a:xfrm>
            <a:off x="7621270" y="3199765"/>
            <a:ext cx="4552950" cy="366014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FARADİK AKIM</a:t>
            </a:r>
          </a:p>
        </p:txBody>
      </p:sp>
      <p:sp>
        <p:nvSpPr>
          <p:cNvPr id="3" name="Content Placeholder 2"/>
          <p:cNvSpPr>
            <a:spLocks noGrp="1"/>
          </p:cNvSpPr>
          <p:nvPr>
            <p:ph sz="half" idx="1"/>
          </p:nvPr>
        </p:nvSpPr>
        <p:spPr>
          <a:xfrm>
            <a:off x="478155" y="773430"/>
            <a:ext cx="9295130" cy="4953000"/>
          </a:xfrm>
        </p:spPr>
        <p:txBody>
          <a:bodyPr/>
          <a:lstStyle/>
          <a:p>
            <a:r>
              <a:rPr lang="en-US" sz="2800"/>
              <a:t>Yüksek voltajlı bir indüksiyon akımıdır.</a:t>
            </a:r>
          </a:p>
          <a:p>
            <a:r>
              <a:rPr lang="en-US" sz="2800"/>
              <a:t>İmpuls genişliği  0.1-1 ms</a:t>
            </a:r>
          </a:p>
          <a:p>
            <a:r>
              <a:rPr lang="en-US" sz="2800"/>
              <a:t>Frekansı  30-100 Hz arasında değişir.</a:t>
            </a:r>
          </a:p>
          <a:p>
            <a:r>
              <a:rPr lang="en-US" sz="2800"/>
              <a:t>Tek yönlü olabildiği gibi, bifazik de olabilir. </a:t>
            </a:r>
            <a:r>
              <a:rPr lang="tr-TR" altLang="en-US" sz="2800"/>
              <a:t>T</a:t>
            </a:r>
            <a:r>
              <a:rPr lang="en-US" sz="2800"/>
              <a:t>ek yönlü kabul edilir. Çünkü açılış voltajı yüksek kapanış voltajı düşüktür.</a:t>
            </a:r>
          </a:p>
          <a:p>
            <a:r>
              <a:rPr lang="en-US" sz="2800"/>
              <a:t>Klasik faradik akım, her iki yönde de amplütüd gösterdiği için alçak frekanslı bir Pulsatil akımdır denilebilir.</a:t>
            </a:r>
          </a:p>
          <a:p>
            <a:r>
              <a:rPr lang="en-US" sz="2800"/>
              <a:t>Bir bobin ve bir anahtar aracılığıyla galvanik akımdan elde edilir.</a:t>
            </a:r>
          </a:p>
          <a:p>
            <a:r>
              <a:rPr lang="en-US" sz="2800"/>
              <a:t>Oluşan impulslar birbirine benzemeyen şekilde bifaziktir.</a:t>
            </a:r>
          </a:p>
        </p:txBody>
      </p:sp>
      <p:pic>
        <p:nvPicPr>
          <p:cNvPr id="383" name="Shape 383" descr="Y17"/>
          <p:cNvPicPr preferRelativeResize="0">
            <a:picLocks noGrp="1" noChangeAspect="1"/>
          </p:cNvPicPr>
          <p:nvPr>
            <p:ph sz="half" idx="2"/>
          </p:nvPr>
        </p:nvPicPr>
        <p:blipFill>
          <a:blip r:embed="rId2"/>
          <a:srcRect l="3933" t="20981" r="1966" b="29755"/>
          <a:stretch>
            <a:fillRect/>
          </a:stretch>
        </p:blipFill>
        <p:spPr>
          <a:xfrm>
            <a:off x="9203690" y="-11430"/>
            <a:ext cx="3002915" cy="225234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55270"/>
            <a:ext cx="10069830" cy="5872480"/>
          </a:xfrm>
        </p:spPr>
        <p:txBody>
          <a:bodyPr/>
          <a:lstStyle/>
          <a:p>
            <a:r>
              <a:rPr lang="en-US"/>
              <a:t>Uyarıcı niteliktedir.</a:t>
            </a:r>
          </a:p>
          <a:p>
            <a:pPr marL="0" indent="0">
              <a:buNone/>
            </a:pPr>
            <a:endParaRPr lang="en-US"/>
          </a:p>
          <a:p>
            <a:r>
              <a:rPr lang="en-US"/>
              <a:t>Motor ve duyusal sinirler üzerinde etkilidir.</a:t>
            </a:r>
          </a:p>
          <a:p>
            <a:pPr marL="0" indent="0">
              <a:buNone/>
            </a:pPr>
            <a:endParaRPr lang="en-US"/>
          </a:p>
          <a:p>
            <a:r>
              <a:rPr lang="en-US"/>
              <a:t>Kısa süreli olduğundan denerve kası uyaramaz !</a:t>
            </a:r>
          </a:p>
          <a:p>
            <a:pPr marL="0" indent="0">
              <a:buNone/>
            </a:pPr>
            <a:endParaRPr lang="en-US"/>
          </a:p>
          <a:p>
            <a:r>
              <a:rPr lang="en-US"/>
              <a:t>Motor sinir bağlantısı normal olan kaslarda kullanmama atrofisinde, konversiyonda, tendon transplantasyonlarında hangi kasını ne şekilde kullanabileceğini anlama amaçlı, travmatik ve venöz yetmezliğe bağlı ödem tedavisinde kullanılır.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NEOFARADİK AKIM</a:t>
            </a:r>
          </a:p>
        </p:txBody>
      </p:sp>
      <p:sp>
        <p:nvSpPr>
          <p:cNvPr id="3" name="Content Placeholder 2"/>
          <p:cNvSpPr>
            <a:spLocks noGrp="1"/>
          </p:cNvSpPr>
          <p:nvPr>
            <p:ph idx="1"/>
          </p:nvPr>
        </p:nvSpPr>
        <p:spPr/>
        <p:txBody>
          <a:bodyPr/>
          <a:lstStyle/>
          <a:p>
            <a:r>
              <a:rPr lang="en-US"/>
              <a:t>Bu tip faradik akım üçgen (dörtgen de olabilir) dalga formunda doğru akım impulslarıdır.</a:t>
            </a:r>
          </a:p>
          <a:p>
            <a:endParaRPr lang="en-US"/>
          </a:p>
          <a:p>
            <a:r>
              <a:rPr lang="en-US"/>
              <a:t>İmpuls süresi  1 ms , impuls araları 20 ms, yani yaklaşık 50 Hz’lik bir frekansa sahiptir.</a:t>
            </a:r>
          </a:p>
          <a:p>
            <a:pPr marL="0" indent="0">
              <a:buNone/>
            </a:pPr>
            <a:endParaRPr lang="en-US"/>
          </a:p>
          <a:p>
            <a:r>
              <a:rPr lang="en-US" b="1"/>
              <a:t>Tetanizan bir frekanstır.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74750"/>
            <a:ext cx="8328025" cy="4953000"/>
          </a:xfrm>
        </p:spPr>
        <p:txBody>
          <a:bodyPr/>
          <a:lstStyle/>
          <a:p>
            <a:r>
              <a:rPr lang="en-US"/>
              <a:t>Klasik faradik akımdan diğer bir farkı da akım şiddetinin istenildiği gibi belirlenebilmesidir.</a:t>
            </a:r>
          </a:p>
          <a:p>
            <a:pPr marL="0" indent="0">
              <a:buNone/>
            </a:pPr>
            <a:endParaRPr lang="en-US"/>
          </a:p>
          <a:p>
            <a:r>
              <a:rPr lang="en-US" b="1"/>
              <a:t>Kasların uyarılabilme durumlarına ilişkin kısa sürede kaba bir bilgi edinmede yararlanılır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t>ALÇAK FREKANSLI AKIMLAR</a:t>
            </a:r>
          </a:p>
        </p:txBody>
      </p:sp>
      <p:sp>
        <p:nvSpPr>
          <p:cNvPr id="3" name="Content Placeholder 2"/>
          <p:cNvSpPr>
            <a:spLocks noGrp="1"/>
          </p:cNvSpPr>
          <p:nvPr>
            <p:ph idx="1"/>
          </p:nvPr>
        </p:nvSpPr>
        <p:spPr>
          <a:xfrm>
            <a:off x="609600" y="1174750"/>
            <a:ext cx="8935720" cy="4953000"/>
          </a:xfrm>
        </p:spPr>
        <p:txBody>
          <a:bodyPr/>
          <a:lstStyle/>
          <a:p>
            <a:r>
              <a:rPr lang="en-US"/>
              <a:t>Frekansı 1-1000 Hz arasındadır. Tedavide ise genelde 1-100 Hz arası kullanılır.</a:t>
            </a:r>
          </a:p>
          <a:p>
            <a:r>
              <a:rPr lang="en-US"/>
              <a:t>Sürekli yön değiştiren akımlardır.</a:t>
            </a:r>
          </a:p>
          <a:p>
            <a:r>
              <a:rPr lang="en-US"/>
              <a:t>Diğer adı  </a:t>
            </a:r>
            <a:r>
              <a:rPr lang="en-US" b="1"/>
              <a:t>Uyarıcı akımlar</a:t>
            </a:r>
            <a:r>
              <a:rPr lang="en-US"/>
              <a:t> ya da  </a:t>
            </a:r>
            <a:r>
              <a:rPr lang="en-US" b="1"/>
              <a:t>İmpuls akımları’</a:t>
            </a:r>
            <a:r>
              <a:rPr lang="en-US"/>
              <a:t> dır.</a:t>
            </a:r>
          </a:p>
          <a:p>
            <a:r>
              <a:rPr lang="en-US"/>
              <a:t>Amaç, kasların ayrı ayrı veya gruplar halinde tanısal ya da tedavi amaçlı uyarılmasıdır.  Bu amaca en uygun akım türünün yaklaşık 100 Hz’e kadar frekanstaki </a:t>
            </a:r>
            <a:r>
              <a:rPr lang="en-US" b="1"/>
              <a:t>dörtgen akımlar</a:t>
            </a:r>
            <a:r>
              <a:rPr lang="en-US"/>
              <a:t> olduğu kabul edilir.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ETKİLERİ</a:t>
            </a:r>
          </a:p>
        </p:txBody>
      </p:sp>
      <p:sp>
        <p:nvSpPr>
          <p:cNvPr id="3" name="Content Placeholder 2"/>
          <p:cNvSpPr>
            <a:spLocks noGrp="1"/>
          </p:cNvSpPr>
          <p:nvPr>
            <p:ph idx="1"/>
          </p:nvPr>
        </p:nvSpPr>
        <p:spPr>
          <a:xfrm>
            <a:off x="609600" y="773430"/>
            <a:ext cx="8032115" cy="4953000"/>
          </a:xfrm>
        </p:spPr>
        <p:txBody>
          <a:bodyPr/>
          <a:lstStyle/>
          <a:p>
            <a:r>
              <a:rPr lang="en-US" sz="2500"/>
              <a:t>Analjezik etki</a:t>
            </a:r>
          </a:p>
          <a:p>
            <a:r>
              <a:rPr lang="en-US" sz="2500"/>
              <a:t>Kas kontraksiyonu etkisi</a:t>
            </a:r>
          </a:p>
          <a:p>
            <a:r>
              <a:rPr lang="en-US" sz="2500"/>
              <a:t>Analjezik etki kapı-kontrol teorisiyle açıklanmaktadır. </a:t>
            </a:r>
          </a:p>
          <a:p>
            <a:r>
              <a:rPr lang="en-US" sz="2500"/>
              <a:t>Kapı kontrol teorisi:</a:t>
            </a:r>
          </a:p>
          <a:p>
            <a:r>
              <a:rPr lang="en-US" sz="2500"/>
              <a:t>Vücutta ağrı  A delta (miyelinli) ve  C lifleri (miyelinsiz) ile taşınır.</a:t>
            </a:r>
          </a:p>
          <a:p>
            <a:r>
              <a:rPr lang="en-US" sz="2500"/>
              <a:t> A  delta lifleri-----batıcı  ağrı--------------2-5 mikron çapında---3-15m/s hız</a:t>
            </a:r>
          </a:p>
          <a:p>
            <a:r>
              <a:rPr lang="en-US" sz="2500"/>
              <a:t> C  lifleri -----------yanıcı ve künt ağrı----0.4-1.2 mikron çap---0.5-2m/s hız</a:t>
            </a:r>
          </a:p>
          <a:p>
            <a:r>
              <a:rPr lang="en-US" sz="2500"/>
              <a:t> A  alfa, beta, gama lifleri ise miyelinli, kalın çaplıdırlar ve </a:t>
            </a:r>
            <a:r>
              <a:rPr lang="en-US" sz="2500" b="1"/>
              <a:t>dokunma ve derin duyuyu (proprioception) </a:t>
            </a:r>
            <a:r>
              <a:rPr lang="en-US" sz="2500"/>
              <a:t>taşırlar.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74750"/>
            <a:ext cx="8689340" cy="4953000"/>
          </a:xfrm>
        </p:spPr>
        <p:txBody>
          <a:bodyPr/>
          <a:lstStyle/>
          <a:p>
            <a:r>
              <a:rPr lang="en-US"/>
              <a:t>A delta reseptörleri ciltte bulunur ve oldukça yüzeyeldir.</a:t>
            </a:r>
          </a:p>
          <a:p>
            <a:r>
              <a:rPr lang="en-US"/>
              <a:t>Yüksek şiddette mekanik uyarıya ve yüksek derecede sıcaklığa duyarlıdır.</a:t>
            </a:r>
          </a:p>
          <a:p>
            <a:r>
              <a:rPr lang="en-US"/>
              <a:t>C lifleri reseptörleri ciltte ve daha derinde sinir dokusu hariç hemen her dokuda bulunur.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74750"/>
            <a:ext cx="8951595" cy="4953000"/>
          </a:xfrm>
        </p:spPr>
        <p:txBody>
          <a:bodyPr/>
          <a:lstStyle/>
          <a:p>
            <a:r>
              <a:rPr lang="en-US"/>
              <a:t>AFA’ların uyarısıyla  A alfa,beta ve gama gibi dokunma ve derin duyu yolları uyarılarak,  ağrı uyaranlarını beyne taşıyan yolu kaplar  ve yolu kapladığı için kapıyı ağrının geçişine  kapatır. Medulla spinalis seviyesinde substansiya jelatinozada presinaptik bölgede ağrı duyusunu ileten liflerin inhibe edilmesine sebep olurlar.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Kas kontraksiyonuna etkisi</a:t>
            </a:r>
          </a:p>
        </p:txBody>
      </p:sp>
      <p:sp>
        <p:nvSpPr>
          <p:cNvPr id="3" name="Content Placeholder 2"/>
          <p:cNvSpPr>
            <a:spLocks noGrp="1"/>
          </p:cNvSpPr>
          <p:nvPr>
            <p:ph idx="1"/>
          </p:nvPr>
        </p:nvSpPr>
        <p:spPr>
          <a:xfrm>
            <a:off x="609600" y="1174750"/>
            <a:ext cx="9033510" cy="4953000"/>
          </a:xfrm>
        </p:spPr>
        <p:txBody>
          <a:bodyPr/>
          <a:lstStyle/>
          <a:p>
            <a:r>
              <a:rPr lang="en-US"/>
              <a:t>AFA’larla sinir impulsunu taklit ederek normal ve denerve kasta kontraksiyon sağlanabilir. </a:t>
            </a:r>
          </a:p>
          <a:p>
            <a:r>
              <a:rPr lang="en-US"/>
              <a:t>Normal kasta yeterli şiddette akım, siniri uyarır ve sinir aracılığı ile kasta kontraksiyon oluşturur.</a:t>
            </a:r>
          </a:p>
          <a:p>
            <a:r>
              <a:rPr lang="en-US"/>
              <a:t>Denerve kasta ise ancak uygun elektriksel akımlar kullanılarak uyarılabilir. </a:t>
            </a:r>
          </a:p>
          <a:p>
            <a:r>
              <a:rPr lang="en-US"/>
              <a:t>Normal kaslar 10 msn’den az akımlarla uyarılabilirken, denerve kasın 10 msn’den uzun süreli akımlara ihtiyacı vardır.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67055"/>
            <a:ext cx="9149080" cy="5560695"/>
          </a:xfrm>
        </p:spPr>
        <p:txBody>
          <a:bodyPr/>
          <a:lstStyle/>
          <a:p>
            <a:r>
              <a:rPr lang="en-US"/>
              <a:t>TENS cilt aracılığıyla somotosensoriyel sinir liflerinin uyarılmasını ifade ederken,</a:t>
            </a:r>
          </a:p>
          <a:p>
            <a:r>
              <a:rPr lang="en-US"/>
              <a:t>NMES(nöromüsküler elektrik stimülasyonu) motor sinir aracılığıyla kas kontraksiyonunu sağlar.</a:t>
            </a:r>
          </a:p>
          <a:p>
            <a:r>
              <a:rPr lang="en-US"/>
              <a:t>Birçok kaynakta Denerve kasın stimulasyonuna elektrostimülasyon denir. Ancak stimülasyon sadece denerve kasta yapılmaz. Daha doğrusu normal kasın elektrostimülasyonu ve denerve kasın elektrostimülasyonu demek daha doğrudur.</a:t>
            </a:r>
          </a:p>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74750"/>
            <a:ext cx="9230360" cy="4953000"/>
          </a:xfrm>
        </p:spPr>
        <p:txBody>
          <a:bodyPr/>
          <a:lstStyle/>
          <a:p>
            <a:r>
              <a:rPr lang="en-US"/>
              <a:t>Bazı AFA’lar ile kullanmama atrofisinde, skolyoz tedavisinde, üriner disfonksiyonda ve fonksiyonel amaçlı olarak normal kasta elektrostimülasyon yapılmaktadır.</a:t>
            </a:r>
          </a:p>
          <a:p>
            <a:r>
              <a:rPr lang="en-US"/>
              <a:t>Denerve kasta ise kontraksiyon sağlayarak atrofiyi önlemek amaçlı kullanılmaktadır. Bu amaçla uyarı süresi uzun eksponansiyel akımlar ve kesikli galvani akımlar tercih edilmektedir.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Klinik uygulamalarda kullanılan AFA tipleri:</a:t>
            </a:r>
          </a:p>
        </p:txBody>
      </p:sp>
      <p:sp>
        <p:nvSpPr>
          <p:cNvPr id="3" name="Content Placeholder 2"/>
          <p:cNvSpPr>
            <a:spLocks noGrp="1"/>
          </p:cNvSpPr>
          <p:nvPr>
            <p:ph sz="half" idx="1"/>
          </p:nvPr>
        </p:nvSpPr>
        <p:spPr>
          <a:xfrm>
            <a:off x="609600" y="1174750"/>
            <a:ext cx="7110095" cy="4953000"/>
          </a:xfrm>
        </p:spPr>
        <p:txBody>
          <a:bodyPr/>
          <a:lstStyle/>
          <a:p>
            <a:r>
              <a:rPr lang="en-US"/>
              <a:t>Dörtgen impulslu akımlar,</a:t>
            </a:r>
          </a:p>
          <a:p>
            <a:r>
              <a:rPr lang="en-US"/>
              <a:t>Üçgen impulslu akımlar,</a:t>
            </a:r>
          </a:p>
          <a:p>
            <a:r>
              <a:rPr lang="en-US"/>
              <a:t>Faradik akım,</a:t>
            </a:r>
          </a:p>
          <a:p>
            <a:r>
              <a:rPr lang="en-US"/>
              <a:t>Neofaradik akım,</a:t>
            </a:r>
          </a:p>
          <a:p>
            <a:r>
              <a:rPr lang="en-US"/>
              <a:t>Amplitüd modülasyonu</a:t>
            </a:r>
          </a:p>
          <a:p>
            <a:pPr marL="0" indent="0">
              <a:buNone/>
            </a:pPr>
            <a:r>
              <a:rPr lang="en-US"/>
              <a:t>(Schwellstrom yada Elekrojimnastik)</a:t>
            </a:r>
          </a:p>
          <a:p>
            <a:r>
              <a:rPr lang="en-US"/>
              <a:t>Sinüzoidal akımlar</a:t>
            </a: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705</Words>
  <Application>Microsoft Office PowerPoint</Application>
  <PresentationFormat>Geniş ekran</PresentationFormat>
  <Paragraphs>73</Paragraphs>
  <Slides>15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15</vt:i4>
      </vt:variant>
    </vt:vector>
  </HeadingPairs>
  <TitlesOfParts>
    <vt:vector size="18" baseType="lpstr">
      <vt:lpstr>SimSun</vt:lpstr>
      <vt:lpstr>Arial</vt:lpstr>
      <vt:lpstr>Blue Waves</vt:lpstr>
      <vt:lpstr>FİZİK TEDAVİ VE REHABİLİTASYON YÖNTEMLERİ</vt:lpstr>
      <vt:lpstr>ALÇAK FREKANSLI AKIMLAR</vt:lpstr>
      <vt:lpstr>ETKİLERİ</vt:lpstr>
      <vt:lpstr>PowerPoint Sunusu</vt:lpstr>
      <vt:lpstr>PowerPoint Sunusu</vt:lpstr>
      <vt:lpstr>Kas kontraksiyonuna etkisi</vt:lpstr>
      <vt:lpstr>PowerPoint Sunusu</vt:lpstr>
      <vt:lpstr>PowerPoint Sunusu</vt:lpstr>
      <vt:lpstr>Klinik uygulamalarda kullanılan AFA tipleri:</vt:lpstr>
      <vt:lpstr>DÖRTGEN İMPULSLU AKIMLAR</vt:lpstr>
      <vt:lpstr>ÜÇGEN İMPULSLU AKIMLAR</vt:lpstr>
      <vt:lpstr>FARADİK AKIM</vt:lpstr>
      <vt:lpstr>PowerPoint Sunusu</vt:lpstr>
      <vt:lpstr>NEOFARADİK AKIM</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Ergun GOKTAS</cp:lastModifiedBy>
  <cp:revision>5</cp:revision>
  <dcterms:created xsi:type="dcterms:W3CDTF">2017-07-22T16:14:00Z</dcterms:created>
  <dcterms:modified xsi:type="dcterms:W3CDTF">2018-05-19T14:11:34Z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1033-10.2.0.5871</vt:lpwstr>
  </property>
</Properties>
</file>