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764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0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6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870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304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72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86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05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90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87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46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23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47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70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11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33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657DE-8D50-4605-9F75-99756CFBF172}" type="datetimeFigureOut">
              <a:rPr lang="tr-TR" smtClean="0"/>
              <a:t>15.01.2020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DEB4FCB-93D4-4548-84D0-7870A61932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68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606548"/>
            <a:ext cx="9144000" cy="2387600"/>
          </a:xfrm>
        </p:spPr>
        <p:txBody>
          <a:bodyPr/>
          <a:lstStyle/>
          <a:p>
            <a:r>
              <a:rPr lang="tr-TR" dirty="0"/>
              <a:t>Anatomiye giriş ve terminoloji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40539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83321" y="1170770"/>
            <a:ext cx="1048043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800" b="1" dirty="0">
                <a:solidFill>
                  <a:srgbClr val="2E74B5"/>
                </a:solidFill>
                <a:latin typeface="Calibri Light" panose="020F0302020204030204" pitchFamily="34" charset="0"/>
              </a:rPr>
              <a:t>ANATOMİK DURUŞ (ANATOMİK POZİSYON, </a:t>
            </a:r>
            <a:r>
              <a:rPr lang="tr-TR" sz="2800" b="1" i="1" dirty="0">
                <a:solidFill>
                  <a:srgbClr val="2E74B5"/>
                </a:solidFill>
                <a:latin typeface="Calibri Light" panose="020F0302020204030204" pitchFamily="34" charset="0"/>
              </a:rPr>
              <a:t>SITUS</a:t>
            </a:r>
            <a:r>
              <a:rPr lang="tr-TR" sz="2800" b="1" dirty="0">
                <a:solidFill>
                  <a:srgbClr val="2E74B5"/>
                </a:solidFill>
                <a:latin typeface="Calibri Light" panose="020F0302020204030204" pitchFamily="34" charset="0"/>
              </a:rPr>
              <a:t>)</a:t>
            </a:r>
            <a:r>
              <a:rPr lang="tr-TR" sz="28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8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Kişinin, ayakta ve dik, üst </a:t>
            </a:r>
            <a:r>
              <a:rPr lang="tr-TR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ekstremiteleri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 yanlarda, ayakları bitişik, avuç içleri ve yüzü karşıya bakar durumdaki pozisyonudur. Bütün anatomik tarifler bu pozisyondaki bir insanın vücudundan geçen hayali düzlemlerle olan ilişkisine göre yapılır.  </a:t>
            </a:r>
            <a:endParaRPr lang="tr-TR" sz="28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Vücut üzerinde tarifler yapmak için üç hayali eksen ve bunlar tarafından oluşturulan üç hayali düzlem kullanılır. </a:t>
            </a:r>
            <a:endParaRPr lang="tr-TR" sz="2800" dirty="0">
              <a:solidFill>
                <a:srgbClr val="000000"/>
              </a:solidFill>
              <a:latin typeface="&amp;quot"/>
            </a:endParaRPr>
          </a:p>
          <a:p>
            <a:pPr fontAlgn="base"/>
            <a:r>
              <a:rPr lang="tr-TR" sz="2800" b="1" dirty="0">
                <a:solidFill>
                  <a:srgbClr val="2E74B5"/>
                </a:solidFill>
                <a:latin typeface="Calibri Light" panose="020F0302020204030204" pitchFamily="34" charset="0"/>
              </a:rPr>
              <a:t>EKSENLER</a:t>
            </a:r>
            <a:r>
              <a:rPr lang="tr-TR" sz="28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8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tr-TR" sz="2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Transvers</a:t>
            </a:r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 eksen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: Sağ-sol veya tam tersi yönde uzanan eksendir. </a:t>
            </a:r>
            <a:endParaRPr lang="tr-TR" sz="28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tr-TR" sz="2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Vertikal</a:t>
            </a:r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 eksen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: Yukarı-aşağı veya tam tersi yönde uzanan eksendir. </a:t>
            </a:r>
            <a:endParaRPr lang="tr-TR" sz="28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tr-TR" sz="2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</a:t>
            </a:r>
            <a:r>
              <a:rPr lang="tr-TR" sz="2800" b="1" dirty="0">
                <a:solidFill>
                  <a:srgbClr val="000000"/>
                </a:solidFill>
                <a:latin typeface="Calibri" panose="020F0502020204030204" pitchFamily="34" charset="0"/>
              </a:rPr>
              <a:t> eksen</a:t>
            </a:r>
            <a:r>
              <a:rPr lang="tr-TR" sz="2800" dirty="0">
                <a:solidFill>
                  <a:srgbClr val="000000"/>
                </a:solidFill>
                <a:latin typeface="Calibri" panose="020F0502020204030204" pitchFamily="34" charset="0"/>
              </a:rPr>
              <a:t>: Ön-arka veya tam tersi yönde uzanan eksendir</a:t>
            </a:r>
            <a:endParaRPr lang="tr-TR" sz="28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val="9728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14400" y="1291527"/>
            <a:ext cx="109259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2000" b="1" dirty="0">
                <a:solidFill>
                  <a:srgbClr val="2E74B5"/>
                </a:solidFill>
                <a:latin typeface="Calibri Light" panose="020F0302020204030204" pitchFamily="34" charset="0"/>
              </a:rPr>
              <a:t>DÜZLEMLER</a:t>
            </a:r>
            <a:r>
              <a:rPr lang="tr-TR" sz="20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20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1. 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horizontalia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Horizontal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düzlem,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aksiyal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düzlem)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Transvers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ve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eksenler tarafından oluşturulurlar. Vücudu üst ve alt parçalara ayırırlar. Bu düzlemde elde edilen radyolojik kesitlere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aksiyal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kesit denilir. Bu düzleme paralel olarak vücudun diğer bölgelerinden geçen düzlemlere 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transversalia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denilir ve bu düzlemler de bulundukları yerlere göre farklı isimlerle anılırlar (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transpyloricum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subcostale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supracristale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intertuberculare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interspinale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gibi).  </a:t>
            </a:r>
            <a:endParaRPr lang="tr-TR" sz="20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2. 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coronalia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(Plana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frontalia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frontal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düzlem,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koronal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düzlem):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Transvers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ve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vertikal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eksenler tarafından oluşturulurlar. Vücudu ön ve arka parçalara ayırırlar.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Os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frontale’ye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veya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os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frontale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ile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os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parietale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arasındaki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sutura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coronalis’e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paralel olduklarından aynı isimle anılırlar. Bu düzlemde elde edilen radyolojik kesitlere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frontal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koronal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) kesit denilir. </a:t>
            </a:r>
            <a:endParaRPr lang="tr-TR" sz="20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3. 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sagittalia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düzlem):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Vertikal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ve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eksenler tarafından oluşturulurlar. Vücudu sağ ve sol parçalara ayırırlar. Vücudun tam ortasından geçen </a:t>
            </a:r>
            <a:r>
              <a:rPr lang="tr-TR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sagittal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 düzleme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Planum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medianum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denilir, buna paralel diğer düzlemlere 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plana </a:t>
            </a:r>
            <a:r>
              <a:rPr lang="tr-TR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paramediana</a:t>
            </a:r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denilir.</a:t>
            </a:r>
            <a:endParaRPr lang="tr-TR" sz="20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val="249909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75692" y="1383323"/>
            <a:ext cx="98004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sz="3200" b="1" dirty="0">
                <a:solidFill>
                  <a:srgbClr val="2E74B5"/>
                </a:solidFill>
                <a:latin typeface="Calibri Light" panose="020F0302020204030204" pitchFamily="34" charset="0"/>
              </a:rPr>
              <a:t>VÜCUT BÖLGELERİ (</a:t>
            </a:r>
            <a:r>
              <a:rPr lang="tr-TR" sz="3200" b="1" dirty="0" err="1">
                <a:solidFill>
                  <a:srgbClr val="2E74B5"/>
                </a:solidFill>
                <a:latin typeface="Calibri Light" panose="020F0302020204030204" pitchFamily="34" charset="0"/>
              </a:rPr>
              <a:t>Regiones</a:t>
            </a:r>
            <a:r>
              <a:rPr lang="tr-TR" sz="3200" b="1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tr-TR" sz="3200" b="1" dirty="0" err="1">
                <a:solidFill>
                  <a:srgbClr val="2E74B5"/>
                </a:solidFill>
                <a:latin typeface="Calibri Light" panose="020F0302020204030204" pitchFamily="34" charset="0"/>
              </a:rPr>
              <a:t>corporis</a:t>
            </a:r>
            <a:r>
              <a:rPr lang="tr-TR" sz="3200" b="1" dirty="0">
                <a:solidFill>
                  <a:srgbClr val="2E74B5"/>
                </a:solidFill>
                <a:latin typeface="Calibri Light" panose="020F0302020204030204" pitchFamily="34" charset="0"/>
              </a:rPr>
              <a:t> </a:t>
            </a:r>
            <a:r>
              <a:rPr lang="tr-TR" sz="3200" b="1" dirty="0" err="1">
                <a:solidFill>
                  <a:srgbClr val="2E74B5"/>
                </a:solidFill>
                <a:latin typeface="Calibri Light" panose="020F0302020204030204" pitchFamily="34" charset="0"/>
              </a:rPr>
              <a:t>humani</a:t>
            </a:r>
            <a:r>
              <a:rPr lang="tr-TR" sz="3200" b="1" dirty="0">
                <a:solidFill>
                  <a:srgbClr val="2E74B5"/>
                </a:solidFill>
                <a:latin typeface="Calibri Light" panose="020F0302020204030204" pitchFamily="34" charset="0"/>
              </a:rPr>
              <a:t>)</a:t>
            </a:r>
            <a:r>
              <a:rPr lang="tr-TR" sz="3200" dirty="0">
                <a:solidFill>
                  <a:srgbClr val="2E74B5"/>
                </a:solidFill>
                <a:latin typeface="Calibri Light" panose="020F0302020204030204" pitchFamily="34" charset="0"/>
              </a:rPr>
              <a:t> </a:t>
            </a:r>
            <a:endParaRPr lang="tr-TR" sz="3200" dirty="0">
              <a:solidFill>
                <a:srgbClr val="2E74B5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capitis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(baş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cervicales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(boyun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thoracicae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(göğüs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abdominales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(karın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dorsales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(sırt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perinealis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perineal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bölge)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membri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superioris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(üst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ekstremite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bölgeleri) </a:t>
            </a:r>
            <a:endParaRPr lang="tr-TR" sz="3200" dirty="0">
              <a:solidFill>
                <a:srgbClr val="000000"/>
              </a:solidFill>
              <a:latin typeface="&amp;quot"/>
            </a:endParaRPr>
          </a:p>
          <a:p>
            <a:pPr algn="just" fontAlgn="base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•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Regiones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membri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inferioris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(alt </a:t>
            </a:r>
            <a:r>
              <a:rPr lang="tr-TR" sz="3200" dirty="0" err="1">
                <a:solidFill>
                  <a:srgbClr val="000000"/>
                </a:solidFill>
                <a:latin typeface="Calibri" panose="020F0502020204030204" pitchFamily="34" charset="0"/>
              </a:rPr>
              <a:t>ekstremite</a:t>
            </a:r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</a:rPr>
              <a:t> bölgeleri) </a:t>
            </a:r>
            <a:endParaRPr lang="tr-TR" sz="3200" b="0" i="0" u="none" strike="noStrike" dirty="0">
              <a:solidFill>
                <a:srgbClr val="000000"/>
              </a:solidFill>
              <a:effectLst/>
              <a:latin typeface="&amp;quot"/>
            </a:endParaRPr>
          </a:p>
        </p:txBody>
      </p:sp>
    </p:spTree>
    <p:extLst>
      <p:ext uri="{BB962C8B-B14F-4D97-AF65-F5344CB8AC3E}">
        <p14:creationId xmlns:p14="http://schemas.microsoft.com/office/powerpoint/2010/main" val="18249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26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&amp;quot</vt:lpstr>
      <vt:lpstr>Arial</vt:lpstr>
      <vt:lpstr>Calibri</vt:lpstr>
      <vt:lpstr>Calibri Light</vt:lpstr>
      <vt:lpstr>Century Gothic</vt:lpstr>
      <vt:lpstr>Wingdings 3</vt:lpstr>
      <vt:lpstr>Duman</vt:lpstr>
      <vt:lpstr>Anatomiye giriş ve terminoloji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Anatomiye giriş ve terminoloji </dc:title>
  <dc:creator>Mert Ocak</dc:creator>
  <cp:lastModifiedBy>Mert Ocak</cp:lastModifiedBy>
  <cp:revision>2</cp:revision>
  <dcterms:created xsi:type="dcterms:W3CDTF">2020-01-15T07:06:07Z</dcterms:created>
  <dcterms:modified xsi:type="dcterms:W3CDTF">2020-01-15T07:20:09Z</dcterms:modified>
</cp:coreProperties>
</file>