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2" r:id="rId5"/>
    <p:sldId id="259" r:id="rId6"/>
    <p:sldId id="260" r:id="rId7"/>
    <p:sldId id="267" r:id="rId8"/>
    <p:sldId id="261" r:id="rId9"/>
    <p:sldId id="262" r:id="rId10"/>
    <p:sldId id="263" r:id="rId11"/>
    <p:sldId id="264" r:id="rId12"/>
    <p:sldId id="273" r:id="rId13"/>
    <p:sldId id="265" r:id="rId14"/>
    <p:sldId id="268" r:id="rId15"/>
    <p:sldId id="266"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59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10/6/2021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41D2AC3-6A0B-4169-B1EA-E3AE8B351BDD}"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D4B9363-8B87-41B7-9F8E-64519CBB8F34}"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EF5746-5284-4951-9F37-7AE924EDBCB7}"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2398B29-7265-4A65-A2A4-6703C057B7C1}"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8FBA082-94DF-4C4B-A041-6624924AB0A8}" type="datetimeFigureOut">
              <a:rPr lang="en-US" dirty="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B27686C4-3AB5-4E0C-86CA-FB108C350AA9}" type="datetimeFigureOut">
              <a:rPr lang="en-US" dirty="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F7F47CF-67C9-420C-80A5-E2069FF0C2DF}" type="datetimeFigureOut">
              <a:rPr lang="en-US" dirty="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0C3BFE2-83B7-4B0A-B9D3-AB28331082B3}"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2EF78E3-FDA3-4D28-AAA2-0B81F349A39D}" type="datetimeFigureOut">
              <a:rPr lang="en-US" dirty="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10/6/2021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74C5E6-8B97-4411-AF7F-11C1B869C335}"/>
              </a:ext>
            </a:extLst>
          </p:cNvPr>
          <p:cNvSpPr>
            <a:spLocks noGrp="1"/>
          </p:cNvSpPr>
          <p:nvPr>
            <p:ph type="ctrTitle"/>
          </p:nvPr>
        </p:nvSpPr>
        <p:spPr/>
        <p:txBody>
          <a:bodyPr/>
          <a:lstStyle/>
          <a:p>
            <a:r>
              <a:rPr lang="tr-TR" dirty="0"/>
              <a:t>GIDA KATKI MADDELERİ </a:t>
            </a:r>
          </a:p>
        </p:txBody>
      </p:sp>
      <p:sp>
        <p:nvSpPr>
          <p:cNvPr id="3" name="Alt Başlık 2">
            <a:extLst>
              <a:ext uri="{FF2B5EF4-FFF2-40B4-BE49-F238E27FC236}">
                <a16:creationId xmlns:a16="http://schemas.microsoft.com/office/drawing/2014/main" id="{DB3E6F86-2DB0-48CE-86A7-56D4C52191EA}"/>
              </a:ext>
            </a:extLst>
          </p:cNvPr>
          <p:cNvSpPr>
            <a:spLocks noGrp="1"/>
          </p:cNvSpPr>
          <p:nvPr>
            <p:ph type="subTitle" idx="1"/>
          </p:nvPr>
        </p:nvSpPr>
        <p:spPr/>
        <p:txBody>
          <a:bodyPr/>
          <a:lstStyle/>
          <a:p>
            <a:r>
              <a:rPr lang="tr-TR"/>
              <a:t>PROF. DR</a:t>
            </a:r>
            <a:r>
              <a:rPr lang="tr-TR" dirty="0"/>
              <a:t>. BİRCE MERCANOĞLU TABAN</a:t>
            </a:r>
          </a:p>
        </p:txBody>
      </p:sp>
      <p:pic>
        <p:nvPicPr>
          <p:cNvPr id="1026" name="Picture 2" descr="E Kodlu gıda katkı maddeleri hakkında doğru bildiğimiz yanlışlar - Herkese  Bilim Teknoloji">
            <a:extLst>
              <a:ext uri="{FF2B5EF4-FFF2-40B4-BE49-F238E27FC236}">
                <a16:creationId xmlns:a16="http://schemas.microsoft.com/office/drawing/2014/main" id="{9DF01EA1-60CB-462A-B92F-DBAFF7A68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06237">
            <a:off x="1272787" y="3480426"/>
            <a:ext cx="4068433" cy="253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107852" y="211014"/>
            <a:ext cx="11549576" cy="532696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marR="146685" indent="0" algn="just">
              <a:lnSpc>
                <a:spcPct val="85000"/>
              </a:lnSpc>
              <a:spcBef>
                <a:spcPts val="320"/>
              </a:spcBef>
              <a:buClr>
                <a:srgbClr val="040404"/>
              </a:buClr>
              <a:buSzPts val="800"/>
              <a:buNone/>
              <a:tabLst>
                <a:tab pos="399415" algn="l"/>
              </a:tabLst>
            </a:pPr>
            <a:r>
              <a:rPr lang="tr-TR" sz="1600" b="1" cap="none" dirty="0">
                <a:solidFill>
                  <a:srgbClr val="C00000"/>
                </a:solidFill>
              </a:rPr>
              <a:t>Kimyasal özelliklerin değerlendirilmesi amacıyla gerçekleştirilen çalışmalarda aşağıdaki faktörler ele alınmaktadır:</a:t>
            </a:r>
            <a:endParaRPr lang="tr-TR" sz="1600" cap="none" dirty="0"/>
          </a:p>
          <a:p>
            <a:pPr marR="146685" algn="just">
              <a:lnSpc>
                <a:spcPct val="85000"/>
              </a:lnSpc>
              <a:spcBef>
                <a:spcPts val="320"/>
              </a:spcBef>
              <a:buClr>
                <a:srgbClr val="040404"/>
              </a:buClr>
              <a:buSzPts val="800"/>
              <a:tabLst>
                <a:tab pos="399415" algn="l"/>
              </a:tabLst>
            </a:pPr>
            <a:r>
              <a:rPr lang="tr-TR" sz="1600" cap="none" dirty="0"/>
              <a:t>Maddenin tanımı</a:t>
            </a:r>
          </a:p>
          <a:p>
            <a:pPr marR="146685" algn="just">
              <a:lnSpc>
                <a:spcPct val="85000"/>
              </a:lnSpc>
              <a:spcBef>
                <a:spcPts val="320"/>
              </a:spcBef>
              <a:buClr>
                <a:srgbClr val="040404"/>
              </a:buClr>
              <a:buSzPts val="800"/>
              <a:tabLst>
                <a:tab pos="399415" algn="l"/>
              </a:tabLst>
            </a:pPr>
            <a:r>
              <a:rPr lang="tr-TR" sz="1600" cap="none" dirty="0"/>
              <a:t>Maddenin ticari olarak </a:t>
            </a:r>
            <a:r>
              <a:rPr lang="tr-TR" sz="1600" cap="none" dirty="0" err="1"/>
              <a:t>eldesinde</a:t>
            </a:r>
            <a:r>
              <a:rPr lang="tr-TR" sz="1600" cap="none" dirty="0"/>
              <a:t> kullanılan hammaddelerin özellikleri</a:t>
            </a:r>
          </a:p>
          <a:p>
            <a:pPr marR="146685" algn="just">
              <a:lnSpc>
                <a:spcPct val="85000"/>
              </a:lnSpc>
              <a:spcBef>
                <a:spcPts val="320"/>
              </a:spcBef>
              <a:buClr>
                <a:srgbClr val="040404"/>
              </a:buClr>
              <a:buSzPts val="800"/>
              <a:tabLst>
                <a:tab pos="399415" algn="l"/>
              </a:tabLst>
            </a:pPr>
            <a:r>
              <a:rPr lang="tr-TR" sz="1600" cap="none" dirty="0"/>
              <a:t>Maddenin üretim yöntemi</a:t>
            </a:r>
          </a:p>
          <a:p>
            <a:pPr marR="146685" algn="just">
              <a:lnSpc>
                <a:spcPct val="85000"/>
              </a:lnSpc>
              <a:spcBef>
                <a:spcPts val="320"/>
              </a:spcBef>
              <a:buClr>
                <a:srgbClr val="040404"/>
              </a:buClr>
              <a:buSzPts val="800"/>
              <a:tabLst>
                <a:tab pos="399415" algn="l"/>
              </a:tabLst>
            </a:pPr>
            <a:r>
              <a:rPr lang="tr-TR" sz="1600" cap="none" dirty="0"/>
              <a:t>Teknik üründe  bulunabilecek </a:t>
            </a:r>
            <a:r>
              <a:rPr lang="tr-TR" sz="1600" cap="none" dirty="0" err="1"/>
              <a:t>safsızlıklar</a:t>
            </a:r>
            <a:r>
              <a:rPr lang="tr-TR" sz="1600" cap="none" dirty="0"/>
              <a:t> ve ara ürünler</a:t>
            </a:r>
          </a:p>
          <a:p>
            <a:pPr marR="146685" algn="just">
              <a:lnSpc>
                <a:spcPct val="85000"/>
              </a:lnSpc>
              <a:spcBef>
                <a:spcPts val="320"/>
              </a:spcBef>
              <a:buClr>
                <a:srgbClr val="040404"/>
              </a:buClr>
              <a:buSzPts val="800"/>
              <a:tabLst>
                <a:tab pos="399415" algn="l"/>
              </a:tabLst>
            </a:pPr>
            <a:r>
              <a:rPr lang="tr-TR" sz="1600" cap="none" dirty="0"/>
              <a:t>Maddenin hangi fonksiyonlar ve amaçlar için üretildiği</a:t>
            </a:r>
          </a:p>
          <a:p>
            <a:pPr marR="146685" algn="just">
              <a:lnSpc>
                <a:spcPct val="85000"/>
              </a:lnSpc>
              <a:spcBef>
                <a:spcPts val="320"/>
              </a:spcBef>
              <a:buClr>
                <a:srgbClr val="040404"/>
              </a:buClr>
              <a:buSzPts val="800"/>
              <a:tabLst>
                <a:tab pos="399415" algn="l"/>
              </a:tabLst>
            </a:pPr>
            <a:r>
              <a:rPr lang="tr-TR" sz="1600" cap="none" dirty="0"/>
              <a:t>Maddenin gıdalar ile birlikte günlük olarak vücuda alınabilecek düzeyinin tahmini</a:t>
            </a:r>
          </a:p>
          <a:p>
            <a:pPr marR="146685" algn="just">
              <a:lnSpc>
                <a:spcPct val="85000"/>
              </a:lnSpc>
              <a:spcBef>
                <a:spcPts val="320"/>
              </a:spcBef>
              <a:buClr>
                <a:srgbClr val="040404"/>
              </a:buClr>
              <a:buSzPts val="800"/>
              <a:tabLst>
                <a:tab pos="399415" algn="l"/>
              </a:tabLst>
            </a:pPr>
            <a:r>
              <a:rPr lang="tr-TR" sz="1600" cap="none" dirty="0"/>
              <a:t>Maddenin gıdada bulunabilecek diğer maddelerle oluşabilecek reaksiyonları</a:t>
            </a:r>
          </a:p>
          <a:p>
            <a:pPr marR="146685" algn="just">
              <a:lnSpc>
                <a:spcPct val="85000"/>
              </a:lnSpc>
              <a:spcBef>
                <a:spcPts val="320"/>
              </a:spcBef>
              <a:buClr>
                <a:srgbClr val="040404"/>
              </a:buClr>
              <a:buSzPts val="800"/>
              <a:tabLst>
                <a:tab pos="399415" algn="l"/>
              </a:tabLst>
            </a:pPr>
            <a:r>
              <a:rPr lang="tr-TR" sz="1600" cap="none" dirty="0"/>
              <a:t>Maddenin gıdalardaki besleyici öğelere olumlu ve olumsuz etkileri</a:t>
            </a:r>
          </a:p>
          <a:p>
            <a:pPr marR="146685" algn="just">
              <a:lnSpc>
                <a:spcPct val="85000"/>
              </a:lnSpc>
              <a:spcBef>
                <a:spcPts val="320"/>
              </a:spcBef>
              <a:buClr>
                <a:srgbClr val="040404"/>
              </a:buClr>
              <a:buSzPts val="800"/>
              <a:tabLst>
                <a:tab pos="399415" algn="l"/>
              </a:tabLst>
            </a:pPr>
            <a:r>
              <a:rPr lang="tr-TR" sz="1600" cap="none" dirty="0"/>
              <a:t>Maddenin yerini alabilecek diğer katkı maddeleri</a:t>
            </a:r>
          </a:p>
          <a:p>
            <a:pPr marR="146685" algn="just">
              <a:lnSpc>
                <a:spcPct val="85000"/>
              </a:lnSpc>
              <a:spcBef>
                <a:spcPts val="320"/>
              </a:spcBef>
              <a:buClr>
                <a:srgbClr val="040404"/>
              </a:buClr>
              <a:buSzPts val="800"/>
              <a:tabLst>
                <a:tab pos="399415" algn="l"/>
              </a:tabLst>
            </a:pPr>
            <a:endParaRPr lang="tr-TR" sz="1600" cap="none" dirty="0"/>
          </a:p>
          <a:p>
            <a:pPr marL="0" marR="146685" indent="0" algn="just">
              <a:lnSpc>
                <a:spcPct val="85000"/>
              </a:lnSpc>
              <a:spcBef>
                <a:spcPts val="320"/>
              </a:spcBef>
              <a:buClr>
                <a:srgbClr val="040404"/>
              </a:buClr>
              <a:buSzPts val="800"/>
              <a:buNone/>
              <a:tabLst>
                <a:tab pos="399415" algn="l"/>
              </a:tabLst>
            </a:pPr>
            <a:r>
              <a:rPr lang="tr-TR" sz="1600" cap="none" dirty="0"/>
              <a:t> </a:t>
            </a:r>
            <a:r>
              <a:rPr lang="tr-TR" sz="1600" b="1" cap="none" dirty="0" err="1">
                <a:solidFill>
                  <a:srgbClr val="C00000"/>
                </a:solidFill>
              </a:rPr>
              <a:t>Toksikolojik</a:t>
            </a:r>
            <a:r>
              <a:rPr lang="tr-TR" sz="1600" b="1" cap="none" dirty="0">
                <a:solidFill>
                  <a:srgbClr val="C00000"/>
                </a:solidFill>
              </a:rPr>
              <a:t> özelliklerin değerlendirilmesi amacıyla gerçekleştirilen çalışmalarda aşağıdaki faktörler ele alınmaktadır:</a:t>
            </a:r>
            <a:r>
              <a:rPr lang="tr-TR" sz="1600" cap="none" dirty="0"/>
              <a:t> </a:t>
            </a:r>
          </a:p>
          <a:p>
            <a:pPr marR="146685" algn="just">
              <a:lnSpc>
                <a:spcPct val="85000"/>
              </a:lnSpc>
              <a:spcBef>
                <a:spcPts val="320"/>
              </a:spcBef>
              <a:buClr>
                <a:srgbClr val="040404"/>
              </a:buClr>
              <a:buSzPts val="800"/>
              <a:tabLst>
                <a:tab pos="399415" algn="l"/>
              </a:tabLst>
            </a:pPr>
            <a:r>
              <a:rPr lang="tr-TR" sz="1600" cap="none" dirty="0"/>
              <a:t>Maddenin biyokimyasal özellikleri (</a:t>
            </a:r>
            <a:r>
              <a:rPr lang="tr-TR" sz="1600" cap="none" dirty="0" err="1"/>
              <a:t>absorpsiyonu</a:t>
            </a:r>
            <a:r>
              <a:rPr lang="tr-TR" sz="1600" cap="none" dirty="0"/>
              <a:t>, dağılımı ve atılımı, </a:t>
            </a:r>
            <a:r>
              <a:rPr lang="tr-TR" sz="1600" cap="none" dirty="0" err="1"/>
              <a:t>biyotransformasyonu</a:t>
            </a:r>
            <a:r>
              <a:rPr lang="tr-TR" sz="1600" cap="none" dirty="0"/>
              <a:t> ve enzimler üzerine etkileri)</a:t>
            </a:r>
          </a:p>
          <a:p>
            <a:pPr marR="146685" algn="just">
              <a:lnSpc>
                <a:spcPct val="85000"/>
              </a:lnSpc>
              <a:spcBef>
                <a:spcPts val="320"/>
              </a:spcBef>
              <a:buClr>
                <a:srgbClr val="040404"/>
              </a:buClr>
              <a:buSzPts val="800"/>
              <a:tabLst>
                <a:tab pos="399415" algn="l"/>
              </a:tabLst>
            </a:pPr>
            <a:r>
              <a:rPr lang="tr-TR" sz="1600" cap="none" dirty="0"/>
              <a:t>Deney hayvanları üzerindeki </a:t>
            </a:r>
            <a:r>
              <a:rPr lang="tr-TR" sz="1600" cap="none" dirty="0" err="1"/>
              <a:t>toksikolojik</a:t>
            </a:r>
            <a:r>
              <a:rPr lang="tr-TR" sz="1600" cap="none" dirty="0"/>
              <a:t> çalışmalar [kısa süreli </a:t>
            </a:r>
            <a:r>
              <a:rPr lang="tr-TR" sz="1600" cap="none" dirty="0" err="1"/>
              <a:t>toksisite</a:t>
            </a:r>
            <a:r>
              <a:rPr lang="tr-TR" sz="1600" cap="none" dirty="0"/>
              <a:t> {akut: Bir veya 24 saat içinde alınan birden fazla dozun oluşturduğu </a:t>
            </a:r>
            <a:r>
              <a:rPr lang="tr-TR" sz="1600" cap="none" dirty="0" err="1"/>
              <a:t>toksisite</a:t>
            </a:r>
            <a:r>
              <a:rPr lang="tr-TR" sz="1600" cap="none" dirty="0"/>
              <a:t>} ve uzun süreli {kronik: Akut </a:t>
            </a:r>
            <a:r>
              <a:rPr lang="tr-TR" sz="1600" cap="none" dirty="0" err="1"/>
              <a:t>toksisiteye</a:t>
            </a:r>
            <a:r>
              <a:rPr lang="tr-TR" sz="1600" cap="none" dirty="0"/>
              <a:t> yol açmayacak düşük dozların uzun süre verilmesi ile oluşan </a:t>
            </a:r>
            <a:r>
              <a:rPr lang="tr-TR" sz="1600" cap="none" dirty="0" err="1"/>
              <a:t>toksisite</a:t>
            </a:r>
            <a:r>
              <a:rPr lang="tr-TR" sz="1600" cap="none" dirty="0"/>
              <a:t>} </a:t>
            </a:r>
            <a:r>
              <a:rPr lang="tr-TR" sz="1600" cap="none" dirty="0" err="1"/>
              <a:t>toksisite</a:t>
            </a:r>
            <a:r>
              <a:rPr lang="tr-TR" sz="1600" cap="none" dirty="0"/>
              <a:t> testleri ve özel </a:t>
            </a:r>
            <a:r>
              <a:rPr lang="tr-TR" sz="1600" cap="none" dirty="0" err="1"/>
              <a:t>toksisite</a:t>
            </a:r>
            <a:r>
              <a:rPr lang="tr-TR" sz="1600" cap="none" dirty="0"/>
              <a:t> testleri ile </a:t>
            </a:r>
            <a:r>
              <a:rPr lang="tr-TR" sz="1600" cap="none" dirty="0" err="1"/>
              <a:t>teratojenik</a:t>
            </a:r>
            <a:r>
              <a:rPr lang="tr-TR" sz="1600" cap="none" dirty="0"/>
              <a:t> etkisinin {Sakat yavru doğumlarına yol açan etki}, </a:t>
            </a:r>
            <a:r>
              <a:rPr lang="tr-TR" sz="1600" cap="none" dirty="0" err="1"/>
              <a:t>mutajenik</a:t>
            </a:r>
            <a:r>
              <a:rPr lang="tr-TR" sz="1600" cap="none" dirty="0"/>
              <a:t> {DNA üzerinde kalıcı değişiklik} ve </a:t>
            </a:r>
            <a:r>
              <a:rPr lang="tr-TR" sz="1600" cap="none" dirty="0" err="1"/>
              <a:t>kanserojenik</a:t>
            </a:r>
            <a:r>
              <a:rPr lang="tr-TR" sz="1600" cap="none" dirty="0"/>
              <a:t> etkisinin {kanser yapıcı etki} araştırılması)</a:t>
            </a:r>
          </a:p>
          <a:p>
            <a:pPr marR="146685" algn="just">
              <a:lnSpc>
                <a:spcPct val="85000"/>
              </a:lnSpc>
              <a:spcBef>
                <a:spcPts val="320"/>
              </a:spcBef>
              <a:buClr>
                <a:srgbClr val="040404"/>
              </a:buClr>
              <a:buSzPts val="800"/>
              <a:tabLst>
                <a:tab pos="399415" algn="l"/>
              </a:tabLst>
            </a:pPr>
            <a:r>
              <a:rPr lang="tr-TR" sz="1600" cap="none" dirty="0"/>
              <a:t>İnsanlar üzerinde alerji veya tolerans yetersizliği gibi etkilerinin araştırılması</a:t>
            </a:r>
          </a:p>
          <a:p>
            <a:pPr marL="0" marR="146685" indent="0" algn="just">
              <a:lnSpc>
                <a:spcPct val="85000"/>
              </a:lnSpc>
              <a:spcBef>
                <a:spcPts val="320"/>
              </a:spcBef>
              <a:buClr>
                <a:srgbClr val="040404"/>
              </a:buClr>
              <a:buSzPts val="800"/>
              <a:buNone/>
              <a:tabLst>
                <a:tab pos="399415" algn="l"/>
              </a:tabLst>
            </a:pPr>
            <a:endParaRPr lang="tr-TR" sz="1600" cap="none" dirty="0"/>
          </a:p>
          <a:p>
            <a:pPr marL="0" marR="146685" indent="0" algn="just">
              <a:lnSpc>
                <a:spcPct val="85000"/>
              </a:lnSpc>
              <a:spcBef>
                <a:spcPts val="320"/>
              </a:spcBef>
              <a:buClr>
                <a:srgbClr val="040404"/>
              </a:buClr>
              <a:buSzPts val="800"/>
              <a:buNone/>
              <a:tabLst>
                <a:tab pos="399415" algn="l"/>
              </a:tabLst>
            </a:pPr>
            <a:r>
              <a:rPr lang="tr-TR" sz="1600" cap="none" dirty="0">
                <a:highlight>
                  <a:srgbClr val="00FF00"/>
                </a:highlight>
              </a:rPr>
              <a:t>NOAEL (No </a:t>
            </a:r>
            <a:r>
              <a:rPr lang="tr-TR" sz="1600" cap="none" dirty="0" err="1">
                <a:highlight>
                  <a:srgbClr val="00FF00"/>
                </a:highlight>
              </a:rPr>
              <a:t>Observable</a:t>
            </a:r>
            <a:r>
              <a:rPr lang="tr-TR" sz="1600" cap="none" dirty="0">
                <a:highlight>
                  <a:srgbClr val="00FF00"/>
                </a:highlight>
              </a:rPr>
              <a:t> </a:t>
            </a:r>
            <a:r>
              <a:rPr lang="tr-TR" sz="1600" cap="none" dirty="0" err="1">
                <a:highlight>
                  <a:srgbClr val="00FF00"/>
                </a:highlight>
              </a:rPr>
              <a:t>Adverse</a:t>
            </a:r>
            <a:r>
              <a:rPr lang="tr-TR" sz="1600" cap="none" dirty="0">
                <a:highlight>
                  <a:srgbClr val="00FF00"/>
                </a:highlight>
              </a:rPr>
              <a:t> </a:t>
            </a:r>
            <a:r>
              <a:rPr lang="tr-TR" sz="1600" cap="none" dirty="0" err="1">
                <a:highlight>
                  <a:srgbClr val="00FF00"/>
                </a:highlight>
              </a:rPr>
              <a:t>Effect</a:t>
            </a:r>
            <a:r>
              <a:rPr lang="tr-TR" sz="1600" cap="none" dirty="0">
                <a:highlight>
                  <a:srgbClr val="00FF00"/>
                </a:highlight>
              </a:rPr>
              <a:t> Level)</a:t>
            </a:r>
            <a:r>
              <a:rPr lang="tr-TR" sz="1600" cap="none" dirty="0"/>
              <a:t>: Diyette çeşitli konsantrasyonlarda yer alabilen bir maddenin, daha yüksek dozlarda gösterdiği </a:t>
            </a:r>
            <a:r>
              <a:rPr lang="tr-TR" sz="1600" cap="none" dirty="0" err="1"/>
              <a:t>toksik</a:t>
            </a:r>
            <a:r>
              <a:rPr lang="tr-TR" sz="1600" cap="none" dirty="0"/>
              <a:t> etkiye neden olmayacak minimum dozu</a:t>
            </a:r>
            <a:endParaRPr lang="en-US" sz="1600" cap="none" dirty="0"/>
          </a:p>
          <a:p>
            <a:pPr marL="0" indent="0" algn="just">
              <a:buNone/>
            </a:pPr>
            <a:r>
              <a:rPr lang="tr-TR" sz="1600" cap="none" dirty="0"/>
              <a:t>Deney hayvanları için belirlenen NOAEL değerinin bir güvenlik faktörüne (genellikle 100) bölünmesi ile yetişkin bir insanın söz konusu katkıyı günlük olarak tüketebileceği </a:t>
            </a:r>
            <a:r>
              <a:rPr lang="tr-TR" sz="1600" cap="none" dirty="0">
                <a:highlight>
                  <a:srgbClr val="00FF00"/>
                </a:highlight>
              </a:rPr>
              <a:t>ADI </a:t>
            </a:r>
            <a:r>
              <a:rPr lang="tr-TR" sz="1600" cap="none" dirty="0"/>
              <a:t>değeri hesaplanmaktadır.      </a:t>
            </a:r>
          </a:p>
          <a:p>
            <a:pPr marL="0" indent="0" algn="just">
              <a:buNone/>
            </a:pPr>
            <a:endParaRPr lang="tr-TR" sz="1600" dirty="0">
              <a:solidFill>
                <a:srgbClr val="FF0000"/>
              </a:solidFill>
            </a:endParaRPr>
          </a:p>
        </p:txBody>
      </p:sp>
      <p:sp>
        <p:nvSpPr>
          <p:cNvPr id="10" name="Ok: Aşağı 9">
            <a:extLst>
              <a:ext uri="{FF2B5EF4-FFF2-40B4-BE49-F238E27FC236}">
                <a16:creationId xmlns:a16="http://schemas.microsoft.com/office/drawing/2014/main" id="{9B9D0031-53BA-4BD3-A2D9-98FF6FA1A366}"/>
              </a:ext>
            </a:extLst>
          </p:cNvPr>
          <p:cNvSpPr/>
          <p:nvPr/>
        </p:nvSpPr>
        <p:spPr>
          <a:xfrm>
            <a:off x="7476392" y="4321126"/>
            <a:ext cx="403274" cy="398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Aşağı 11">
            <a:extLst>
              <a:ext uri="{FF2B5EF4-FFF2-40B4-BE49-F238E27FC236}">
                <a16:creationId xmlns:a16="http://schemas.microsoft.com/office/drawing/2014/main" id="{5D32BB5F-4B5A-4910-A39C-7B295DFC5871}"/>
              </a:ext>
            </a:extLst>
          </p:cNvPr>
          <p:cNvSpPr/>
          <p:nvPr/>
        </p:nvSpPr>
        <p:spPr>
          <a:xfrm>
            <a:off x="7476392" y="5019823"/>
            <a:ext cx="403274" cy="398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BE0D594A-9BF5-4A07-8019-91A3F11EBD41}"/>
              </a:ext>
            </a:extLst>
          </p:cNvPr>
          <p:cNvSpPr txBox="1"/>
          <p:nvPr/>
        </p:nvSpPr>
        <p:spPr>
          <a:xfrm>
            <a:off x="7352713" y="5749003"/>
            <a:ext cx="3110719" cy="584775"/>
          </a:xfrm>
          <a:prstGeom prst="rect">
            <a:avLst/>
          </a:prstGeom>
          <a:noFill/>
        </p:spPr>
        <p:txBody>
          <a:bodyPr wrap="square" rtlCol="0">
            <a:spAutoFit/>
          </a:bodyPr>
          <a:lstStyle/>
          <a:p>
            <a:pPr marL="0" indent="0" algn="just">
              <a:buNone/>
            </a:pPr>
            <a:r>
              <a:rPr lang="tr-TR" sz="3200" cap="none" dirty="0"/>
              <a:t>ADI = NOAEL / 100</a:t>
            </a:r>
          </a:p>
        </p:txBody>
      </p:sp>
    </p:spTree>
    <p:extLst>
      <p:ext uri="{BB962C8B-B14F-4D97-AF65-F5344CB8AC3E}">
        <p14:creationId xmlns:p14="http://schemas.microsoft.com/office/powerpoint/2010/main" val="310350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2">
            <a:extLst>
              <a:ext uri="{FF2B5EF4-FFF2-40B4-BE49-F238E27FC236}">
                <a16:creationId xmlns:a16="http://schemas.microsoft.com/office/drawing/2014/main" id="{D26BA1AD-26BC-45A7-82BF-24C274EED1A1}"/>
              </a:ext>
            </a:extLst>
          </p:cNvPr>
          <p:cNvSpPr txBox="1">
            <a:spLocks/>
          </p:cNvSpPr>
          <p:nvPr/>
        </p:nvSpPr>
        <p:spPr>
          <a:xfrm>
            <a:off x="182881" y="211016"/>
            <a:ext cx="11295184" cy="469860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tr-TR" sz="1600" dirty="0">
                <a:solidFill>
                  <a:srgbClr val="FF0000"/>
                </a:solidFill>
              </a:rPr>
              <a:t>ADI (</a:t>
            </a:r>
            <a:r>
              <a:rPr lang="tr-TR" sz="1600" dirty="0" err="1">
                <a:solidFill>
                  <a:srgbClr val="FF0000"/>
                </a:solidFill>
              </a:rPr>
              <a:t>Acceptable</a:t>
            </a:r>
            <a:r>
              <a:rPr lang="tr-TR" sz="1600" dirty="0">
                <a:solidFill>
                  <a:srgbClr val="FF0000"/>
                </a:solidFill>
              </a:rPr>
              <a:t> </a:t>
            </a:r>
            <a:r>
              <a:rPr lang="tr-TR" sz="1600" dirty="0" err="1">
                <a:solidFill>
                  <a:srgbClr val="FF0000"/>
                </a:solidFill>
              </a:rPr>
              <a:t>Daıly</a:t>
            </a:r>
            <a:r>
              <a:rPr lang="tr-TR" sz="1600" dirty="0">
                <a:solidFill>
                  <a:srgbClr val="FF0000"/>
                </a:solidFill>
              </a:rPr>
              <a:t> </a:t>
            </a:r>
            <a:r>
              <a:rPr lang="tr-TR" sz="1600" dirty="0" err="1">
                <a:solidFill>
                  <a:srgbClr val="FF0000"/>
                </a:solidFill>
              </a:rPr>
              <a:t>Intake</a:t>
            </a:r>
            <a:r>
              <a:rPr lang="tr-TR" sz="1600" dirty="0">
                <a:solidFill>
                  <a:srgbClr val="FF0000"/>
                </a:solidFill>
              </a:rPr>
              <a:t>-Kabul Edilebilir Günlük Alım Miktarı): </a:t>
            </a:r>
            <a:r>
              <a:rPr lang="tr-TR" sz="1600" cap="none" dirty="0"/>
              <a:t>Yetişkin bir insanın kilogram cinsinden vücut ağırlığı başına bir ömür boyunca hiçbir zararlı etki görmeden tüketebileceği bir katkı maddesinin miligram cinsinden miktarıdır (miligram/kilogram x insan vücut ağırlığı cinsinden). </a:t>
            </a:r>
          </a:p>
          <a:p>
            <a:pPr marL="0" indent="0" algn="just">
              <a:buNone/>
            </a:pPr>
            <a:r>
              <a:rPr lang="tr-TR" sz="1600" cap="none" dirty="0">
                <a:solidFill>
                  <a:srgbClr val="FF0000"/>
                </a:solidFill>
              </a:rPr>
              <a:t>ML (MAXIMUM LEVEL-MAKSİMUM DÜZEY): </a:t>
            </a:r>
            <a:r>
              <a:rPr lang="tr-TR" sz="1600" cap="none" dirty="0"/>
              <a:t> Katkının kullanılabileceği değişik gıdalardaki maksimum miktarıdır (miligram/kilogram, gıda cinsinden). Yetişkin bir insanın bu gıdaları günlük olarak tüketebileceği miktar dikkate alınarak ve ADI değerini aşmayacak şekilde hesaplanmaktadır. </a:t>
            </a:r>
          </a:p>
          <a:p>
            <a:pPr marL="0" indent="0" algn="just">
              <a:buNone/>
            </a:pPr>
            <a:r>
              <a:rPr lang="tr-TR" sz="1600" cap="none" dirty="0" err="1"/>
              <a:t>Toksikolojik</a:t>
            </a:r>
            <a:r>
              <a:rPr lang="tr-TR" sz="1600" cap="none" dirty="0"/>
              <a:t> değerlendirmeler sonucunda                     ADI değerinin sınırlandırılmasına gerek görülmeyen (</a:t>
            </a:r>
            <a:r>
              <a:rPr lang="tr-TR" sz="1600" cap="none" dirty="0">
                <a:highlight>
                  <a:srgbClr val="00FFFF"/>
                </a:highlight>
              </a:rPr>
              <a:t>gıda ile zararlı düzeyde alınması </a:t>
            </a:r>
            <a:r>
              <a:rPr lang="tr-TR" sz="1600" cap="none" dirty="0" err="1">
                <a:highlight>
                  <a:srgbClr val="00FFFF"/>
                </a:highlight>
              </a:rPr>
              <a:t>sözkonusu</a:t>
            </a:r>
            <a:r>
              <a:rPr lang="tr-TR" sz="1600" cap="none" dirty="0">
                <a:highlight>
                  <a:srgbClr val="00FFFF"/>
                </a:highlight>
              </a:rPr>
              <a:t> olmayan</a:t>
            </a:r>
            <a:r>
              <a:rPr lang="tr-TR" sz="1600" cap="none" dirty="0"/>
              <a:t>) katkı maddelerinin, gıdalarda bulunabilecek maksimum miktarına da sınır getirilmemektedir (bunların ADI statüsü NS {not </a:t>
            </a:r>
            <a:r>
              <a:rPr lang="tr-TR" sz="1600" cap="none" dirty="0" err="1"/>
              <a:t>specified</a:t>
            </a:r>
            <a:r>
              <a:rPr lang="tr-TR" sz="1600" cap="none" dirty="0"/>
              <a:t>} veya NL {not </a:t>
            </a:r>
            <a:r>
              <a:rPr lang="tr-TR" sz="1600" cap="none" dirty="0" err="1"/>
              <a:t>limited</a:t>
            </a:r>
            <a:r>
              <a:rPr lang="tr-TR" sz="1600" cap="none" dirty="0"/>
              <a:t>} olarak tanımlanmaktadır] ve söz konusu maddenin </a:t>
            </a:r>
            <a:r>
              <a:rPr lang="tr-TR" sz="1600" cap="none" dirty="0">
                <a:highlight>
                  <a:srgbClr val="00FF00"/>
                </a:highlight>
              </a:rPr>
              <a:t>GMP</a:t>
            </a:r>
            <a:r>
              <a:rPr lang="tr-TR" sz="1600" cap="none" dirty="0"/>
              <a:t> (</a:t>
            </a:r>
            <a:r>
              <a:rPr lang="tr-TR" sz="1600" cap="none" dirty="0" err="1"/>
              <a:t>Good</a:t>
            </a:r>
            <a:r>
              <a:rPr lang="tr-TR" sz="1600" cap="none" dirty="0"/>
              <a:t> </a:t>
            </a:r>
            <a:r>
              <a:rPr lang="tr-TR" sz="1600" cap="none" dirty="0" err="1"/>
              <a:t>Manufacturing</a:t>
            </a:r>
            <a:r>
              <a:rPr lang="tr-TR" sz="1600" cap="none" dirty="0"/>
              <a:t> </a:t>
            </a:r>
            <a:r>
              <a:rPr lang="tr-TR" sz="1600" cap="none" dirty="0" err="1"/>
              <a:t>Practise</a:t>
            </a:r>
            <a:r>
              <a:rPr lang="tr-TR" sz="1600" cap="none" dirty="0"/>
              <a:t>-Uygun Teknolojinin Gerektirdiği Katkının Miktarda) kullanılmasına izin verilmektedir. EU direktiflerinde ise bu amaçla GMP yerine </a:t>
            </a:r>
            <a:r>
              <a:rPr lang="tr-TR" sz="1600" cap="none" dirty="0">
                <a:highlight>
                  <a:srgbClr val="00FF00"/>
                </a:highlight>
              </a:rPr>
              <a:t>QS</a:t>
            </a:r>
            <a:r>
              <a:rPr lang="tr-TR" sz="1600" cap="none" dirty="0"/>
              <a:t> (Quantum </a:t>
            </a:r>
            <a:r>
              <a:rPr lang="tr-TR" sz="1600" cap="none" dirty="0" err="1"/>
              <a:t>Satis</a:t>
            </a:r>
            <a:r>
              <a:rPr lang="tr-TR" sz="1600" cap="none" dirty="0"/>
              <a:t>-Miktarı Sınırsız) ifadesi kullanılmaktadır. Bir başka deyişle; beklenen işlevi sağlayan en düşük miktardır.</a:t>
            </a:r>
          </a:p>
          <a:p>
            <a:pPr marL="0" indent="0" algn="just">
              <a:buNone/>
            </a:pPr>
            <a:r>
              <a:rPr lang="tr-TR" sz="1600" cap="none" dirty="0">
                <a:solidFill>
                  <a:srgbClr val="FF0000"/>
                </a:solidFill>
              </a:rPr>
              <a:t>DG: </a:t>
            </a:r>
            <a:r>
              <a:rPr lang="tr-TR" sz="1600" cap="none" dirty="0"/>
              <a:t>Katkının değişik gıdalarla alınan günlük miktarıdır (miligram/kişi-gün cinsinden).</a:t>
            </a:r>
          </a:p>
          <a:p>
            <a:pPr marL="0" indent="0" algn="just">
              <a:buNone/>
            </a:pPr>
            <a:r>
              <a:rPr lang="tr-TR" sz="1600" cap="none" dirty="0">
                <a:solidFill>
                  <a:srgbClr val="FF0000"/>
                </a:solidFill>
              </a:rPr>
              <a:t>GT: </a:t>
            </a:r>
            <a:r>
              <a:rPr lang="tr-TR" sz="1600" cap="none" dirty="0"/>
              <a:t>Katkının günlük ortalama tüketim miktarıdır (gram/kişi-gün cinsinden)</a:t>
            </a:r>
          </a:p>
        </p:txBody>
      </p:sp>
      <p:sp>
        <p:nvSpPr>
          <p:cNvPr id="6" name="Ok: Sağ 5">
            <a:extLst>
              <a:ext uri="{FF2B5EF4-FFF2-40B4-BE49-F238E27FC236}">
                <a16:creationId xmlns:a16="http://schemas.microsoft.com/office/drawing/2014/main" id="{ED2DDBA4-2C3D-4E43-B721-6792DD36C08D}"/>
              </a:ext>
            </a:extLst>
          </p:cNvPr>
          <p:cNvSpPr/>
          <p:nvPr/>
        </p:nvSpPr>
        <p:spPr>
          <a:xfrm>
            <a:off x="3906131" y="1819422"/>
            <a:ext cx="543950" cy="375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3A805438-7473-4BFB-A064-B89F304BFAA8}"/>
              </a:ext>
            </a:extLst>
          </p:cNvPr>
          <p:cNvSpPr txBox="1"/>
          <p:nvPr/>
        </p:nvSpPr>
        <p:spPr>
          <a:xfrm>
            <a:off x="1291883" y="5725550"/>
            <a:ext cx="9608234" cy="584775"/>
          </a:xfrm>
          <a:prstGeom prst="rect">
            <a:avLst/>
          </a:prstGeom>
          <a:noFill/>
        </p:spPr>
        <p:txBody>
          <a:bodyPr wrap="square" rtlCol="0">
            <a:spAutoFit/>
          </a:bodyPr>
          <a:lstStyle/>
          <a:p>
            <a:pPr marL="0" indent="0" algn="just">
              <a:buNone/>
            </a:pPr>
            <a:r>
              <a:rPr lang="tr-TR" sz="3200" cap="none" dirty="0"/>
              <a:t>ML = {(ADI x İnsan vücut </a:t>
            </a:r>
            <a:r>
              <a:rPr lang="tr-TR" sz="3200" dirty="0" err="1"/>
              <a:t>a</a:t>
            </a:r>
            <a:r>
              <a:rPr lang="tr-TR" sz="3200" cap="none" dirty="0" err="1"/>
              <a:t>ğırlığı</a:t>
            </a:r>
            <a:r>
              <a:rPr lang="tr-TR" sz="3200" cap="none" baseline="-25000" dirty="0" err="1"/>
              <a:t>ort</a:t>
            </a:r>
            <a:r>
              <a:rPr lang="tr-TR" sz="3200" cap="none" dirty="0"/>
              <a:t>) – DG} x 1000 / GT </a:t>
            </a:r>
          </a:p>
        </p:txBody>
      </p:sp>
    </p:spTree>
    <p:extLst>
      <p:ext uri="{BB962C8B-B14F-4D97-AF65-F5344CB8AC3E}">
        <p14:creationId xmlns:p14="http://schemas.microsoft.com/office/powerpoint/2010/main" val="122011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2401CA5-AE37-47E6-BD6F-FC6A950F081F}"/>
              </a:ext>
            </a:extLst>
          </p:cNvPr>
          <p:cNvPicPr>
            <a:picLocks noChangeAspect="1"/>
          </p:cNvPicPr>
          <p:nvPr/>
        </p:nvPicPr>
        <p:blipFill>
          <a:blip r:embed="rId2"/>
          <a:stretch>
            <a:fillRect/>
          </a:stretch>
        </p:blipFill>
        <p:spPr>
          <a:xfrm>
            <a:off x="637736" y="174279"/>
            <a:ext cx="4389120" cy="5377770"/>
          </a:xfrm>
          <a:prstGeom prst="rect">
            <a:avLst/>
          </a:prstGeom>
        </p:spPr>
      </p:pic>
      <p:pic>
        <p:nvPicPr>
          <p:cNvPr id="7" name="Resim 6">
            <a:extLst>
              <a:ext uri="{FF2B5EF4-FFF2-40B4-BE49-F238E27FC236}">
                <a16:creationId xmlns:a16="http://schemas.microsoft.com/office/drawing/2014/main" id="{D98A89DC-4B78-4240-A5F1-0511387F4B92}"/>
              </a:ext>
            </a:extLst>
          </p:cNvPr>
          <p:cNvPicPr>
            <a:picLocks noChangeAspect="1"/>
          </p:cNvPicPr>
          <p:nvPr/>
        </p:nvPicPr>
        <p:blipFill>
          <a:blip r:embed="rId3"/>
          <a:stretch>
            <a:fillRect/>
          </a:stretch>
        </p:blipFill>
        <p:spPr>
          <a:xfrm>
            <a:off x="5725549" y="573337"/>
            <a:ext cx="5223803" cy="4617605"/>
          </a:xfrm>
          <a:prstGeom prst="rect">
            <a:avLst/>
          </a:prstGeom>
        </p:spPr>
      </p:pic>
    </p:spTree>
    <p:extLst>
      <p:ext uri="{BB962C8B-B14F-4D97-AF65-F5344CB8AC3E}">
        <p14:creationId xmlns:p14="http://schemas.microsoft.com/office/powerpoint/2010/main" val="404776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1E087C6-57CB-4154-B94C-75387B5D92EA}"/>
              </a:ext>
            </a:extLst>
          </p:cNvPr>
          <p:cNvSpPr txBox="1">
            <a:spLocks/>
          </p:cNvSpPr>
          <p:nvPr/>
        </p:nvSpPr>
        <p:spPr>
          <a:xfrm>
            <a:off x="3971777" y="329596"/>
            <a:ext cx="6566953" cy="532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800" dirty="0"/>
              <a:t>E KODU NEDİR? E KODLARI NEDEN KULLANILIR?</a:t>
            </a:r>
          </a:p>
        </p:txBody>
      </p:sp>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84406" y="769033"/>
            <a:ext cx="11295184" cy="471736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endParaRPr lang="tr-TR" sz="1600" cap="none" dirty="0"/>
          </a:p>
          <a:p>
            <a:pPr marL="0" indent="0" algn="just">
              <a:buNone/>
            </a:pPr>
            <a:endParaRPr lang="tr-TR" sz="1600" dirty="0">
              <a:solidFill>
                <a:srgbClr val="FF0000"/>
              </a:solidFill>
            </a:endParaRPr>
          </a:p>
        </p:txBody>
      </p:sp>
      <p:sp>
        <p:nvSpPr>
          <p:cNvPr id="2" name="Alt Başlık 2">
            <a:extLst>
              <a:ext uri="{FF2B5EF4-FFF2-40B4-BE49-F238E27FC236}">
                <a16:creationId xmlns:a16="http://schemas.microsoft.com/office/drawing/2014/main" id="{9D64126F-3171-4985-817D-D8EAC0D63B3B}"/>
              </a:ext>
            </a:extLst>
          </p:cNvPr>
          <p:cNvSpPr txBox="1">
            <a:spLocks/>
          </p:cNvSpPr>
          <p:nvPr/>
        </p:nvSpPr>
        <p:spPr>
          <a:xfrm>
            <a:off x="143022" y="1064453"/>
            <a:ext cx="11295184" cy="471736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tr-TR" sz="1600" cap="none" dirty="0" err="1"/>
              <a:t>Toksikolojik</a:t>
            </a:r>
            <a:r>
              <a:rPr lang="tr-TR" sz="1600" cap="none" dirty="0"/>
              <a:t> araştırmaları tamamlanan, yani ADI değerleri belirlenen ve güvenli kullanılma koşulları tanımlanan gıda katkı maddelerine «E kodu» verilmektedir. Gerek EU gerekse CAC tarafından benimsenen bu kod, E harfi ile başlayan ve o katkı maddesine özgü sayıdan oluşan bir simgedir. </a:t>
            </a:r>
          </a:p>
          <a:p>
            <a:pPr algn="just"/>
            <a:r>
              <a:rPr lang="tr-TR" sz="1600" cap="none" dirty="0"/>
              <a:t>Bazı katkı maddelerinin kimyasal adları çok uzundur. Böyle katkı maddelerinin çok bileşenli veya küçük ambalajlı gıdaların etiketlerinde belirtilmeleri ve belirtilseler bile okunmaları çok zor olmaktadır. </a:t>
            </a:r>
            <a:r>
              <a:rPr lang="tr-TR" sz="1600" u="sng" cap="none" dirty="0">
                <a:highlight>
                  <a:srgbClr val="FFFF00"/>
                </a:highlight>
              </a:rPr>
              <a:t>Örnek</a:t>
            </a:r>
            <a:r>
              <a:rPr lang="tr-TR" sz="1600" cap="none" dirty="0"/>
              <a:t>: Kalsiyum </a:t>
            </a:r>
            <a:r>
              <a:rPr lang="tr-TR" sz="1600" cap="none" dirty="0" err="1"/>
              <a:t>disodyum</a:t>
            </a:r>
            <a:r>
              <a:rPr lang="tr-TR" sz="1600" cap="none" dirty="0"/>
              <a:t> </a:t>
            </a:r>
            <a:r>
              <a:rPr lang="tr-TR" sz="1600" cap="none" dirty="0" err="1"/>
              <a:t>etilendiamin</a:t>
            </a:r>
            <a:r>
              <a:rPr lang="tr-TR" sz="1600" cap="none" dirty="0"/>
              <a:t> </a:t>
            </a:r>
            <a:r>
              <a:rPr lang="tr-TR" sz="1600" cap="none" dirty="0" err="1"/>
              <a:t>tetraasetat</a:t>
            </a:r>
            <a:endParaRPr lang="tr-TR" sz="1600" cap="none" dirty="0"/>
          </a:p>
          <a:p>
            <a:pPr algn="just"/>
            <a:r>
              <a:rPr lang="tr-TR" sz="1600" cap="none" dirty="0"/>
              <a:t>Çoğu gıda katkı maddesinin kimyasal adı da çoğu tüketici için anlamlı değildir. </a:t>
            </a:r>
            <a:r>
              <a:rPr lang="tr-TR" sz="1600" u="sng" cap="none" dirty="0">
                <a:highlight>
                  <a:srgbClr val="FFFF00"/>
                </a:highlight>
              </a:rPr>
              <a:t>Örnek</a:t>
            </a:r>
            <a:r>
              <a:rPr lang="tr-TR" sz="1600" cap="none" dirty="0"/>
              <a:t>: </a:t>
            </a:r>
            <a:r>
              <a:rPr lang="tr-TR" sz="1600" cap="none" dirty="0" err="1"/>
              <a:t>Sorbitan</a:t>
            </a:r>
            <a:r>
              <a:rPr lang="tr-TR" sz="1600" cap="none" dirty="0"/>
              <a:t> </a:t>
            </a:r>
            <a:r>
              <a:rPr lang="tr-TR" sz="1600" cap="none" dirty="0" err="1"/>
              <a:t>monostearat</a:t>
            </a:r>
            <a:endParaRPr lang="tr-TR" sz="1600" cap="none" dirty="0"/>
          </a:p>
          <a:p>
            <a:pPr algn="just"/>
            <a:r>
              <a:rPr lang="tr-TR" sz="1600" cap="none" dirty="0"/>
              <a:t>Birçok gıda katkı maddesinin birden fazla adı vardır. </a:t>
            </a:r>
            <a:r>
              <a:rPr lang="tr-TR" sz="1600" u="sng" cap="none" dirty="0">
                <a:highlight>
                  <a:srgbClr val="FFFF00"/>
                </a:highlight>
              </a:rPr>
              <a:t>Örnek</a:t>
            </a:r>
            <a:r>
              <a:rPr lang="tr-TR" sz="1600" cap="none" dirty="0"/>
              <a:t>: </a:t>
            </a:r>
            <a:r>
              <a:rPr lang="tr-TR" sz="1600" cap="none" dirty="0" err="1"/>
              <a:t>Turmerik</a:t>
            </a:r>
            <a:r>
              <a:rPr lang="tr-TR" sz="1600" cap="none" dirty="0"/>
              <a:t>, </a:t>
            </a:r>
            <a:r>
              <a:rPr lang="tr-TR" sz="1600" cap="none" dirty="0" err="1"/>
              <a:t>kurkumin</a:t>
            </a:r>
            <a:r>
              <a:rPr lang="tr-TR" sz="1600" cap="none" dirty="0"/>
              <a:t>, safran aslında aynı renklendiricidir. Üreticilerin aynı gıda katkı maddesini farklı gıdalarda farklı adlarla belirtmesi, tüketicilerin bunları farklı gıda katkı maddeleri gibi algılamasına yol açmaktadır.</a:t>
            </a:r>
          </a:p>
          <a:p>
            <a:pPr algn="just"/>
            <a:r>
              <a:rPr lang="tr-TR" sz="1600" cap="none" dirty="0"/>
              <a:t>Aynı gıda katkı maddeleri her ülkede aynı simge ile gösterildiği için uluslararası ortak bir dil oluşmakta ve dolayısıyla uluslararası ticaret kolaylaşmaktadır.</a:t>
            </a:r>
          </a:p>
          <a:p>
            <a:pPr algn="just"/>
            <a:r>
              <a:rPr lang="tr-TR" sz="1600" cap="none" dirty="0"/>
              <a:t>E kodu ancak güvenli gıda katkı maddelerine verildiği için, tüketici anlamını bilmese bile kullanılan gıda katkı maddesinin güvenli olduğunu anlamaktadır.</a:t>
            </a:r>
          </a:p>
          <a:p>
            <a:pPr algn="just"/>
            <a:endParaRPr lang="tr-TR" sz="1600" cap="none" dirty="0"/>
          </a:p>
          <a:p>
            <a:pPr marL="0" indent="0" fontAlgn="base">
              <a:buNone/>
            </a:pPr>
            <a:endParaRPr lang="en-US" sz="1600" cap="none" dirty="0"/>
          </a:p>
          <a:p>
            <a:pPr marL="0" indent="0" algn="just">
              <a:buNone/>
            </a:pPr>
            <a:endParaRPr lang="tr-TR" sz="1600" cap="none" dirty="0"/>
          </a:p>
          <a:p>
            <a:pPr marL="0" indent="0" algn="just">
              <a:buNone/>
            </a:pPr>
            <a:endParaRPr lang="tr-TR" sz="1600" dirty="0">
              <a:solidFill>
                <a:srgbClr val="FF0000"/>
              </a:solidFill>
            </a:endParaRPr>
          </a:p>
        </p:txBody>
      </p:sp>
      <p:pic>
        <p:nvPicPr>
          <p:cNvPr id="2050" name="Picture 2" descr="Gıdalarda helal ve haram E katkı maddesi numaraları - e kodu listesi">
            <a:extLst>
              <a:ext uri="{FF2B5EF4-FFF2-40B4-BE49-F238E27FC236}">
                <a16:creationId xmlns:a16="http://schemas.microsoft.com/office/drawing/2014/main" id="{A6EECC22-EE8A-48E9-9BDF-DAA30AF42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6" y="145218"/>
            <a:ext cx="2423671" cy="90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0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1E087C6-57CB-4154-B94C-75387B5D92EA}"/>
              </a:ext>
            </a:extLst>
          </p:cNvPr>
          <p:cNvSpPr txBox="1">
            <a:spLocks/>
          </p:cNvSpPr>
          <p:nvPr/>
        </p:nvSpPr>
        <p:spPr>
          <a:xfrm>
            <a:off x="182880" y="119576"/>
            <a:ext cx="10927938" cy="977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800" dirty="0"/>
              <a:t>E kodu sisteminde gıda katkı maddelerinin temel işlevlerine göre sınıflandırılması nasıldır?</a:t>
            </a:r>
          </a:p>
        </p:txBody>
      </p:sp>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182880" y="1097280"/>
            <a:ext cx="11295184" cy="454386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tr-TR" sz="1600" u="sng" cap="none" dirty="0"/>
              <a:t>Gıda katkı maddelerindeki E kodu sınıflanmasında</a:t>
            </a:r>
            <a:r>
              <a:rPr lang="tr-TR" sz="1600" cap="none" dirty="0"/>
              <a:t>; </a:t>
            </a:r>
          </a:p>
          <a:p>
            <a:pPr marL="0" indent="0" algn="just">
              <a:buNone/>
            </a:pPr>
            <a:endParaRPr lang="tr-TR" sz="1600" cap="none" dirty="0"/>
          </a:p>
          <a:p>
            <a:pPr algn="just"/>
            <a:endParaRPr lang="tr-TR" sz="1600" cap="none" dirty="0"/>
          </a:p>
          <a:p>
            <a:pPr algn="just"/>
            <a:endParaRPr lang="tr-TR" sz="1600" cap="none" dirty="0"/>
          </a:p>
          <a:p>
            <a:pPr marL="0" indent="0" algn="just">
              <a:buNone/>
            </a:pPr>
            <a:endParaRPr lang="tr-TR" sz="1600" dirty="0">
              <a:solidFill>
                <a:srgbClr val="FF0000"/>
              </a:solidFill>
            </a:endParaRPr>
          </a:p>
        </p:txBody>
      </p:sp>
      <p:pic>
        <p:nvPicPr>
          <p:cNvPr id="3074" name="Picture 2" descr="E kodlarının suçu ne? | Bizim Aile Dergisi">
            <a:extLst>
              <a:ext uri="{FF2B5EF4-FFF2-40B4-BE49-F238E27FC236}">
                <a16:creationId xmlns:a16="http://schemas.microsoft.com/office/drawing/2014/main" id="{C349FADA-500A-4857-8DCF-1F8B4791C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392" y="3349285"/>
            <a:ext cx="3849712" cy="1924856"/>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6DB5E741-CBA8-4D19-B32A-5F82A1E06C67}"/>
              </a:ext>
            </a:extLst>
          </p:cNvPr>
          <p:cNvPicPr>
            <a:picLocks noChangeAspect="1"/>
          </p:cNvPicPr>
          <p:nvPr/>
        </p:nvPicPr>
        <p:blipFill>
          <a:blip r:embed="rId3"/>
          <a:stretch>
            <a:fillRect/>
          </a:stretch>
        </p:blipFill>
        <p:spPr>
          <a:xfrm>
            <a:off x="276664" y="1453663"/>
            <a:ext cx="6297638" cy="4106364"/>
          </a:xfrm>
          <a:prstGeom prst="rect">
            <a:avLst/>
          </a:prstGeom>
        </p:spPr>
      </p:pic>
    </p:spTree>
    <p:extLst>
      <p:ext uri="{BB962C8B-B14F-4D97-AF65-F5344CB8AC3E}">
        <p14:creationId xmlns:p14="http://schemas.microsoft.com/office/powerpoint/2010/main" val="391424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1E087C6-57CB-4154-B94C-75387B5D92EA}"/>
              </a:ext>
            </a:extLst>
          </p:cNvPr>
          <p:cNvSpPr txBox="1">
            <a:spLocks/>
          </p:cNvSpPr>
          <p:nvPr/>
        </p:nvSpPr>
        <p:spPr>
          <a:xfrm>
            <a:off x="774896" y="236807"/>
            <a:ext cx="10396882" cy="53222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800" dirty="0"/>
              <a:t>Gıda katkı maddelerinin kullanılmasında uyulması gereken kurallar nelerdir?</a:t>
            </a:r>
          </a:p>
        </p:txBody>
      </p:sp>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84406" y="769033"/>
            <a:ext cx="11295184" cy="471736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endParaRPr lang="tr-TR" sz="1600" cap="none" dirty="0"/>
          </a:p>
          <a:p>
            <a:pPr marL="0" indent="0" algn="just">
              <a:buNone/>
            </a:pPr>
            <a:endParaRPr lang="tr-TR" sz="1600" dirty="0">
              <a:solidFill>
                <a:srgbClr val="FF0000"/>
              </a:solidFill>
            </a:endParaRPr>
          </a:p>
        </p:txBody>
      </p:sp>
      <p:sp>
        <p:nvSpPr>
          <p:cNvPr id="2" name="Alt Başlık 2">
            <a:extLst>
              <a:ext uri="{FF2B5EF4-FFF2-40B4-BE49-F238E27FC236}">
                <a16:creationId xmlns:a16="http://schemas.microsoft.com/office/drawing/2014/main" id="{9D64126F-3171-4985-817D-D8EAC0D63B3B}"/>
              </a:ext>
            </a:extLst>
          </p:cNvPr>
          <p:cNvSpPr txBox="1">
            <a:spLocks/>
          </p:cNvSpPr>
          <p:nvPr/>
        </p:nvSpPr>
        <p:spPr>
          <a:xfrm>
            <a:off x="236806" y="769032"/>
            <a:ext cx="11295184" cy="471736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tr-TR" sz="1600" cap="none" dirty="0"/>
              <a:t>Kullanılacak gıda katkı maddesi öncelikle Türk Gıda </a:t>
            </a:r>
            <a:r>
              <a:rPr lang="tr-TR" sz="1600" cap="none" dirty="0" err="1"/>
              <a:t>Kodeksi’nde</a:t>
            </a:r>
            <a:r>
              <a:rPr lang="tr-TR" sz="1600" cap="none" dirty="0"/>
              <a:t> yer alan saflık kriterlerine uygun olmalı ve uygunluğu analiz raporu ile belgelenmelidir.</a:t>
            </a:r>
          </a:p>
          <a:p>
            <a:pPr algn="just"/>
            <a:r>
              <a:rPr lang="tr-TR" sz="1600" cap="none" dirty="0"/>
              <a:t>Kullanılacak gıda katkı maddesi yalnızca izin verildiği, daha doğrusu ilgili yönetmelikte belirtilen gıdalarda kullanılmalıdır. Çünkü izin, yalnızca belirtilen gıda ve gıda grupları için geçerlidir.</a:t>
            </a:r>
          </a:p>
          <a:p>
            <a:pPr algn="just"/>
            <a:r>
              <a:rPr lang="tr-TR" sz="1600" cap="none" dirty="0"/>
              <a:t>İzin verilen maksimum düzey aşılmamalıdır. Maksimum düzey QS olarak belirtilmiş ise, işlevin gerektirdiği en düşük dozla yetinilmelidir.</a:t>
            </a:r>
          </a:p>
          <a:p>
            <a:pPr algn="just"/>
            <a:r>
              <a:rPr lang="tr-TR" sz="1600" cap="none" dirty="0"/>
              <a:t>Uygulandığı gıda kusursuz olmalı, herhangi bir kusuru kapatmak amacıyla kullanılmamalı ve tüketiciyi yanıltmamalıdır.</a:t>
            </a:r>
          </a:p>
          <a:p>
            <a:pPr algn="just"/>
            <a:r>
              <a:rPr lang="tr-TR" sz="1600" cap="none" dirty="0"/>
              <a:t>Gıda katkı maddesinin kullanıldığı, gıdanın etiketinde mutlaka belirtilmelidir.  </a:t>
            </a:r>
            <a:r>
              <a:rPr lang="tr-TR" sz="1600" cap="none" dirty="0" err="1"/>
              <a:t>Gda</a:t>
            </a:r>
            <a:r>
              <a:rPr lang="tr-TR" sz="1600" cap="none" dirty="0"/>
              <a:t> katkı maddesinin ya «işlevi ve adı» ya da «işlevi ve E kodu», gıdanın etiketinde belirtilmelidir. </a:t>
            </a:r>
            <a:r>
              <a:rPr lang="tr-TR" sz="1600" u="sng" cap="none" dirty="0">
                <a:highlight>
                  <a:srgbClr val="FFFF00"/>
                </a:highlight>
              </a:rPr>
              <a:t>Örnek</a:t>
            </a:r>
            <a:r>
              <a:rPr lang="tr-TR" sz="1600" cap="none" dirty="0"/>
              <a:t>: «koruyucu/potasyum </a:t>
            </a:r>
            <a:r>
              <a:rPr lang="tr-TR" sz="1600" cap="none" dirty="0" err="1"/>
              <a:t>sorbat</a:t>
            </a:r>
            <a:r>
              <a:rPr lang="tr-TR" sz="1600" cap="none" dirty="0"/>
              <a:t>» ya da «koruyucu/E202» </a:t>
            </a:r>
          </a:p>
          <a:p>
            <a:pPr algn="just"/>
            <a:r>
              <a:rPr lang="tr-TR" sz="1600" cap="none" dirty="0"/>
              <a:t>Gıdanın etiketinde kullanılan gıda katkı maddeleri ile ilgili olarak bazı uyarıların da bulunması zorunludur. </a:t>
            </a:r>
            <a:r>
              <a:rPr lang="tr-TR" sz="1600" u="sng" cap="none" dirty="0">
                <a:highlight>
                  <a:srgbClr val="FFFF00"/>
                </a:highlight>
              </a:rPr>
              <a:t>Örnek</a:t>
            </a:r>
            <a:r>
              <a:rPr lang="tr-TR" sz="1600" cap="none" dirty="0"/>
              <a:t>: tatlandırıcı içeriyorsa, gıdanın adının yanında «tatlandırıcı içerir» yazar veya </a:t>
            </a:r>
            <a:r>
              <a:rPr lang="tr-TR" sz="1600" cap="none" dirty="0" err="1"/>
              <a:t>poliol</a:t>
            </a:r>
            <a:r>
              <a:rPr lang="tr-TR" sz="1600" cap="none" dirty="0"/>
              <a:t> miktarı %10’dan fazla ise, gıdanın adının yanında «aşırı tüketimi </a:t>
            </a:r>
            <a:r>
              <a:rPr lang="tr-TR" sz="1600" cap="none" dirty="0" err="1"/>
              <a:t>laksatif</a:t>
            </a:r>
            <a:r>
              <a:rPr lang="tr-TR" sz="1600" cap="none" dirty="0"/>
              <a:t> etki yaratabilir» yazar ya da </a:t>
            </a:r>
            <a:r>
              <a:rPr lang="tr-TR" sz="1600" cap="none" dirty="0" err="1"/>
              <a:t>aspartam</a:t>
            </a:r>
            <a:r>
              <a:rPr lang="tr-TR" sz="1600" cap="none" dirty="0"/>
              <a:t> içeriyorsa, "</a:t>
            </a:r>
            <a:r>
              <a:rPr lang="tr-TR" sz="1600" cap="none" dirty="0" err="1"/>
              <a:t>fenilalanin</a:t>
            </a:r>
            <a:r>
              <a:rPr lang="tr-TR" sz="1600" cap="none" dirty="0"/>
              <a:t> içerir" yazar. </a:t>
            </a:r>
          </a:p>
          <a:p>
            <a:pPr marL="0" indent="0" fontAlgn="base">
              <a:buNone/>
            </a:pPr>
            <a:endParaRPr lang="en-US" sz="1600" cap="none" dirty="0"/>
          </a:p>
          <a:p>
            <a:pPr marL="0" indent="0" algn="just">
              <a:buNone/>
            </a:pPr>
            <a:endParaRPr lang="tr-TR" sz="1600" cap="none" dirty="0"/>
          </a:p>
          <a:p>
            <a:pPr marL="0" indent="0" algn="just">
              <a:buNone/>
            </a:pPr>
            <a:endParaRPr lang="tr-TR" sz="1600" dirty="0">
              <a:solidFill>
                <a:srgbClr val="FF0000"/>
              </a:solidFill>
            </a:endParaRPr>
          </a:p>
        </p:txBody>
      </p:sp>
    </p:spTree>
    <p:extLst>
      <p:ext uri="{BB962C8B-B14F-4D97-AF65-F5344CB8AC3E}">
        <p14:creationId xmlns:p14="http://schemas.microsoft.com/office/powerpoint/2010/main" val="2528374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a:extLst>
              <a:ext uri="{FF2B5EF4-FFF2-40B4-BE49-F238E27FC236}">
                <a16:creationId xmlns:a16="http://schemas.microsoft.com/office/drawing/2014/main" id="{A112924C-4B2B-4C05-A284-BA995B7A0851}"/>
              </a:ext>
            </a:extLst>
          </p:cNvPr>
          <p:cNvSpPr txBox="1">
            <a:spLocks/>
          </p:cNvSpPr>
          <p:nvPr/>
        </p:nvSpPr>
        <p:spPr>
          <a:xfrm>
            <a:off x="93783" y="1092590"/>
            <a:ext cx="11666806" cy="47501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R="114935" lvl="0">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Tatlandırıcılar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Sofralık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tatlandırıcılarda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tatlı</a:t>
            </a:r>
            <a:r>
              <a:rPr lang="en-US" sz="1600" cap="none" dirty="0">
                <a:solidFill>
                  <a:schemeClr val="tx1"/>
                </a:solidFill>
                <a:latin typeface="+mn-lt"/>
                <a:ea typeface="+mn-ea"/>
                <a:cs typeface="+mn-cs"/>
              </a:rPr>
              <a:t> tat </a:t>
            </a:r>
            <a:r>
              <a:rPr lang="en-US" sz="1600" cap="none" dirty="0" err="1">
                <a:solidFill>
                  <a:schemeClr val="tx1"/>
                </a:solidFill>
                <a:latin typeface="+mn-lt"/>
                <a:ea typeface="+mn-ea"/>
                <a:cs typeface="+mn-cs"/>
              </a:rPr>
              <a:t>vermek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amacıyla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kullanılan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L="342900" marR="114935" lvl="0" indent="-342900">
              <a:lnSpc>
                <a:spcPts val="1500"/>
              </a:lnSpc>
              <a:buFont typeface="+mj-lt"/>
              <a:buAutoNum type="arabicPeriod"/>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Renklendiriciler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renk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veren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rengini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geri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kazandıran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doğal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bileşenlerini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genel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olarak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olduğu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gibi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olarak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tüketilmeyen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doğal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kaynakları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içeren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genellikle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gıdanın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karakteristik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bileşeni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olarak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kullanılmayan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ayrıca</a:t>
            </a:r>
            <a:r>
              <a:rPr lang="en-US" sz="1600" cap="none" dirty="0">
                <a:solidFill>
                  <a:schemeClr val="tx1"/>
                </a:solidFill>
                <a:latin typeface="+mn-lt"/>
                <a:ea typeface="+mn-ea"/>
                <a:cs typeface="+mn-cs"/>
              </a:rPr>
              <a:t>;</a:t>
            </a:r>
            <a:r>
              <a:rPr lang="tr-TR" sz="1600" cap="none" dirty="0">
                <a:solidFill>
                  <a:schemeClr val="tx1"/>
                </a:solidFill>
                <a:latin typeface="+mn-lt"/>
                <a:ea typeface="+mn-ea"/>
                <a:cs typeface="+mn-cs"/>
              </a:rPr>
              <a:t> g</a:t>
            </a:r>
            <a:r>
              <a:rPr lang="en-US" sz="1600" cap="none" dirty="0" err="1">
                <a:solidFill>
                  <a:schemeClr val="tx1"/>
                </a:solidFill>
                <a:latin typeface="+mn-lt"/>
                <a:ea typeface="+mn-ea"/>
                <a:cs typeface="+mn-cs"/>
              </a:rPr>
              <a:t>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maddelerinden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diğer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yenilebilir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doğal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kaynaklardan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fiziksel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kimyasal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ekstraksiyonla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elde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edilen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diğer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besleyici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aromatik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bileşenleri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içermeyecek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şekilde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pigmentlerin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selektif</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ekstraksiyonuyla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oluşturulan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preparatlar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Koruyucular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mikroorganizmaların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sebep</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olduğu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bozulmalara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patojen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mikroorganizmaların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gelişmelerine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karşı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koruyarak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raf</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ömürlerinin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uzatılmasını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L="342900" marR="114935" lvl="0" indent="-342900" algn="just">
              <a:lnSpc>
                <a:spcPts val="1500"/>
              </a:lnSpc>
              <a:buFont typeface="+mj-lt"/>
              <a:buAutoNum type="arabicPeriod"/>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Antioksidanlar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Yağların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acılaşması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renk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değişikliği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gibi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oksidasyonun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neden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olduğu</a:t>
            </a:r>
            <a:r>
              <a:rPr lang="en-US" sz="1600" cap="none" dirty="0">
                <a:solidFill>
                  <a:schemeClr val="tx1"/>
                </a:solidFill>
                <a:latin typeface="+mn-lt"/>
                <a:ea typeface="+mn-ea"/>
                <a:cs typeface="+mn-cs"/>
              </a:rPr>
              <a:t> </a:t>
            </a:r>
            <a:r>
              <a:rPr lang="tr-TR" sz="1600" cap="none" dirty="0">
                <a:solidFill>
                  <a:schemeClr val="tx1"/>
                </a:solidFill>
                <a:latin typeface="+mn-lt"/>
                <a:ea typeface="+mn-ea"/>
                <a:cs typeface="+mn-cs"/>
              </a:rPr>
              <a:t>bozulmalara karşı koruyarak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raf</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ömürlerinin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uzatılmasını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Taşıyıcılar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besinsel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fizyolojik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amaçlarla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ilave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edilen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katkı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aroma </a:t>
            </a:r>
            <a:r>
              <a:rPr lang="en-US" sz="1600" cap="none" dirty="0" err="1">
                <a:solidFill>
                  <a:schemeClr val="tx1"/>
                </a:solidFill>
                <a:latin typeface="+mn-lt"/>
                <a:ea typeface="+mn-ea"/>
                <a:cs typeface="+mn-cs"/>
              </a:rPr>
              <a:t>vericileri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enzimlerini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besin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diğer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teknolojik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fonksiyonlarını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değiştirmeden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birbirleri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herhangi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teknolojik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etki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göstermeden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çözmek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seyreltmek</a:t>
            </a:r>
            <a:r>
              <a:rPr lang="en-US" sz="1600" cap="none" dirty="0">
                <a:solidFill>
                  <a:schemeClr val="tx1"/>
                </a:solidFill>
                <a:latin typeface="+mn-lt"/>
                <a:ea typeface="+mn-ea"/>
                <a:cs typeface="+mn-cs"/>
              </a:rPr>
              <a:t>, disperse </a:t>
            </a:r>
            <a:r>
              <a:rPr lang="en-US" sz="1600" cap="none" dirty="0" err="1">
                <a:solidFill>
                  <a:schemeClr val="tx1"/>
                </a:solidFill>
                <a:latin typeface="+mn-lt"/>
                <a:ea typeface="+mn-ea"/>
                <a:cs typeface="+mn-cs"/>
              </a:rPr>
              <a:t>etmek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fiziksel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yollarla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modifiye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ederek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işleme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uygulama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kullanımını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kolaylaştıran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Asitler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Asitliği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arttıran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ekşi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tat </a:t>
            </a:r>
            <a:r>
              <a:rPr lang="en-US" sz="1600" cap="none" dirty="0" err="1">
                <a:solidFill>
                  <a:schemeClr val="tx1"/>
                </a:solidFill>
                <a:latin typeface="+mn-lt"/>
                <a:ea typeface="+mn-ea"/>
                <a:cs typeface="+mn-cs"/>
              </a:rPr>
              <a:t>oluşumunu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Asitlik</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düzenleyiciler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asitlik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alkaliliğini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değiştiren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kontrol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eden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p:txBody>
      </p:sp>
      <p:sp>
        <p:nvSpPr>
          <p:cNvPr id="12" name="Başlık 1">
            <a:extLst>
              <a:ext uri="{FF2B5EF4-FFF2-40B4-BE49-F238E27FC236}">
                <a16:creationId xmlns:a16="http://schemas.microsoft.com/office/drawing/2014/main" id="{AB6D22C3-5CA2-4EA2-9D1E-2E8A9E41BE30}"/>
              </a:ext>
            </a:extLst>
          </p:cNvPr>
          <p:cNvSpPr txBox="1">
            <a:spLocks/>
          </p:cNvSpPr>
          <p:nvPr/>
        </p:nvSpPr>
        <p:spPr>
          <a:xfrm>
            <a:off x="243840" y="236807"/>
            <a:ext cx="10927938" cy="921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R="114935" algn="ctr">
              <a:lnSpc>
                <a:spcPts val="2800"/>
              </a:lnSpc>
              <a:tabLst>
                <a:tab pos="279400" algn="l"/>
                <a:tab pos="349250" algn="l"/>
              </a:tabLst>
            </a:pPr>
            <a:r>
              <a:rPr lang="en-US" sz="2800" dirty="0" err="1"/>
              <a:t>Gıdalarda</a:t>
            </a:r>
            <a:r>
              <a:rPr lang="en-US" sz="2800" dirty="0"/>
              <a:t>, </a:t>
            </a:r>
            <a:r>
              <a:rPr lang="en-US" sz="2800" dirty="0" err="1"/>
              <a:t>gıda</a:t>
            </a:r>
            <a:r>
              <a:rPr lang="en-US" sz="2800" dirty="0"/>
              <a:t> </a:t>
            </a:r>
            <a:r>
              <a:rPr lang="en-US" sz="2800" dirty="0" err="1"/>
              <a:t>katkı</a:t>
            </a:r>
            <a:r>
              <a:rPr lang="en-US" sz="2800" dirty="0"/>
              <a:t> </a:t>
            </a:r>
            <a:r>
              <a:rPr lang="en-US" sz="2800" dirty="0" err="1"/>
              <a:t>maddelerinde</a:t>
            </a:r>
            <a:r>
              <a:rPr lang="en-US" sz="2800" dirty="0"/>
              <a:t> </a:t>
            </a:r>
            <a:r>
              <a:rPr lang="en-US" sz="2800" dirty="0" err="1"/>
              <a:t>ve</a:t>
            </a:r>
            <a:r>
              <a:rPr lang="en-US" sz="2800" dirty="0"/>
              <a:t> </a:t>
            </a:r>
            <a:r>
              <a:rPr lang="en-US" sz="2800" dirty="0" err="1"/>
              <a:t>gıda</a:t>
            </a:r>
            <a:r>
              <a:rPr lang="en-US" sz="2800" dirty="0"/>
              <a:t> </a:t>
            </a:r>
            <a:r>
              <a:rPr lang="en-US" sz="2800" dirty="0" err="1"/>
              <a:t>enzimlerinde</a:t>
            </a:r>
            <a:r>
              <a:rPr lang="en-US" sz="2800" dirty="0"/>
              <a:t> </a:t>
            </a:r>
            <a:r>
              <a:rPr lang="en-US" sz="2800" dirty="0" err="1"/>
              <a:t>kullanılan</a:t>
            </a:r>
            <a:r>
              <a:rPr lang="en-US" sz="2800" dirty="0"/>
              <a:t> </a:t>
            </a:r>
            <a:r>
              <a:rPr lang="en-US" sz="2800" dirty="0" err="1"/>
              <a:t>gıda</a:t>
            </a:r>
            <a:r>
              <a:rPr lang="en-US" sz="2800" dirty="0"/>
              <a:t> </a:t>
            </a:r>
            <a:r>
              <a:rPr lang="en-US" sz="2800" dirty="0" err="1"/>
              <a:t>katkı</a:t>
            </a:r>
            <a:r>
              <a:rPr lang="en-US" sz="2800" dirty="0"/>
              <a:t> </a:t>
            </a:r>
            <a:r>
              <a:rPr lang="en-US" sz="2800" dirty="0" err="1"/>
              <a:t>maddelerinin</a:t>
            </a:r>
            <a:r>
              <a:rPr lang="en-US" sz="2800" dirty="0"/>
              <a:t> </a:t>
            </a:r>
            <a:r>
              <a:rPr lang="en-US" sz="2800" dirty="0" err="1"/>
              <a:t>fonksiyonel</a:t>
            </a:r>
            <a:r>
              <a:rPr lang="en-US" sz="2800" dirty="0"/>
              <a:t> </a:t>
            </a:r>
            <a:r>
              <a:rPr lang="en-US" sz="2800" dirty="0" err="1"/>
              <a:t>sınıfları</a:t>
            </a:r>
            <a:r>
              <a:rPr lang="tr-TR" sz="2800" dirty="0"/>
              <a:t> nelerdir?</a:t>
            </a:r>
          </a:p>
        </p:txBody>
      </p:sp>
    </p:spTree>
    <p:extLst>
      <p:ext uri="{BB962C8B-B14F-4D97-AF65-F5344CB8AC3E}">
        <p14:creationId xmlns:p14="http://schemas.microsoft.com/office/powerpoint/2010/main" val="305920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a:extLst>
              <a:ext uri="{FF2B5EF4-FFF2-40B4-BE49-F238E27FC236}">
                <a16:creationId xmlns:a16="http://schemas.microsoft.com/office/drawing/2014/main" id="{A112924C-4B2B-4C05-A284-BA995B7A0851}"/>
              </a:ext>
            </a:extLst>
          </p:cNvPr>
          <p:cNvSpPr txBox="1">
            <a:spLocks/>
          </p:cNvSpPr>
          <p:nvPr/>
        </p:nvSpPr>
        <p:spPr>
          <a:xfrm>
            <a:off x="75028" y="431409"/>
            <a:ext cx="11554265" cy="5130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Topaklanmayı</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önleyiciler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parçacıklarının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birbirine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yapışma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eğilimini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azaltan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highlight>
                <a:srgbClr val="00FFFF"/>
              </a:highlight>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Köpüklenmeyi</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önleyiciler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Köpüklenmeyi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azaltan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önleyen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highlight>
                <a:srgbClr val="00FFFF"/>
              </a:highlight>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Hacim</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arttırıcılar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mevcut</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enerji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değerini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önemli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oranda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artırmadan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hacmini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Emülgatörler</a:t>
            </a:r>
            <a:r>
              <a:rPr lang="en-US" sz="1600" cap="none" dirty="0">
                <a:solidFill>
                  <a:schemeClr val="tx1"/>
                </a:solidFill>
                <a:latin typeface="+mn-lt"/>
                <a:ea typeface="+mn-ea"/>
                <a:cs typeface="+mn-cs"/>
              </a:rPr>
              <a:t>: Bir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maddesinde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yağ</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gibi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birbiri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karışmayan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iki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daha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fazla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fazın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homojen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karışım</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oluşturmasını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homojen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karışımın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sürekliliğini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Emülsifiye</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edici</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tuzlar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Peynirde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bulunan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proteinleri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dispers</a:t>
            </a:r>
            <a:r>
              <a:rPr lang="en-US" sz="1600" cap="none" dirty="0">
                <a:solidFill>
                  <a:schemeClr val="tx1"/>
                </a:solidFill>
                <a:latin typeface="+mn-lt"/>
                <a:ea typeface="+mn-ea"/>
                <a:cs typeface="+mn-cs"/>
              </a:rPr>
              <a:t> hale </a:t>
            </a:r>
            <a:r>
              <a:rPr lang="en-US" sz="1600" cap="none" dirty="0" err="1">
                <a:solidFill>
                  <a:schemeClr val="tx1"/>
                </a:solidFill>
                <a:latin typeface="+mn-lt"/>
                <a:ea typeface="+mn-ea"/>
                <a:cs typeface="+mn-cs"/>
              </a:rPr>
              <a:t>getirerek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yağ</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diğer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bileşenlerin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homojen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dağılımını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Sertleştiriciler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Meyve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sebzelerin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dokularını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sert</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gevrek</a:t>
            </a:r>
            <a:r>
              <a:rPr lang="en-US" sz="1600" cap="none" dirty="0">
                <a:solidFill>
                  <a:schemeClr val="tx1"/>
                </a:solidFill>
                <a:latin typeface="+mn-lt"/>
                <a:ea typeface="+mn-ea"/>
                <a:cs typeface="+mn-cs"/>
              </a:rPr>
              <a:t> hale </a:t>
            </a:r>
            <a:r>
              <a:rPr lang="en-US" sz="1600" cap="none" dirty="0" err="1">
                <a:solidFill>
                  <a:schemeClr val="tx1"/>
                </a:solidFill>
                <a:latin typeface="+mn-lt"/>
                <a:ea typeface="+mn-ea"/>
                <a:cs typeface="+mn-cs"/>
              </a:rPr>
              <a:t>getiren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koruyan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jelleştiriciler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etkileşerek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jel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oluşumunu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güçlendiren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a:solidFill>
                  <a:schemeClr val="tx1"/>
                </a:solidFill>
                <a:highlight>
                  <a:srgbClr val="00FFFF"/>
                </a:highlight>
                <a:latin typeface="+mn-lt"/>
                <a:ea typeface="+mn-ea"/>
                <a:cs typeface="+mn-cs"/>
              </a:rPr>
              <a:t>Aroma </a:t>
            </a:r>
            <a:r>
              <a:rPr lang="en-US" sz="1600" cap="none" dirty="0" err="1">
                <a:solidFill>
                  <a:schemeClr val="tx1"/>
                </a:solidFill>
                <a:highlight>
                  <a:srgbClr val="00FFFF"/>
                </a:highlight>
                <a:latin typeface="+mn-lt"/>
                <a:ea typeface="+mn-ea"/>
                <a:cs typeface="+mn-cs"/>
              </a:rPr>
              <a:t>arttırıcılar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Gıdanın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mevcut</a:t>
            </a:r>
            <a:r>
              <a:rPr lang="en-US" sz="1600" cap="none" dirty="0">
                <a:solidFill>
                  <a:schemeClr val="tx1"/>
                </a:solidFill>
                <a:latin typeface="+mn-lt"/>
                <a:ea typeface="+mn-ea"/>
                <a:cs typeface="+mn-cs"/>
              </a:rPr>
              <a:t> tat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kokusunu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Köpük</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oluşturucular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Sıvı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katı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gaz</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fazın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homojen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dağılımını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Jelleştiriciler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Jel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oluşumu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farklı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yapı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oluşturan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Parlatıcılar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Yağlayıcılar</a:t>
            </a:r>
            <a:r>
              <a:rPr lang="en-US" sz="1600" cap="none" dirty="0">
                <a:solidFill>
                  <a:schemeClr val="tx1"/>
                </a:solidFill>
                <a:latin typeface="+mn-lt"/>
                <a:ea typeface="+mn-ea"/>
                <a:cs typeface="+mn-cs"/>
              </a:rPr>
              <a:t>/</a:t>
            </a:r>
            <a:r>
              <a:rPr lang="en-US" sz="1600" cap="none" dirty="0" err="1">
                <a:solidFill>
                  <a:schemeClr val="tx1"/>
                </a:solidFill>
                <a:latin typeface="+mn-lt"/>
                <a:ea typeface="+mn-ea"/>
                <a:cs typeface="+mn-cs"/>
              </a:rPr>
              <a:t>kaydırıcılar</a:t>
            </a:r>
            <a:r>
              <a:rPr lang="en-US" sz="1600" cap="none" dirty="0">
                <a:solidFill>
                  <a:schemeClr val="tx1"/>
                </a:solidFill>
                <a:latin typeface="+mn-lt"/>
                <a:ea typeface="+mn-ea"/>
                <a:cs typeface="+mn-cs"/>
              </a:rPr>
              <a:t> da </a:t>
            </a:r>
            <a:r>
              <a:rPr lang="en-US" sz="1600" cap="none" dirty="0" err="1">
                <a:solidFill>
                  <a:schemeClr val="tx1"/>
                </a:solidFill>
                <a:latin typeface="+mn-lt"/>
                <a:ea typeface="+mn-ea"/>
                <a:cs typeface="+mn-cs"/>
              </a:rPr>
              <a:t>dahil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dış</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yüzeyine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uygulandığında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parlak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görünüm</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veren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koruyucu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tabaka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r>
              <a:rPr lang="en-US" sz="1600" cap="none" dirty="0" err="1">
                <a:solidFill>
                  <a:schemeClr val="tx1"/>
                </a:solidFill>
                <a:highlight>
                  <a:srgbClr val="00FFFF"/>
                </a:highlight>
                <a:latin typeface="+mn-lt"/>
                <a:ea typeface="+mn-ea"/>
                <a:cs typeface="+mn-cs"/>
              </a:rPr>
              <a:t>Nem</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vericiler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maddelerinin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düşük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nemli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ortamdan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etkilenip</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kurumasını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önleyen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toz</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sıvı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ortamlarda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çözünmesini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kolaylaştıran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highlight>
                <a:srgbClr val="00FFFF"/>
              </a:highlight>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p:txBody>
      </p:sp>
    </p:spTree>
    <p:extLst>
      <p:ext uri="{BB962C8B-B14F-4D97-AF65-F5344CB8AC3E}">
        <p14:creationId xmlns:p14="http://schemas.microsoft.com/office/powerpoint/2010/main" val="144498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
            <a:extLst>
              <a:ext uri="{FF2B5EF4-FFF2-40B4-BE49-F238E27FC236}">
                <a16:creationId xmlns:a16="http://schemas.microsoft.com/office/drawing/2014/main" id="{A112924C-4B2B-4C05-A284-BA995B7A0851}"/>
              </a:ext>
            </a:extLst>
          </p:cNvPr>
          <p:cNvSpPr txBox="1">
            <a:spLocks/>
          </p:cNvSpPr>
          <p:nvPr/>
        </p:nvSpPr>
        <p:spPr>
          <a:xfrm>
            <a:off x="60960" y="229772"/>
            <a:ext cx="11554265" cy="5130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marR="114935" lvl="0" algn="just">
              <a:lnSpc>
                <a:spcPts val="1500"/>
              </a:lnSpc>
              <a:tabLst>
                <a:tab pos="279400" algn="l"/>
                <a:tab pos="349250" algn="l"/>
              </a:tabLst>
            </a:pPr>
            <a:endParaRPr lang="tr-TR" sz="1600" cap="none" dirty="0">
              <a:solidFill>
                <a:schemeClr val="tx1"/>
              </a:solidFill>
              <a:highlight>
                <a:srgbClr val="00FFFF"/>
              </a:highlight>
              <a:latin typeface="+mn-lt"/>
              <a:ea typeface="+mn-ea"/>
              <a:cs typeface="+mn-cs"/>
            </a:endParaRPr>
          </a:p>
          <a:p>
            <a:pPr marR="114935" algn="just">
              <a:lnSpc>
                <a:spcPts val="1700"/>
              </a:lnSpc>
              <a:spcBef>
                <a:spcPts val="1200"/>
              </a:spcBef>
              <a:spcAft>
                <a:spcPts val="1200"/>
              </a:spcAft>
              <a:tabLst>
                <a:tab pos="279400" algn="l"/>
                <a:tab pos="349250" algn="l"/>
              </a:tabLst>
            </a:pPr>
            <a:r>
              <a:rPr lang="en-US" sz="1600" cap="none" dirty="0" err="1">
                <a:solidFill>
                  <a:schemeClr val="tx1"/>
                </a:solidFill>
                <a:highlight>
                  <a:srgbClr val="00FFFF"/>
                </a:highlight>
                <a:latin typeface="+mn-lt"/>
                <a:ea typeface="+mn-ea"/>
                <a:cs typeface="+mn-cs"/>
              </a:rPr>
              <a:t>Modifiye</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nişastalar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Fiziksel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enzimatik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uygulamaya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asit</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alkali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inceltmeye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ağartmaya</a:t>
            </a:r>
            <a:r>
              <a:rPr lang="en-US" sz="1600" cap="none" dirty="0">
                <a:solidFill>
                  <a:schemeClr val="tx1"/>
                </a:solidFill>
                <a:latin typeface="+mn-lt"/>
                <a:ea typeface="+mn-ea"/>
                <a:cs typeface="+mn-cs"/>
              </a:rPr>
              <a:t> tabi </a:t>
            </a:r>
            <a:r>
              <a:rPr lang="en-US" sz="1600" cap="none" dirty="0" err="1">
                <a:solidFill>
                  <a:schemeClr val="tx1"/>
                </a:solidFill>
                <a:latin typeface="+mn-lt"/>
                <a:ea typeface="+mn-ea"/>
                <a:cs typeface="+mn-cs"/>
              </a:rPr>
              <a:t>tutulmuş</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olabilen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yenilebilir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nişastaların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daha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fazla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kimyasal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işleme</a:t>
            </a:r>
            <a:r>
              <a:rPr lang="en-US" sz="1600" cap="none" dirty="0">
                <a:solidFill>
                  <a:schemeClr val="tx1"/>
                </a:solidFill>
                <a:latin typeface="+mn-lt"/>
                <a:ea typeface="+mn-ea"/>
                <a:cs typeface="+mn-cs"/>
              </a:rPr>
              <a:t> tabi </a:t>
            </a:r>
            <a:r>
              <a:rPr lang="en-US" sz="1600" cap="none" dirty="0" err="1">
                <a:solidFill>
                  <a:schemeClr val="tx1"/>
                </a:solidFill>
                <a:latin typeface="+mn-lt"/>
                <a:ea typeface="+mn-ea"/>
                <a:cs typeface="+mn-cs"/>
              </a:rPr>
              <a:t>tutulması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elde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edilen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700"/>
              </a:lnSpc>
              <a:spcBef>
                <a:spcPts val="1200"/>
              </a:spcBef>
              <a:spcAft>
                <a:spcPts val="1200"/>
              </a:spcAft>
              <a:tabLst>
                <a:tab pos="279400" algn="l"/>
                <a:tab pos="349250" algn="l"/>
              </a:tabLst>
            </a:pPr>
            <a:r>
              <a:rPr lang="en-US" sz="1600" cap="none" dirty="0" err="1">
                <a:solidFill>
                  <a:schemeClr val="tx1"/>
                </a:solidFill>
                <a:highlight>
                  <a:srgbClr val="00FFFF"/>
                </a:highlight>
                <a:latin typeface="+mn-lt"/>
                <a:ea typeface="+mn-ea"/>
                <a:cs typeface="+mn-cs"/>
              </a:rPr>
              <a:t>Ambalajlama</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gazları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maddesi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kaba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yerleştirilmeden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önce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yerleştirilirken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yerleştirildikten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sonra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kap</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içine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verilen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hava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dışındaki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gazlar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700"/>
              </a:lnSpc>
              <a:spcBef>
                <a:spcPts val="1200"/>
              </a:spcBef>
              <a:spcAft>
                <a:spcPts val="1200"/>
              </a:spcAft>
              <a:tabLst>
                <a:tab pos="279400" algn="l"/>
                <a:tab pos="349250" algn="l"/>
              </a:tabLst>
            </a:pPr>
            <a:r>
              <a:rPr lang="en-US" sz="1600" cap="none" dirty="0" err="1">
                <a:solidFill>
                  <a:schemeClr val="tx1"/>
                </a:solidFill>
                <a:highlight>
                  <a:srgbClr val="00FFFF"/>
                </a:highlight>
                <a:latin typeface="+mn-lt"/>
                <a:ea typeface="+mn-ea"/>
                <a:cs typeface="+mn-cs"/>
              </a:rPr>
              <a:t>İtici</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gazlar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Gıdanın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bulunduğu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kaptan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dışarı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çıkmasını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hava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dışındaki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gazlar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700"/>
              </a:lnSpc>
              <a:spcBef>
                <a:spcPts val="1200"/>
              </a:spcBef>
              <a:spcAft>
                <a:spcPts val="1200"/>
              </a:spcAft>
              <a:tabLst>
                <a:tab pos="279400" algn="l"/>
                <a:tab pos="349250" algn="l"/>
              </a:tabLst>
            </a:pPr>
            <a:r>
              <a:rPr lang="en-US" sz="1600" cap="none" dirty="0" err="1">
                <a:solidFill>
                  <a:schemeClr val="tx1"/>
                </a:solidFill>
                <a:highlight>
                  <a:srgbClr val="00FFFF"/>
                </a:highlight>
                <a:latin typeface="+mn-lt"/>
                <a:ea typeface="+mn-ea"/>
                <a:cs typeface="+mn-cs"/>
              </a:rPr>
              <a:t>Kabartıcılar</a:t>
            </a:r>
            <a:r>
              <a:rPr lang="en-US" sz="1600" cap="none" dirty="0">
                <a:solidFill>
                  <a:schemeClr val="tx1"/>
                </a:solidFill>
                <a:latin typeface="+mn-lt"/>
                <a:ea typeface="+mn-ea"/>
                <a:cs typeface="+mn-cs"/>
              </a:rPr>
              <a:t>: Gaz </a:t>
            </a:r>
            <a:r>
              <a:rPr lang="en-US" sz="1600" cap="none" dirty="0" err="1">
                <a:solidFill>
                  <a:schemeClr val="tx1"/>
                </a:solidFill>
                <a:latin typeface="+mn-lt"/>
                <a:ea typeface="+mn-ea"/>
                <a:cs typeface="+mn-cs"/>
              </a:rPr>
              <a:t>oluşturarak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hamurun</a:t>
            </a:r>
            <a:r>
              <a:rPr lang="en-US" sz="1600" cap="none" dirty="0">
                <a:solidFill>
                  <a:schemeClr val="tx1"/>
                </a:solidFill>
                <a:latin typeface="+mn-lt"/>
                <a:ea typeface="+mn-ea"/>
                <a:cs typeface="+mn-cs"/>
              </a:rPr>
              <a:t>/</a:t>
            </a:r>
            <a:r>
              <a:rPr lang="en-US" sz="1600" cap="none" dirty="0" err="1">
                <a:solidFill>
                  <a:schemeClr val="tx1"/>
                </a:solidFill>
                <a:latin typeface="+mn-lt"/>
                <a:ea typeface="+mn-ea"/>
                <a:cs typeface="+mn-cs"/>
              </a:rPr>
              <a:t>yumurtalı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soslu</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hamurun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hacmini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karışımları</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700"/>
              </a:lnSpc>
              <a:spcBef>
                <a:spcPts val="1200"/>
              </a:spcBef>
              <a:spcAft>
                <a:spcPts val="1200"/>
              </a:spcAft>
              <a:tabLst>
                <a:tab pos="279400" algn="l"/>
                <a:tab pos="349250" algn="l"/>
              </a:tabLst>
            </a:pPr>
            <a:r>
              <a:rPr lang="en-US" sz="1600" cap="none" dirty="0">
                <a:solidFill>
                  <a:schemeClr val="tx1"/>
                </a:solidFill>
                <a:highlight>
                  <a:srgbClr val="00FFFF"/>
                </a:highlight>
                <a:latin typeface="+mn-lt"/>
                <a:ea typeface="+mn-ea"/>
                <a:cs typeface="+mn-cs"/>
              </a:rPr>
              <a:t>Metal </a:t>
            </a:r>
            <a:r>
              <a:rPr lang="en-US" sz="1600" cap="none" dirty="0" err="1">
                <a:solidFill>
                  <a:schemeClr val="tx1"/>
                </a:solidFill>
                <a:highlight>
                  <a:srgbClr val="00FFFF"/>
                </a:highlight>
                <a:latin typeface="+mn-lt"/>
                <a:ea typeface="+mn-ea"/>
                <a:cs typeface="+mn-cs"/>
              </a:rPr>
              <a:t>bağlayıcılar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Metalik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iyonlarla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kimyasal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kompleks</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oluşturan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700"/>
              </a:lnSpc>
              <a:spcBef>
                <a:spcPts val="1200"/>
              </a:spcBef>
              <a:spcAft>
                <a:spcPts val="1200"/>
              </a:spcAft>
              <a:tabLst>
                <a:tab pos="279400" algn="l"/>
                <a:tab pos="349250" algn="l"/>
              </a:tabLst>
            </a:pPr>
            <a:r>
              <a:rPr lang="en-US" sz="1600" cap="none" dirty="0" err="1">
                <a:solidFill>
                  <a:schemeClr val="tx1"/>
                </a:solidFill>
                <a:highlight>
                  <a:srgbClr val="00FFFF"/>
                </a:highlight>
                <a:latin typeface="+mn-lt"/>
                <a:ea typeface="+mn-ea"/>
                <a:cs typeface="+mn-cs"/>
              </a:rPr>
              <a:t>Stabilizörler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fiziko-kimyasal</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durumlarını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korumalarını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bulunan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iki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daha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fazla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birbiri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karışmayan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fazın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homojen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dağılımının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sürekliliğini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var </a:t>
            </a:r>
            <a:r>
              <a:rPr lang="en-US" sz="1600" cap="none" dirty="0" err="1">
                <a:solidFill>
                  <a:schemeClr val="tx1"/>
                </a:solidFill>
                <a:latin typeface="+mn-lt"/>
                <a:ea typeface="+mn-ea"/>
                <a:cs typeface="+mn-cs"/>
              </a:rPr>
              <a:t>olan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renklerini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koruyan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kuvvetlendiren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proteinler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arası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çapraz</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bağ</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oluşturarak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parçacıklarının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bağlanmasını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sağlayan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gıdaların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bağlanma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kapasitelerini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700"/>
              </a:lnSpc>
              <a:spcBef>
                <a:spcPts val="1200"/>
              </a:spcBef>
              <a:spcAft>
                <a:spcPts val="1200"/>
              </a:spcAft>
              <a:tabLst>
                <a:tab pos="279400" algn="l"/>
                <a:tab pos="349250" algn="l"/>
              </a:tabLst>
            </a:pPr>
            <a:r>
              <a:rPr lang="en-US" sz="1600" cap="none" dirty="0" err="1">
                <a:solidFill>
                  <a:schemeClr val="tx1"/>
                </a:solidFill>
                <a:highlight>
                  <a:srgbClr val="00FFFF"/>
                </a:highlight>
                <a:latin typeface="+mn-lt"/>
                <a:ea typeface="+mn-ea"/>
                <a:cs typeface="+mn-cs"/>
              </a:rPr>
              <a:t>Kıvam</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arttırıcılar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Gıdanın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kıvamını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arttıran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r>
              <a:rPr lang="en-US" sz="1600" cap="none" dirty="0">
                <a:solidFill>
                  <a:schemeClr val="tx1"/>
                </a:solidFill>
                <a:latin typeface="+mn-lt"/>
                <a:ea typeface="+mn-ea"/>
                <a:cs typeface="+mn-cs"/>
              </a:rPr>
              <a:t>;</a:t>
            </a:r>
            <a:endParaRPr lang="tr-TR" sz="1600" cap="none" dirty="0">
              <a:solidFill>
                <a:schemeClr val="tx1"/>
              </a:solidFill>
              <a:latin typeface="+mn-lt"/>
              <a:ea typeface="+mn-ea"/>
              <a:cs typeface="+mn-cs"/>
            </a:endParaRPr>
          </a:p>
          <a:p>
            <a:pPr marR="114935" lvl="0" algn="just">
              <a:lnSpc>
                <a:spcPts val="1700"/>
              </a:lnSpc>
              <a:spcBef>
                <a:spcPts val="1200"/>
              </a:spcBef>
              <a:spcAft>
                <a:spcPts val="1200"/>
              </a:spcAft>
              <a:tabLst>
                <a:tab pos="279400" algn="l"/>
                <a:tab pos="349250" algn="l"/>
              </a:tabLst>
            </a:pPr>
            <a:r>
              <a:rPr lang="en-US" sz="1600" cap="none" dirty="0">
                <a:solidFill>
                  <a:schemeClr val="tx1"/>
                </a:solidFill>
                <a:highlight>
                  <a:srgbClr val="00FFFF"/>
                </a:highlight>
                <a:latin typeface="+mn-lt"/>
                <a:ea typeface="+mn-ea"/>
                <a:cs typeface="+mn-cs"/>
              </a:rPr>
              <a:t>Un </a:t>
            </a:r>
            <a:r>
              <a:rPr lang="en-US" sz="1600" cap="none" dirty="0" err="1">
                <a:solidFill>
                  <a:schemeClr val="tx1"/>
                </a:solidFill>
                <a:highlight>
                  <a:srgbClr val="00FFFF"/>
                </a:highlight>
                <a:latin typeface="+mn-lt"/>
                <a:ea typeface="+mn-ea"/>
                <a:cs typeface="+mn-cs"/>
              </a:rPr>
              <a:t>işlem</a:t>
            </a:r>
            <a:r>
              <a:rPr lang="en-US" sz="1600" cap="none" dirty="0">
                <a:solidFill>
                  <a:schemeClr val="tx1"/>
                </a:solidFill>
                <a:highlight>
                  <a:srgbClr val="00FFFF"/>
                </a:highlight>
                <a:latin typeface="+mn-lt"/>
                <a:ea typeface="+mn-ea"/>
                <a:cs typeface="+mn-cs"/>
              </a:rPr>
              <a:t> </a:t>
            </a:r>
            <a:r>
              <a:rPr lang="en-US" sz="1600" cap="none" dirty="0" err="1">
                <a:solidFill>
                  <a:schemeClr val="tx1"/>
                </a:solidFill>
                <a:highlight>
                  <a:srgbClr val="00FFFF"/>
                </a:highlight>
                <a:latin typeface="+mn-lt"/>
                <a:ea typeface="+mn-ea"/>
                <a:cs typeface="+mn-cs"/>
              </a:rPr>
              <a:t>maddeleri</a:t>
            </a:r>
            <a:r>
              <a:rPr lang="en-US" sz="1600" cap="none" dirty="0">
                <a:solidFill>
                  <a:schemeClr val="tx1"/>
                </a:solidFill>
                <a:latin typeface="+mn-lt"/>
                <a:ea typeface="+mn-ea"/>
                <a:cs typeface="+mn-cs"/>
              </a:rPr>
              <a:t>: Una </a:t>
            </a:r>
            <a:r>
              <a:rPr lang="en-US" sz="1600" cap="none" dirty="0" err="1">
                <a:solidFill>
                  <a:schemeClr val="tx1"/>
                </a:solidFill>
                <a:latin typeface="+mn-lt"/>
                <a:ea typeface="+mn-ea"/>
                <a:cs typeface="+mn-cs"/>
              </a:rPr>
              <a:t>veya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hamura</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pişirme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kalitesini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geliştirmek</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amacı</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ilave</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edilen</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emülgatör</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dışındaki</a:t>
            </a:r>
            <a:r>
              <a:rPr lang="en-US" sz="1600" cap="none" dirty="0">
                <a:solidFill>
                  <a:schemeClr val="tx1"/>
                </a:solidFill>
                <a:latin typeface="+mn-lt"/>
                <a:ea typeface="+mn-ea"/>
                <a:cs typeface="+mn-cs"/>
              </a:rPr>
              <a:t> </a:t>
            </a:r>
            <a:r>
              <a:rPr lang="en-US" sz="1600" cap="none" dirty="0" err="1">
                <a:solidFill>
                  <a:schemeClr val="tx1"/>
                </a:solidFill>
                <a:latin typeface="+mn-lt"/>
                <a:ea typeface="+mn-ea"/>
                <a:cs typeface="+mn-cs"/>
              </a:rPr>
              <a:t>maddeler</a:t>
            </a:r>
            <a:endParaRPr lang="tr-TR" sz="1600" cap="none" dirty="0">
              <a:solidFill>
                <a:schemeClr val="tx1"/>
              </a:solidFill>
              <a:latin typeface="+mn-lt"/>
              <a:ea typeface="+mn-ea"/>
              <a:cs typeface="+mn-cs"/>
            </a:endParaRPr>
          </a:p>
          <a:p>
            <a:pPr marR="114935" lvl="0" algn="just">
              <a:lnSpc>
                <a:spcPts val="1500"/>
              </a:lnSpc>
              <a:tabLst>
                <a:tab pos="279400" algn="l"/>
                <a:tab pos="349250" algn="l"/>
              </a:tabLst>
            </a:pPr>
            <a:endParaRPr lang="tr-TR" sz="1600" cap="none" dirty="0">
              <a:solidFill>
                <a:schemeClr val="tx1"/>
              </a:solidFill>
              <a:latin typeface="+mn-lt"/>
              <a:ea typeface="+mn-ea"/>
              <a:cs typeface="+mn-cs"/>
            </a:endParaRPr>
          </a:p>
        </p:txBody>
      </p:sp>
    </p:spTree>
    <p:extLst>
      <p:ext uri="{BB962C8B-B14F-4D97-AF65-F5344CB8AC3E}">
        <p14:creationId xmlns:p14="http://schemas.microsoft.com/office/powerpoint/2010/main" val="419675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F8214E-444B-4FCA-8619-452F943AD323}"/>
              </a:ext>
            </a:extLst>
          </p:cNvPr>
          <p:cNvSpPr>
            <a:spLocks noGrp="1"/>
          </p:cNvSpPr>
          <p:nvPr>
            <p:ph type="title"/>
          </p:nvPr>
        </p:nvSpPr>
        <p:spPr>
          <a:xfrm>
            <a:off x="685800" y="117232"/>
            <a:ext cx="10396882" cy="675248"/>
          </a:xfrm>
        </p:spPr>
        <p:txBody>
          <a:bodyPr>
            <a:normAutofit/>
          </a:bodyPr>
          <a:lstStyle/>
          <a:p>
            <a:pPr algn="ctr"/>
            <a:r>
              <a:rPr lang="tr-TR" sz="2600" dirty="0"/>
              <a:t>GIDA KATKI MADDESİ NEDİR?</a:t>
            </a:r>
          </a:p>
        </p:txBody>
      </p:sp>
      <p:sp>
        <p:nvSpPr>
          <p:cNvPr id="5" name="Alt Başlık 2">
            <a:extLst>
              <a:ext uri="{FF2B5EF4-FFF2-40B4-BE49-F238E27FC236}">
                <a16:creationId xmlns:a16="http://schemas.microsoft.com/office/drawing/2014/main" id="{D26BA1AD-26BC-45A7-82BF-24C274EED1A1}"/>
              </a:ext>
            </a:extLst>
          </p:cNvPr>
          <p:cNvSpPr txBox="1">
            <a:spLocks/>
          </p:cNvSpPr>
          <p:nvPr/>
        </p:nvSpPr>
        <p:spPr>
          <a:xfrm>
            <a:off x="211016" y="717452"/>
            <a:ext cx="11295184" cy="469860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tr-TR" sz="1600" dirty="0">
                <a:solidFill>
                  <a:srgbClr val="FF0000"/>
                </a:solidFill>
              </a:rPr>
              <a:t>Gıda BİLEŞENİ:  </a:t>
            </a:r>
            <a:r>
              <a:rPr lang="tr-TR" sz="1600" cap="none" dirty="0"/>
              <a:t>Gıdanın bileşiminde veya </a:t>
            </a:r>
            <a:r>
              <a:rPr lang="tr-TR" sz="1600" cap="none" dirty="0" err="1"/>
              <a:t>formülasyonunda</a:t>
            </a:r>
            <a:r>
              <a:rPr lang="tr-TR" sz="1600" cap="none" dirty="0"/>
              <a:t> mutlaka bulunması gereken, gıdaya tipik özelliklerini veren ve gıdanın tanımında adı geçen maddelerdir.  </a:t>
            </a:r>
            <a:r>
              <a:rPr lang="tr-TR" sz="1600" cap="none" dirty="0">
                <a:highlight>
                  <a:srgbClr val="00FFFF"/>
                </a:highlight>
              </a:rPr>
              <a:t>Bu maddeler gıda katkı maddesi değillerdir </a:t>
            </a:r>
            <a:r>
              <a:rPr lang="tr-TR" sz="1600" cap="none" dirty="0"/>
              <a:t>ancak gıdanın olmazsa olmazı olan bileşenleridir. </a:t>
            </a:r>
            <a:r>
              <a:rPr lang="tr-TR" sz="1600" u="sng" cap="none" dirty="0">
                <a:highlight>
                  <a:srgbClr val="FFFF00"/>
                </a:highlight>
              </a:rPr>
              <a:t>Örnek</a:t>
            </a:r>
            <a:r>
              <a:rPr lang="tr-TR" sz="1600" cap="none" dirty="0"/>
              <a:t>: Ekmekteki un ve su, helvadaki tahin ve şeker, reçeldeki meyve ve şeker </a:t>
            </a:r>
          </a:p>
          <a:p>
            <a:pPr algn="just"/>
            <a:r>
              <a:rPr lang="tr-TR" sz="1600" dirty="0">
                <a:solidFill>
                  <a:srgbClr val="FF0000"/>
                </a:solidFill>
              </a:rPr>
              <a:t>GIDA İŞLEM YARDIMCISI</a:t>
            </a:r>
            <a:r>
              <a:rPr lang="tr-TR" sz="1600" cap="none" dirty="0">
                <a:solidFill>
                  <a:srgbClr val="FF0000"/>
                </a:solidFill>
              </a:rPr>
              <a:t>: </a:t>
            </a:r>
            <a:r>
              <a:rPr lang="en-US" sz="1600" cap="none" dirty="0" err="1"/>
              <a:t>Gıda</a:t>
            </a:r>
            <a:r>
              <a:rPr lang="en-US" sz="1600" cap="none" dirty="0"/>
              <a:t> </a:t>
            </a:r>
            <a:r>
              <a:rPr lang="en-US" sz="1600" cap="none" dirty="0" err="1"/>
              <a:t>olarak</a:t>
            </a:r>
            <a:r>
              <a:rPr lang="en-US" sz="1600" cap="none" dirty="0"/>
              <a:t> </a:t>
            </a:r>
            <a:r>
              <a:rPr lang="en-US" sz="1600" cap="none" dirty="0" err="1"/>
              <a:t>tüketilmeyen</a:t>
            </a:r>
            <a:r>
              <a:rPr lang="en-US" sz="1600" cap="none" dirty="0"/>
              <a:t> </a:t>
            </a:r>
            <a:r>
              <a:rPr lang="en-US" sz="1600" cap="none" dirty="0" err="1"/>
              <a:t>ve</a:t>
            </a:r>
            <a:r>
              <a:rPr lang="en-US" sz="1600" cap="none" dirty="0"/>
              <a:t> </a:t>
            </a:r>
            <a:r>
              <a:rPr lang="en-US" sz="1600" cap="none" dirty="0" err="1"/>
              <a:t>gıda</a:t>
            </a:r>
            <a:r>
              <a:rPr lang="en-US" sz="1600" cap="none" dirty="0"/>
              <a:t> </a:t>
            </a:r>
            <a:r>
              <a:rPr lang="en-US" sz="1600" cap="none" dirty="0" err="1"/>
              <a:t>bileşeni</a:t>
            </a:r>
            <a:r>
              <a:rPr lang="en-US" sz="1600" cap="none" dirty="0"/>
              <a:t> </a:t>
            </a:r>
            <a:r>
              <a:rPr lang="en-US" sz="1600" cap="none" dirty="0" err="1"/>
              <a:t>olmayan</a:t>
            </a:r>
            <a:r>
              <a:rPr lang="en-US" sz="1600" cap="none" dirty="0"/>
              <a:t>, </a:t>
            </a:r>
            <a:r>
              <a:rPr lang="en-US" sz="1600" cap="none" dirty="0" err="1"/>
              <a:t>gıdanın</a:t>
            </a:r>
            <a:r>
              <a:rPr lang="en-US" sz="1600" cap="none" dirty="0"/>
              <a:t> </a:t>
            </a:r>
            <a:r>
              <a:rPr lang="en-US" sz="1600" cap="none" dirty="0" err="1"/>
              <a:t>veya</a:t>
            </a:r>
            <a:r>
              <a:rPr lang="en-US" sz="1600" cap="none" dirty="0"/>
              <a:t> </a:t>
            </a:r>
            <a:r>
              <a:rPr lang="en-US" sz="1600" cap="none" dirty="0" err="1"/>
              <a:t>bileşenin</a:t>
            </a:r>
            <a:r>
              <a:rPr lang="en-US" sz="1600" cap="none" dirty="0"/>
              <a:t> </a:t>
            </a:r>
            <a:r>
              <a:rPr lang="en-US" sz="1600" cap="none" dirty="0" err="1"/>
              <a:t>elde</a:t>
            </a:r>
            <a:r>
              <a:rPr lang="en-US" sz="1600" cap="none" dirty="0"/>
              <a:t> </a:t>
            </a:r>
            <a:r>
              <a:rPr lang="en-US" sz="1600" cap="none" dirty="0" err="1"/>
              <a:t>edilmesi</a:t>
            </a:r>
            <a:r>
              <a:rPr lang="en-US" sz="1600" cap="none" dirty="0"/>
              <a:t> </a:t>
            </a:r>
            <a:r>
              <a:rPr lang="en-US" sz="1600" cap="none" dirty="0" err="1"/>
              <a:t>sırasında</a:t>
            </a:r>
            <a:r>
              <a:rPr lang="en-US" sz="1600" cap="none" dirty="0"/>
              <a:t> </a:t>
            </a:r>
            <a:r>
              <a:rPr lang="en-US" sz="1600" cap="none" dirty="0" err="1"/>
              <a:t>teknik</a:t>
            </a:r>
            <a:r>
              <a:rPr lang="en-US" sz="1600" cap="none" dirty="0"/>
              <a:t> </a:t>
            </a:r>
            <a:r>
              <a:rPr lang="en-US" sz="1600" cap="none" dirty="0" err="1"/>
              <a:t>açıdan</a:t>
            </a:r>
            <a:r>
              <a:rPr lang="en-US" sz="1600" cap="none" dirty="0"/>
              <a:t> </a:t>
            </a:r>
            <a:r>
              <a:rPr lang="en-US" sz="1600" cap="none" dirty="0" err="1"/>
              <a:t>kullanılması</a:t>
            </a:r>
            <a:r>
              <a:rPr lang="en-US" sz="1600" cap="none" dirty="0"/>
              <a:t> </a:t>
            </a:r>
            <a:r>
              <a:rPr lang="tr-TR" sz="1600" cap="none" dirty="0"/>
              <a:t>gereken, p</a:t>
            </a:r>
            <a:r>
              <a:rPr lang="en-US" sz="1600" cap="none" dirty="0"/>
              <a:t>roses </a:t>
            </a:r>
            <a:r>
              <a:rPr lang="en-US" sz="1600" cap="none" dirty="0" err="1"/>
              <a:t>sonrasında</a:t>
            </a:r>
            <a:r>
              <a:rPr lang="en-US" sz="1600" cap="none" dirty="0"/>
              <a:t> </a:t>
            </a:r>
            <a:r>
              <a:rPr lang="en-US" sz="1600" cap="none" dirty="0" err="1"/>
              <a:t>gıdadan</a:t>
            </a:r>
            <a:r>
              <a:rPr lang="en-US" sz="1600" cap="none" dirty="0"/>
              <a:t> </a:t>
            </a:r>
            <a:r>
              <a:rPr lang="en-US" sz="1600" cap="none" dirty="0" err="1"/>
              <a:t>uzaklaş</a:t>
            </a:r>
            <a:r>
              <a:rPr lang="tr-TR" sz="1600" cap="none" dirty="0"/>
              <a:t>an</a:t>
            </a:r>
            <a:r>
              <a:rPr lang="en-US" sz="1600" cap="none" dirty="0"/>
              <a:t> </a:t>
            </a:r>
            <a:r>
              <a:rPr lang="tr-TR" sz="1600" cap="none" dirty="0"/>
              <a:t>ancak</a:t>
            </a:r>
            <a:r>
              <a:rPr lang="en-US" sz="1600" cap="none" dirty="0"/>
              <a:t> </a:t>
            </a:r>
            <a:r>
              <a:rPr lang="en-US" sz="1600" cap="none" dirty="0" err="1"/>
              <a:t>kendisi</a:t>
            </a:r>
            <a:r>
              <a:rPr lang="en-US" sz="1600" cap="none" dirty="0"/>
              <a:t> </a:t>
            </a:r>
            <a:r>
              <a:rPr lang="en-US" sz="1600" cap="none" dirty="0" err="1"/>
              <a:t>veya</a:t>
            </a:r>
            <a:r>
              <a:rPr lang="en-US" sz="1600" cap="none" dirty="0"/>
              <a:t> </a:t>
            </a:r>
            <a:r>
              <a:rPr lang="en-US" sz="1600" cap="none" dirty="0" err="1"/>
              <a:t>türevi</a:t>
            </a:r>
            <a:r>
              <a:rPr lang="en-US" sz="1600" cap="none" dirty="0"/>
              <a:t> </a:t>
            </a:r>
            <a:r>
              <a:rPr lang="en-US" sz="1600" cap="none" dirty="0" err="1"/>
              <a:t>eser</a:t>
            </a:r>
            <a:r>
              <a:rPr lang="en-US" sz="1600" cap="none" dirty="0"/>
              <a:t> </a:t>
            </a:r>
            <a:r>
              <a:rPr lang="en-US" sz="1600" cap="none" dirty="0" err="1"/>
              <a:t>miktarda</a:t>
            </a:r>
            <a:r>
              <a:rPr lang="en-US" sz="1600" cap="none" dirty="0"/>
              <a:t> da </a:t>
            </a:r>
            <a:r>
              <a:rPr lang="en-US" sz="1600" cap="none" dirty="0" err="1"/>
              <a:t>olsa</a:t>
            </a:r>
            <a:r>
              <a:rPr lang="en-US" sz="1600" cap="none" dirty="0"/>
              <a:t> </a:t>
            </a:r>
            <a:r>
              <a:rPr lang="en-US" sz="1600" cap="none" dirty="0" err="1"/>
              <a:t>gıdada</a:t>
            </a:r>
            <a:r>
              <a:rPr lang="en-US" sz="1600" cap="none" dirty="0"/>
              <a:t> </a:t>
            </a:r>
            <a:r>
              <a:rPr lang="en-US" sz="1600" cap="none" dirty="0" err="1"/>
              <a:t>kaçınılmaz</a:t>
            </a:r>
            <a:r>
              <a:rPr lang="en-US" sz="1600" cap="none" dirty="0"/>
              <a:t> </a:t>
            </a:r>
            <a:r>
              <a:rPr lang="en-US" sz="1600" cap="none" dirty="0" err="1"/>
              <a:t>olarak</a:t>
            </a:r>
            <a:r>
              <a:rPr lang="en-US" sz="1600" cap="none" dirty="0"/>
              <a:t> </a:t>
            </a:r>
            <a:r>
              <a:rPr lang="en-US" sz="1600" cap="none" dirty="0" err="1"/>
              <a:t>kalabilen</a:t>
            </a:r>
            <a:r>
              <a:rPr lang="en-US" sz="1600" cap="none" dirty="0"/>
              <a:t> </a:t>
            </a:r>
            <a:r>
              <a:rPr lang="en-US" sz="1600" cap="none" dirty="0" err="1"/>
              <a:t>madd</a:t>
            </a:r>
            <a:r>
              <a:rPr lang="tr-TR" sz="1600" cap="none" dirty="0"/>
              <a:t>elerdir. Bu maddelerin kalıntıları zararsızdır ve gıdada işlevleri yoktur. </a:t>
            </a:r>
            <a:r>
              <a:rPr lang="tr-TR" sz="1600" u="sng" cap="none" dirty="0">
                <a:highlight>
                  <a:srgbClr val="FFFF00"/>
                </a:highlight>
              </a:rPr>
              <a:t>Örnek</a:t>
            </a:r>
            <a:r>
              <a:rPr lang="tr-TR" sz="1600" cap="none" dirty="0"/>
              <a:t>: Elma suyunun durultulması için kullanılan jelatin ve </a:t>
            </a:r>
            <a:r>
              <a:rPr lang="tr-TR" sz="1600" cap="none" dirty="0" err="1"/>
              <a:t>bentonit</a:t>
            </a:r>
            <a:r>
              <a:rPr lang="tr-TR" sz="1600" cap="none" dirty="0"/>
              <a:t>, şarabın </a:t>
            </a:r>
            <a:r>
              <a:rPr lang="tr-TR" sz="1600" cap="none" dirty="0" err="1"/>
              <a:t>filtrasyonunda</a:t>
            </a:r>
            <a:r>
              <a:rPr lang="tr-TR" sz="1600" cap="none" dirty="0"/>
              <a:t> kullanılan perlit ve </a:t>
            </a:r>
            <a:r>
              <a:rPr lang="tr-TR" sz="1600" cap="none" dirty="0" err="1"/>
              <a:t>kizelgur</a:t>
            </a:r>
            <a:r>
              <a:rPr lang="tr-TR" sz="1600" cap="none" dirty="0"/>
              <a:t> </a:t>
            </a:r>
            <a:endParaRPr lang="tr-TR" sz="1600" cap="none" dirty="0">
              <a:solidFill>
                <a:srgbClr val="FF0000"/>
              </a:solidFill>
            </a:endParaRPr>
          </a:p>
          <a:p>
            <a:pPr algn="just"/>
            <a:r>
              <a:rPr lang="tr-TR" sz="1600" dirty="0">
                <a:solidFill>
                  <a:srgbClr val="FF0000"/>
                </a:solidFill>
              </a:rPr>
              <a:t>KALINTI: </a:t>
            </a:r>
            <a:r>
              <a:rPr lang="en-US" sz="1600" cap="none" dirty="0" err="1"/>
              <a:t>Taze</a:t>
            </a:r>
            <a:r>
              <a:rPr lang="en-US" sz="1600" cap="none" dirty="0"/>
              <a:t>  </a:t>
            </a:r>
            <a:r>
              <a:rPr lang="en-US" sz="1600" cap="none" dirty="0" err="1"/>
              <a:t>tüketilen</a:t>
            </a:r>
            <a:r>
              <a:rPr lang="en-US" sz="1600" cap="none" dirty="0"/>
              <a:t> </a:t>
            </a:r>
            <a:r>
              <a:rPr lang="en-US" sz="1600" cap="none" dirty="0" err="1"/>
              <a:t>veya</a:t>
            </a:r>
            <a:r>
              <a:rPr lang="en-US" sz="1600" cap="none" dirty="0"/>
              <a:t> </a:t>
            </a:r>
            <a:r>
              <a:rPr lang="en-US" sz="1600" cap="none" dirty="0" err="1"/>
              <a:t>hammadde</a:t>
            </a:r>
            <a:r>
              <a:rPr lang="en-US" sz="1600" cap="none" dirty="0"/>
              <a:t> </a:t>
            </a:r>
            <a:r>
              <a:rPr lang="en-US" sz="1600" cap="none" dirty="0" err="1"/>
              <a:t>olarak</a:t>
            </a:r>
            <a:r>
              <a:rPr lang="en-US" sz="1600" cap="none" dirty="0"/>
              <a:t> </a:t>
            </a:r>
            <a:r>
              <a:rPr lang="en-US" sz="1600" cap="none" dirty="0" err="1"/>
              <a:t>kullanılan</a:t>
            </a:r>
            <a:r>
              <a:rPr lang="en-US" sz="1600" cap="none" dirty="0"/>
              <a:t> </a:t>
            </a:r>
            <a:r>
              <a:rPr lang="en-US" sz="1600" cap="none" dirty="0" err="1"/>
              <a:t>gıdalara</a:t>
            </a:r>
            <a:r>
              <a:rPr lang="en-US" sz="1600" cap="none" dirty="0"/>
              <a:t> </a:t>
            </a:r>
            <a:r>
              <a:rPr lang="en-US" sz="1600" cap="none" dirty="0" err="1"/>
              <a:t>özellikle</a:t>
            </a:r>
            <a:r>
              <a:rPr lang="en-US" sz="1600" cap="none" dirty="0"/>
              <a:t> </a:t>
            </a:r>
            <a:r>
              <a:rPr lang="en-US" sz="1600" cap="none" dirty="0" err="1"/>
              <a:t>yetiştirme</a:t>
            </a:r>
            <a:r>
              <a:rPr lang="en-US" sz="1600" cap="none" dirty="0"/>
              <a:t> </a:t>
            </a:r>
            <a:r>
              <a:rPr lang="en-US" sz="1600" cap="none" dirty="0" err="1"/>
              <a:t>sırasında</a:t>
            </a:r>
            <a:r>
              <a:rPr lang="en-US" sz="1600" cap="none" dirty="0"/>
              <a:t> </a:t>
            </a:r>
            <a:r>
              <a:rPr lang="en-US" sz="1600" cap="none" dirty="0" err="1"/>
              <a:t>uygulanan</a:t>
            </a:r>
            <a:r>
              <a:rPr lang="en-US" sz="1600" cap="none" dirty="0"/>
              <a:t> </a:t>
            </a:r>
            <a:r>
              <a:rPr lang="en-US" sz="1600" cap="none" dirty="0" err="1"/>
              <a:t>tarım</a:t>
            </a:r>
            <a:r>
              <a:rPr lang="en-US" sz="1600" cap="none" dirty="0"/>
              <a:t> </a:t>
            </a:r>
            <a:r>
              <a:rPr lang="en-US" sz="1600" cap="none" dirty="0" err="1"/>
              <a:t>ilacı</a:t>
            </a:r>
            <a:r>
              <a:rPr lang="tr-TR" sz="1600" cap="none" dirty="0"/>
              <a:t> (pestisit), büyüme </a:t>
            </a:r>
            <a:r>
              <a:rPr lang="tr-TR" sz="1600" cap="none" dirty="0" err="1"/>
              <a:t>hormunu</a:t>
            </a:r>
            <a:r>
              <a:rPr lang="tr-TR" sz="1600" cap="none" dirty="0"/>
              <a:t>,</a:t>
            </a:r>
            <a:r>
              <a:rPr lang="en-US" sz="1600" cap="none" dirty="0"/>
              <a:t> </a:t>
            </a:r>
            <a:r>
              <a:rPr lang="en-US" sz="1600" cap="none" dirty="0" err="1"/>
              <a:t>antibiyotik</a:t>
            </a:r>
            <a:r>
              <a:rPr lang="en-US" sz="1600" cap="none" dirty="0"/>
              <a:t> </a:t>
            </a:r>
            <a:r>
              <a:rPr lang="en-US" sz="1600" cap="none" dirty="0" err="1"/>
              <a:t>gibi</a:t>
            </a:r>
            <a:r>
              <a:rPr lang="en-US" sz="1600" cap="none" dirty="0"/>
              <a:t> </a:t>
            </a:r>
            <a:r>
              <a:rPr lang="en-US" sz="1600" cap="none" dirty="0" err="1"/>
              <a:t>maddelerin</a:t>
            </a:r>
            <a:r>
              <a:rPr lang="en-US" sz="1600" cap="none" dirty="0"/>
              <a:t> </a:t>
            </a:r>
            <a:r>
              <a:rPr lang="en-US" sz="1600" cap="none" dirty="0" err="1"/>
              <a:t>veya</a:t>
            </a:r>
            <a:r>
              <a:rPr lang="en-US" sz="1600" cap="none" dirty="0"/>
              <a:t> </a:t>
            </a:r>
            <a:r>
              <a:rPr lang="en-US" sz="1600" cap="none" dirty="0" err="1"/>
              <a:t>türevlerinin</a:t>
            </a:r>
            <a:r>
              <a:rPr lang="en-US" sz="1600" cap="none" dirty="0"/>
              <a:t> </a:t>
            </a:r>
            <a:r>
              <a:rPr lang="en-US" sz="1600" cap="none" dirty="0" err="1"/>
              <a:t>gıdada</a:t>
            </a:r>
            <a:r>
              <a:rPr lang="en-US" sz="1600" cap="none" dirty="0"/>
              <a:t> </a:t>
            </a:r>
            <a:r>
              <a:rPr lang="en-US" sz="1600" cap="none" dirty="0" err="1"/>
              <a:t>kalan</a:t>
            </a:r>
            <a:r>
              <a:rPr lang="en-US" sz="1600" cap="none" dirty="0"/>
              <a:t> </a:t>
            </a:r>
            <a:r>
              <a:rPr lang="en-US" sz="1600" cap="none" dirty="0" err="1"/>
              <a:t>kısmıdır</a:t>
            </a:r>
            <a:r>
              <a:rPr lang="en-US" sz="1600" cap="none" dirty="0"/>
              <a:t>.</a:t>
            </a:r>
            <a:r>
              <a:rPr lang="tr-TR" sz="1600" cap="none" dirty="0"/>
              <a:t> Bu maddelerin</a:t>
            </a:r>
            <a:r>
              <a:rPr lang="en-US" sz="1600" cap="none" dirty="0"/>
              <a:t> </a:t>
            </a:r>
            <a:r>
              <a:rPr lang="en-US" sz="1600" cap="none" dirty="0" err="1"/>
              <a:t>zararsızlık</a:t>
            </a:r>
            <a:r>
              <a:rPr lang="en-US" sz="1600" cap="none" dirty="0"/>
              <a:t> </a:t>
            </a:r>
            <a:r>
              <a:rPr lang="en-US" sz="1600" cap="none" dirty="0" err="1"/>
              <a:t>doz</a:t>
            </a:r>
            <a:r>
              <a:rPr lang="tr-TR" sz="1600" cap="none" dirty="0" err="1"/>
              <a:t>ları</a:t>
            </a:r>
            <a:r>
              <a:rPr lang="en-US" sz="1600" cap="none" dirty="0"/>
              <a:t> </a:t>
            </a:r>
            <a:r>
              <a:rPr lang="en-US" sz="1600" cap="none" dirty="0" err="1"/>
              <a:t>bilin</a:t>
            </a:r>
            <a:r>
              <a:rPr lang="tr-TR" sz="1600" cap="none" dirty="0" err="1"/>
              <a:t>diğinden</a:t>
            </a:r>
            <a:r>
              <a:rPr lang="tr-TR" sz="1600" cap="none" dirty="0"/>
              <a:t>,</a:t>
            </a:r>
            <a:r>
              <a:rPr lang="en-US" sz="1600" cap="none" dirty="0"/>
              <a:t> </a:t>
            </a:r>
            <a:r>
              <a:rPr lang="en-US" sz="1600" cap="none" dirty="0" err="1"/>
              <a:t>uygulama</a:t>
            </a:r>
            <a:r>
              <a:rPr lang="en-US" sz="1600" cap="none" dirty="0"/>
              <a:t> </a:t>
            </a:r>
            <a:r>
              <a:rPr lang="en-US" sz="1600" cap="none" dirty="0" err="1"/>
              <a:t>doz</a:t>
            </a:r>
            <a:r>
              <a:rPr lang="tr-TR" sz="1600" cap="none" dirty="0" err="1"/>
              <a:t>ları</a:t>
            </a:r>
            <a:r>
              <a:rPr lang="en-US" sz="1600" cap="none" dirty="0"/>
              <a:t> </a:t>
            </a:r>
            <a:r>
              <a:rPr lang="en-US" sz="1600" cap="none" dirty="0" err="1"/>
              <a:t>ve</a:t>
            </a:r>
            <a:r>
              <a:rPr lang="en-US" sz="1600" cap="none" dirty="0"/>
              <a:t> </a:t>
            </a:r>
            <a:r>
              <a:rPr lang="en-US" sz="1600" cap="none" dirty="0" err="1"/>
              <a:t>uygulama</a:t>
            </a:r>
            <a:r>
              <a:rPr lang="en-US" sz="1600" cap="none" dirty="0"/>
              <a:t> </a:t>
            </a:r>
            <a:r>
              <a:rPr lang="en-US" sz="1600" cap="none" dirty="0" err="1"/>
              <a:t>tarih</a:t>
            </a:r>
            <a:r>
              <a:rPr lang="tr-TR" sz="1600" cap="none" dirty="0" err="1"/>
              <a:t>leri</a:t>
            </a:r>
            <a:r>
              <a:rPr lang="en-US" sz="1600" cap="none" dirty="0"/>
              <a:t>  buna </a:t>
            </a:r>
            <a:r>
              <a:rPr lang="en-US" sz="1600" cap="none" dirty="0" err="1"/>
              <a:t>göre</a:t>
            </a:r>
            <a:r>
              <a:rPr lang="en-US" sz="1600" cap="none" dirty="0"/>
              <a:t> </a:t>
            </a:r>
            <a:r>
              <a:rPr lang="en-US" sz="1600" cap="none" dirty="0" err="1"/>
              <a:t>belirlenmektedir</a:t>
            </a:r>
            <a:r>
              <a:rPr lang="en-US" sz="1600" cap="none" dirty="0"/>
              <a:t>.</a:t>
            </a:r>
            <a:endParaRPr lang="tr-TR" sz="1600" cap="none" dirty="0"/>
          </a:p>
          <a:p>
            <a:pPr algn="just"/>
            <a:r>
              <a:rPr lang="tr-TR" sz="1600" dirty="0">
                <a:solidFill>
                  <a:srgbClr val="FF0000"/>
                </a:solidFill>
              </a:rPr>
              <a:t>BULAŞAN: </a:t>
            </a:r>
            <a:r>
              <a:rPr lang="tr-TR" sz="1600" cap="none" dirty="0"/>
              <a:t>G</a:t>
            </a:r>
            <a:r>
              <a:rPr lang="en-US" sz="1600" cap="none" dirty="0" err="1"/>
              <a:t>ıdaya</a:t>
            </a:r>
            <a:r>
              <a:rPr lang="en-US" sz="1600" cap="none" dirty="0"/>
              <a:t> </a:t>
            </a:r>
            <a:r>
              <a:rPr lang="en-US" sz="1600" cap="none" dirty="0" err="1"/>
              <a:t>yetiştirme</a:t>
            </a:r>
            <a:r>
              <a:rPr lang="en-US" sz="1600" cap="none" dirty="0"/>
              <a:t>, </a:t>
            </a:r>
            <a:r>
              <a:rPr lang="en-US" sz="1600" cap="none" dirty="0" err="1"/>
              <a:t>işleme</a:t>
            </a:r>
            <a:r>
              <a:rPr lang="en-US" sz="1600" cap="none" dirty="0"/>
              <a:t>,</a:t>
            </a:r>
            <a:r>
              <a:rPr lang="tr-TR" sz="1600" cap="none" dirty="0"/>
              <a:t> </a:t>
            </a:r>
            <a:r>
              <a:rPr lang="en-US" sz="1600" cap="none" dirty="0" err="1"/>
              <a:t>taşıma</a:t>
            </a:r>
            <a:r>
              <a:rPr lang="tr-TR" sz="1600" cap="none" dirty="0"/>
              <a:t>, depolama</a:t>
            </a:r>
            <a:r>
              <a:rPr lang="en-US" sz="1600" cap="none" dirty="0"/>
              <a:t> </a:t>
            </a:r>
            <a:r>
              <a:rPr lang="en-US" sz="1600" cap="none" dirty="0" err="1"/>
              <a:t>sırasında</a:t>
            </a:r>
            <a:r>
              <a:rPr lang="en-US" sz="1600" cap="none" dirty="0"/>
              <a:t> </a:t>
            </a:r>
            <a:r>
              <a:rPr lang="en-US" sz="1600" cap="none" dirty="0" err="1"/>
              <a:t>çevred</a:t>
            </a:r>
            <a:r>
              <a:rPr lang="tr-TR" sz="1600" cap="none" dirty="0"/>
              <a:t>en, alet ve ekipmandan</a:t>
            </a:r>
            <a:r>
              <a:rPr lang="en-US" sz="1600" cap="none" dirty="0"/>
              <a:t>, </a:t>
            </a:r>
            <a:r>
              <a:rPr lang="en-US" sz="1600" cap="none" dirty="0" err="1"/>
              <a:t>ambalaj</a:t>
            </a:r>
            <a:r>
              <a:rPr lang="en-US" sz="1600" cap="none" dirty="0"/>
              <a:t> </a:t>
            </a:r>
            <a:r>
              <a:rPr lang="tr-TR" sz="1600" cap="none" dirty="0"/>
              <a:t>materyallerinden</a:t>
            </a:r>
            <a:r>
              <a:rPr lang="en-US" sz="1600" cap="none" dirty="0"/>
              <a:t> </a:t>
            </a:r>
            <a:r>
              <a:rPr lang="en-US" sz="1600" cap="none" dirty="0" err="1"/>
              <a:t>geçen</a:t>
            </a:r>
            <a:r>
              <a:rPr lang="en-US" sz="1600" cap="none" dirty="0"/>
              <a:t> </a:t>
            </a:r>
            <a:r>
              <a:rPr lang="en-US" sz="1600" cap="none" dirty="0" err="1"/>
              <a:t>veya</a:t>
            </a:r>
            <a:r>
              <a:rPr lang="en-US" sz="1600" cap="none" dirty="0"/>
              <a:t> </a:t>
            </a:r>
            <a:r>
              <a:rPr lang="en-US" sz="1600" cap="none" dirty="0" err="1"/>
              <a:t>gıdada</a:t>
            </a:r>
            <a:r>
              <a:rPr lang="en-US" sz="1600" cap="none" dirty="0"/>
              <a:t> </a:t>
            </a:r>
            <a:r>
              <a:rPr lang="tr-TR" sz="1600" cap="none" dirty="0"/>
              <a:t>mikroorganizma gelişimi/çoğalması ile oluşan ve gıdadan uzaklaştırılamayabilen maddelerdir. Bu maddelerin gıdalardaki izin verilen maksimum miktarları sınırlıdır. </a:t>
            </a:r>
            <a:r>
              <a:rPr lang="tr-TR" sz="1600" u="sng" cap="none" dirty="0">
                <a:highlight>
                  <a:srgbClr val="FFFF00"/>
                </a:highlight>
              </a:rPr>
              <a:t>Örnek</a:t>
            </a:r>
            <a:r>
              <a:rPr lang="tr-TR" sz="1600" cap="none" dirty="0"/>
              <a:t>: H</a:t>
            </a:r>
            <a:r>
              <a:rPr lang="en-US" sz="1600" cap="none" dirty="0" err="1"/>
              <a:t>avadan</a:t>
            </a:r>
            <a:r>
              <a:rPr lang="en-US" sz="1600" cap="none" dirty="0"/>
              <a:t> </a:t>
            </a:r>
            <a:r>
              <a:rPr lang="en-US" sz="1600" cap="none" dirty="0" err="1"/>
              <a:t>dioksin</a:t>
            </a:r>
            <a:r>
              <a:rPr lang="en-US" sz="1600" cap="none" dirty="0"/>
              <a:t>, </a:t>
            </a:r>
            <a:r>
              <a:rPr lang="tr-TR" sz="1600" cap="none" dirty="0"/>
              <a:t>t</a:t>
            </a:r>
            <a:r>
              <a:rPr lang="en-US" sz="1600" cap="none" dirty="0" err="1"/>
              <a:t>opraktan</a:t>
            </a:r>
            <a:r>
              <a:rPr lang="en-US" sz="1600" cap="none" dirty="0"/>
              <a:t> </a:t>
            </a:r>
            <a:r>
              <a:rPr lang="en-US" sz="1600" cap="none" dirty="0" err="1"/>
              <a:t>kadmiyum</a:t>
            </a:r>
            <a:r>
              <a:rPr lang="en-US" sz="1600" cap="none" dirty="0"/>
              <a:t>, </a:t>
            </a:r>
            <a:r>
              <a:rPr lang="tr-TR" sz="1600" cap="none" dirty="0"/>
              <a:t>alet ve ekipmandan </a:t>
            </a:r>
            <a:r>
              <a:rPr lang="en-US" sz="1600" cap="none" dirty="0"/>
              <a:t>metal </a:t>
            </a:r>
            <a:r>
              <a:rPr lang="en-US" sz="1600" cap="none" dirty="0" err="1"/>
              <a:t>bula</a:t>
            </a:r>
            <a:r>
              <a:rPr lang="tr-TR" sz="1600" cap="none" dirty="0" err="1"/>
              <a:t>şısı</a:t>
            </a:r>
            <a:r>
              <a:rPr lang="tr-TR" sz="1600" cap="none" dirty="0"/>
              <a:t> (</a:t>
            </a:r>
            <a:r>
              <a:rPr lang="tr-TR" sz="1600" cap="none" dirty="0" err="1"/>
              <a:t>kontaminasyonu</a:t>
            </a:r>
            <a:r>
              <a:rPr lang="tr-TR" sz="1600" cap="none" dirty="0"/>
              <a:t>), gıdada </a:t>
            </a:r>
            <a:r>
              <a:rPr lang="en-US" sz="1600" cap="none" dirty="0" err="1"/>
              <a:t>kü</a:t>
            </a:r>
            <a:r>
              <a:rPr lang="tr-TR" sz="1600" cap="none" dirty="0"/>
              <a:t>f gelişimi sonucu </a:t>
            </a:r>
            <a:r>
              <a:rPr lang="en-US" sz="1600" cap="none" dirty="0" err="1"/>
              <a:t>mikotoksin</a:t>
            </a:r>
            <a:r>
              <a:rPr lang="en-US" sz="1600" cap="none" dirty="0"/>
              <a:t> </a:t>
            </a:r>
            <a:r>
              <a:rPr lang="en-US" sz="1600" cap="none" dirty="0" err="1"/>
              <a:t>olu</a:t>
            </a:r>
            <a:r>
              <a:rPr lang="tr-TR" sz="1600" cap="none" dirty="0"/>
              <a:t>ş</a:t>
            </a:r>
            <a:r>
              <a:rPr lang="en-US" sz="1600" cap="none" dirty="0" err="1"/>
              <a:t>ması</a:t>
            </a:r>
            <a:endParaRPr lang="tr-TR" sz="1600" dirty="0">
              <a:solidFill>
                <a:srgbClr val="FF0000"/>
              </a:solidFill>
            </a:endParaRPr>
          </a:p>
        </p:txBody>
      </p:sp>
    </p:spTree>
    <p:extLst>
      <p:ext uri="{BB962C8B-B14F-4D97-AF65-F5344CB8AC3E}">
        <p14:creationId xmlns:p14="http://schemas.microsoft.com/office/powerpoint/2010/main" val="207779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F8214E-444B-4FCA-8619-452F943AD323}"/>
              </a:ext>
            </a:extLst>
          </p:cNvPr>
          <p:cNvSpPr>
            <a:spLocks noGrp="1"/>
          </p:cNvSpPr>
          <p:nvPr>
            <p:ph type="title"/>
          </p:nvPr>
        </p:nvSpPr>
        <p:spPr>
          <a:xfrm>
            <a:off x="577948" y="103164"/>
            <a:ext cx="10396882" cy="600221"/>
          </a:xfrm>
        </p:spPr>
        <p:txBody>
          <a:bodyPr>
            <a:normAutofit/>
          </a:bodyPr>
          <a:lstStyle/>
          <a:p>
            <a:pPr algn="ctr"/>
            <a:r>
              <a:rPr lang="tr-TR" sz="2600" dirty="0"/>
              <a:t>GIDA KATKI MADDESİ NEDİR?</a:t>
            </a:r>
          </a:p>
        </p:txBody>
      </p:sp>
      <p:sp>
        <p:nvSpPr>
          <p:cNvPr id="5" name="Alt Başlık 2">
            <a:extLst>
              <a:ext uri="{FF2B5EF4-FFF2-40B4-BE49-F238E27FC236}">
                <a16:creationId xmlns:a16="http://schemas.microsoft.com/office/drawing/2014/main" id="{D26BA1AD-26BC-45A7-82BF-24C274EED1A1}"/>
              </a:ext>
            </a:extLst>
          </p:cNvPr>
          <p:cNvSpPr txBox="1">
            <a:spLocks/>
          </p:cNvSpPr>
          <p:nvPr/>
        </p:nvSpPr>
        <p:spPr>
          <a:xfrm>
            <a:off x="211016" y="539261"/>
            <a:ext cx="11295184" cy="124499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r>
              <a:rPr lang="tr-TR" sz="1600" dirty="0">
                <a:solidFill>
                  <a:srgbClr val="FF0000"/>
                </a:solidFill>
              </a:rPr>
              <a:t>Gıda katkısı: </a:t>
            </a:r>
            <a:r>
              <a:rPr lang="en-US" sz="1600" cap="none" dirty="0"/>
              <a:t>Tek </a:t>
            </a:r>
            <a:r>
              <a:rPr lang="en-US" sz="1600" cap="none" dirty="0" err="1"/>
              <a:t>başına</a:t>
            </a:r>
            <a:r>
              <a:rPr lang="en-US" sz="1600" cap="none" dirty="0"/>
              <a:t> </a:t>
            </a:r>
            <a:r>
              <a:rPr lang="en-US" sz="1600" cap="none" dirty="0" err="1"/>
              <a:t>gıda</a:t>
            </a:r>
            <a:r>
              <a:rPr lang="en-US" sz="1600" cap="none" dirty="0"/>
              <a:t> </a:t>
            </a:r>
            <a:r>
              <a:rPr lang="en-US" sz="1600" cap="none" dirty="0" err="1"/>
              <a:t>olarak</a:t>
            </a:r>
            <a:r>
              <a:rPr lang="en-US" sz="1600" cap="none" dirty="0"/>
              <a:t> </a:t>
            </a:r>
            <a:r>
              <a:rPr lang="tr-TR" sz="1600" cap="none" dirty="0"/>
              <a:t>kullanılmayan ve gıdanın tipik bir bileşeni olmayan, besleyici değeri olsun veya olmasın, imalat, işleme , hazırlama, uygulama, paketleme, ambalajlama, taşıma, muhafaza ve depo aşamalarında, gıdalara teknolojik (organoleptik dahil) amaçla katılan ya da bu gıdaların içinde veya yan ürünlerinde doğrudan ve dolaylı olarak bir bileşeni haline gelen veya bunların karakteristiklerini değiştiren maddelerdir.</a:t>
            </a:r>
          </a:p>
          <a:p>
            <a:pPr marL="0" indent="0" algn="just">
              <a:buNone/>
            </a:pPr>
            <a:endParaRPr lang="tr-TR" sz="1600" dirty="0">
              <a:solidFill>
                <a:srgbClr val="FF0000"/>
              </a:solidFill>
            </a:endParaRPr>
          </a:p>
        </p:txBody>
      </p:sp>
      <p:sp>
        <p:nvSpPr>
          <p:cNvPr id="4" name="Başlık 1">
            <a:extLst>
              <a:ext uri="{FF2B5EF4-FFF2-40B4-BE49-F238E27FC236}">
                <a16:creationId xmlns:a16="http://schemas.microsoft.com/office/drawing/2014/main" id="{D1E087C6-57CB-4154-B94C-75387B5D92EA}"/>
              </a:ext>
            </a:extLst>
          </p:cNvPr>
          <p:cNvSpPr txBox="1">
            <a:spLocks/>
          </p:cNvSpPr>
          <p:nvPr/>
        </p:nvSpPr>
        <p:spPr>
          <a:xfrm>
            <a:off x="685800" y="1784254"/>
            <a:ext cx="10396882" cy="532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600" dirty="0"/>
              <a:t>GIDA KATKI </a:t>
            </a:r>
            <a:r>
              <a:rPr lang="tr-TR" sz="2600" dirty="0" err="1"/>
              <a:t>MADDEleri</a:t>
            </a:r>
            <a:r>
              <a:rPr lang="tr-TR" sz="2600" dirty="0"/>
              <a:t> gerekli midir? / kullanım amaçları nelerdir?</a:t>
            </a:r>
          </a:p>
        </p:txBody>
      </p:sp>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211016" y="2189743"/>
            <a:ext cx="11295184" cy="412899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a:spcBef>
                <a:spcPts val="0"/>
              </a:spcBef>
              <a:spcAft>
                <a:spcPts val="1000"/>
              </a:spcAft>
            </a:pPr>
            <a:r>
              <a:rPr lang="tr-TR" sz="1600" cap="none" dirty="0"/>
              <a:t>Gıdaların raf ömrünün uzatılması (</a:t>
            </a:r>
            <a:r>
              <a:rPr lang="tr-TR" sz="1600" cap="none" dirty="0">
                <a:highlight>
                  <a:srgbClr val="00FFFF"/>
                </a:highlight>
              </a:rPr>
              <a:t>gıdada mikroorganizma gelişimi/çoğalmasının ve/veya kimyasal değişikliklerin geciktirilmesi veya </a:t>
            </a:r>
            <a:r>
              <a:rPr lang="tr-TR" sz="1600" cap="none" dirty="0" err="1">
                <a:highlight>
                  <a:srgbClr val="00FFFF"/>
                </a:highlight>
              </a:rPr>
              <a:t>engelenmesi</a:t>
            </a:r>
            <a:r>
              <a:rPr lang="tr-TR" sz="1600" cap="none" dirty="0">
                <a:highlight>
                  <a:srgbClr val="00FFFF"/>
                </a:highlight>
              </a:rPr>
              <a:t> ile gıda güvenliğinin sağlanması</a:t>
            </a:r>
            <a:r>
              <a:rPr lang="tr-TR" sz="1600" cap="none" dirty="0"/>
              <a:t>) ve gıda israfı ve kayıplarının azaltılması (</a:t>
            </a:r>
            <a:r>
              <a:rPr lang="tr-TR" sz="1600" cap="none" dirty="0">
                <a:highlight>
                  <a:srgbClr val="00FFFF"/>
                </a:highlight>
              </a:rPr>
              <a:t>gıdaların bulunabilirliklerinin arttırılması ve dolayısıyla gıda güvencesinin sağlanması</a:t>
            </a:r>
            <a:r>
              <a:rPr lang="tr-TR" sz="1600" cap="none" dirty="0"/>
              <a:t>)</a:t>
            </a:r>
          </a:p>
          <a:p>
            <a:pPr algn="just">
              <a:spcBef>
                <a:spcPts val="0"/>
              </a:spcBef>
            </a:pPr>
            <a:r>
              <a:rPr lang="tr-TR" sz="1600" cap="none" dirty="0"/>
              <a:t>Gıdaların duyusal özelliklerinin düzeltilmesi ve geliştirilmesi (</a:t>
            </a:r>
            <a:r>
              <a:rPr lang="tr-TR" sz="1600" cap="none" dirty="0">
                <a:highlight>
                  <a:srgbClr val="00FFFF"/>
                </a:highlight>
              </a:rPr>
              <a:t>gıdada tat dengesinin </a:t>
            </a:r>
          </a:p>
          <a:p>
            <a:pPr marL="0" indent="0" algn="just">
              <a:spcBef>
                <a:spcPts val="0"/>
              </a:spcBef>
              <a:buNone/>
            </a:pPr>
            <a:r>
              <a:rPr lang="tr-TR" sz="1600" cap="none" dirty="0">
                <a:highlight>
                  <a:srgbClr val="00FFFF"/>
                </a:highlight>
              </a:rPr>
              <a:t>oluşturulması ve kendine özgü lezzetinin kazandırılması veya güçlendirilmesi, işleme </a:t>
            </a:r>
          </a:p>
          <a:p>
            <a:pPr marL="0" indent="0" algn="just">
              <a:spcBef>
                <a:spcPts val="0"/>
              </a:spcBef>
              <a:buNone/>
            </a:pPr>
            <a:r>
              <a:rPr lang="tr-TR" sz="1600" cap="none" dirty="0">
                <a:highlight>
                  <a:srgbClr val="00FFFF"/>
                </a:highlight>
              </a:rPr>
              <a:t>ve depolamadaki kayıp nedeni ile gıdaya renginin yeniden kazandırılması veya </a:t>
            </a:r>
          </a:p>
          <a:p>
            <a:pPr marL="0" indent="0" algn="just">
              <a:spcBef>
                <a:spcPts val="0"/>
              </a:spcBef>
              <a:buNone/>
            </a:pPr>
            <a:r>
              <a:rPr lang="tr-TR" sz="1600" cap="none" dirty="0">
                <a:highlight>
                  <a:srgbClr val="00FFFF"/>
                </a:highlight>
              </a:rPr>
              <a:t>güçlendirilmesi</a:t>
            </a:r>
            <a:r>
              <a:rPr lang="tr-TR" sz="1600" cap="none" dirty="0"/>
              <a:t>, </a:t>
            </a:r>
            <a:r>
              <a:rPr lang="tr-TR" sz="1600" cap="none" dirty="0">
                <a:highlight>
                  <a:srgbClr val="00FFFF"/>
                </a:highlight>
              </a:rPr>
              <a:t>gıdanın </a:t>
            </a:r>
            <a:r>
              <a:rPr lang="tr-TR" sz="1600" cap="none" dirty="0" err="1">
                <a:highlight>
                  <a:srgbClr val="00FFFF"/>
                </a:highlight>
              </a:rPr>
              <a:t>tekstür</a:t>
            </a:r>
            <a:r>
              <a:rPr lang="tr-TR" sz="1600" cap="none" dirty="0">
                <a:highlight>
                  <a:srgbClr val="00FFFF"/>
                </a:highlight>
              </a:rPr>
              <a:t> ve viskozitesinin geliştirilerek kalitenin arttırılması</a:t>
            </a:r>
            <a:r>
              <a:rPr lang="tr-TR" sz="1600" cap="none" dirty="0"/>
              <a:t>)</a:t>
            </a:r>
          </a:p>
          <a:p>
            <a:pPr algn="just"/>
            <a:r>
              <a:rPr lang="tr-TR" sz="1600" cap="none" dirty="0"/>
              <a:t>Gıda kalite karakteristiklerinin muhafaza edilmesi (</a:t>
            </a:r>
            <a:r>
              <a:rPr lang="tr-TR" sz="1600" cap="none" dirty="0">
                <a:highlight>
                  <a:srgbClr val="00FFFF"/>
                </a:highlight>
              </a:rPr>
              <a:t>kalitenin korunması</a:t>
            </a:r>
            <a:r>
              <a:rPr lang="tr-TR" sz="1600" cap="none" dirty="0"/>
              <a:t>)</a:t>
            </a:r>
          </a:p>
          <a:p>
            <a:pPr algn="just"/>
            <a:r>
              <a:rPr lang="tr-TR" sz="1600" cap="none" dirty="0"/>
              <a:t>Gıda hazırlamada yardımcı olmak</a:t>
            </a:r>
          </a:p>
          <a:p>
            <a:pPr algn="just"/>
            <a:r>
              <a:rPr lang="tr-TR" sz="1600" cap="none" dirty="0"/>
              <a:t>Besleyici değerin korunması (</a:t>
            </a:r>
            <a:r>
              <a:rPr lang="tr-TR" sz="1600" cap="none" dirty="0">
                <a:highlight>
                  <a:srgbClr val="00FFFF"/>
                </a:highlight>
              </a:rPr>
              <a:t>sağlıklı beslenmeye katkıda bulunulması</a:t>
            </a:r>
            <a:r>
              <a:rPr lang="tr-TR" sz="1600" cap="none" dirty="0"/>
              <a:t>)</a:t>
            </a:r>
          </a:p>
          <a:p>
            <a:pPr algn="just"/>
            <a:endParaRPr lang="tr-TR" sz="1600" cap="none" dirty="0"/>
          </a:p>
          <a:p>
            <a:pPr algn="just"/>
            <a:endParaRPr lang="tr-TR" sz="1600" cap="none" dirty="0"/>
          </a:p>
          <a:p>
            <a:pPr marL="0" indent="0" algn="just">
              <a:buNone/>
            </a:pPr>
            <a:endParaRPr lang="tr-TR" sz="1600" dirty="0">
              <a:solidFill>
                <a:srgbClr val="FF0000"/>
              </a:solidFill>
            </a:endParaRPr>
          </a:p>
        </p:txBody>
      </p:sp>
      <p:pic>
        <p:nvPicPr>
          <p:cNvPr id="5122" name="Picture 2" descr="Gıda katkı maddeleri ve sıklıkla tükettiğimiz soslardaki gıda katkıları -  Gıda 2000 Dergisi | Gıda 2000 Dergisi">
            <a:extLst>
              <a:ext uri="{FF2B5EF4-FFF2-40B4-BE49-F238E27FC236}">
                <a16:creationId xmlns:a16="http://schemas.microsoft.com/office/drawing/2014/main" id="{62FCD752-A871-4C6C-95E9-B21BCE5D6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7176" y="2859564"/>
            <a:ext cx="4032738" cy="342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4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4FD149-47A7-44F6-9E3D-D3E1386C1E8F}"/>
              </a:ext>
            </a:extLst>
          </p:cNvPr>
          <p:cNvSpPr>
            <a:spLocks noGrp="1"/>
          </p:cNvSpPr>
          <p:nvPr>
            <p:ph type="title"/>
          </p:nvPr>
        </p:nvSpPr>
        <p:spPr>
          <a:xfrm>
            <a:off x="685801" y="685800"/>
            <a:ext cx="10396882" cy="797615"/>
          </a:xfrm>
        </p:spPr>
        <p:txBody>
          <a:bodyPr>
            <a:normAutofit fontScale="90000"/>
          </a:bodyPr>
          <a:lstStyle/>
          <a:p>
            <a:r>
              <a:rPr lang="tr-TR" sz="2900" dirty="0"/>
              <a:t>Katkı Maddelerinin Kullanımını Teşvik Eden Etkenler NELERDİR?</a:t>
            </a:r>
            <a:br>
              <a:rPr lang="tr-TR" sz="5400" b="0" i="0" u="none" strike="noStrike" baseline="0" dirty="0">
                <a:solidFill>
                  <a:srgbClr val="000000"/>
                </a:solidFill>
                <a:latin typeface="Calibri" panose="020F0502020204030204" pitchFamily="34" charset="0"/>
              </a:rPr>
            </a:br>
            <a:endParaRPr lang="tr-TR" dirty="0"/>
          </a:p>
        </p:txBody>
      </p:sp>
      <p:sp>
        <p:nvSpPr>
          <p:cNvPr id="3" name="İçerik Yer Tutucusu 2">
            <a:extLst>
              <a:ext uri="{FF2B5EF4-FFF2-40B4-BE49-F238E27FC236}">
                <a16:creationId xmlns:a16="http://schemas.microsoft.com/office/drawing/2014/main" id="{5ECDB1F5-6A89-4668-9124-604BED0D8491}"/>
              </a:ext>
            </a:extLst>
          </p:cNvPr>
          <p:cNvSpPr>
            <a:spLocks noGrp="1"/>
          </p:cNvSpPr>
          <p:nvPr>
            <p:ph sz="quarter" idx="13"/>
          </p:nvPr>
        </p:nvSpPr>
        <p:spPr>
          <a:xfrm>
            <a:off x="624840" y="1120727"/>
            <a:ext cx="10676206" cy="3521611"/>
          </a:xfrm>
        </p:spPr>
        <p:txBody>
          <a:bodyPr>
            <a:normAutofit/>
          </a:bodyPr>
          <a:lstStyle/>
          <a:p>
            <a:pPr algn="just"/>
            <a:r>
              <a:rPr lang="tr-TR" sz="1600" cap="none" dirty="0"/>
              <a:t>Gıda hammaddesinin bileşenlerini </a:t>
            </a:r>
            <a:r>
              <a:rPr lang="tr-TR" sz="1600" cap="none" dirty="0" err="1"/>
              <a:t>standartize</a:t>
            </a:r>
            <a:r>
              <a:rPr lang="tr-TR" sz="1600" cap="none" dirty="0"/>
              <a:t> etmek</a:t>
            </a:r>
          </a:p>
          <a:p>
            <a:pPr algn="just"/>
            <a:r>
              <a:rPr lang="tr-TR" sz="1600" cap="none" dirty="0"/>
              <a:t>Hammaddeyi ürüne işlemek için hazır duruma getirmek</a:t>
            </a:r>
          </a:p>
          <a:p>
            <a:pPr algn="just"/>
            <a:r>
              <a:rPr lang="tr-TR" sz="1600" cap="none" dirty="0"/>
              <a:t>Ürün geliştirme ve ürün çeşitlendirmek</a:t>
            </a:r>
          </a:p>
          <a:p>
            <a:pPr algn="just"/>
            <a:r>
              <a:rPr lang="tr-TR" sz="1600" cap="none" dirty="0"/>
              <a:t>Tüketici beğenisini kazanmak</a:t>
            </a:r>
          </a:p>
          <a:p>
            <a:pPr algn="just"/>
            <a:r>
              <a:rPr lang="tr-TR" sz="1600" cap="none" dirty="0"/>
              <a:t>Yılın her döneminde her çeşit mevsimlik gıdaları bulundurmak</a:t>
            </a:r>
          </a:p>
          <a:p>
            <a:pPr algn="just"/>
            <a:r>
              <a:rPr lang="tr-TR" sz="1600" cap="none" dirty="0"/>
              <a:t>Raf ömrünü uzatmak</a:t>
            </a:r>
          </a:p>
          <a:p>
            <a:pPr algn="just"/>
            <a:r>
              <a:rPr lang="tr-TR" sz="1600" cap="none" dirty="0"/>
              <a:t>Ürünü standart özellikte üretmek</a:t>
            </a:r>
          </a:p>
          <a:p>
            <a:pPr algn="just"/>
            <a:r>
              <a:rPr lang="tr-TR" sz="1600" cap="none" dirty="0"/>
              <a:t>İşleme kayıplarını azaltmak</a:t>
            </a:r>
          </a:p>
          <a:p>
            <a:pPr marL="0" indent="0" algn="just">
              <a:buNone/>
            </a:pPr>
            <a:endParaRPr lang="tr-TR" dirty="0"/>
          </a:p>
        </p:txBody>
      </p:sp>
    </p:spTree>
    <p:extLst>
      <p:ext uri="{BB962C8B-B14F-4D97-AF65-F5344CB8AC3E}">
        <p14:creationId xmlns:p14="http://schemas.microsoft.com/office/powerpoint/2010/main" val="104293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1E087C6-57CB-4154-B94C-75387B5D92EA}"/>
              </a:ext>
            </a:extLst>
          </p:cNvPr>
          <p:cNvSpPr txBox="1">
            <a:spLocks/>
          </p:cNvSpPr>
          <p:nvPr/>
        </p:nvSpPr>
        <p:spPr>
          <a:xfrm>
            <a:off x="774896" y="236807"/>
            <a:ext cx="10396882" cy="5322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800" dirty="0"/>
              <a:t>GIDA KATKI </a:t>
            </a:r>
            <a:r>
              <a:rPr lang="tr-TR" sz="2800" dirty="0" err="1"/>
              <a:t>MADDEleriNİN</a:t>
            </a:r>
            <a:r>
              <a:rPr lang="tr-TR" sz="2800" dirty="0"/>
              <a:t> YASAL OLMAYAN UYGULANMA BİÇİMLERİ nelerdir?</a:t>
            </a:r>
          </a:p>
        </p:txBody>
      </p:sp>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121920" y="855776"/>
            <a:ext cx="11295184" cy="269514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tr-TR" sz="1600" cap="none" dirty="0"/>
              <a:t>Gıda katkı maddeleri </a:t>
            </a:r>
            <a:r>
              <a:rPr lang="tr-TR" sz="1600" cap="none" dirty="0">
                <a:highlight>
                  <a:srgbClr val="FFFF00"/>
                </a:highlight>
              </a:rPr>
              <a:t>aşağıda belirtilen amaçlar için kullanılamazlar.</a:t>
            </a:r>
          </a:p>
          <a:p>
            <a:pPr algn="just"/>
            <a:r>
              <a:rPr lang="tr-TR" sz="1600" cap="none" dirty="0"/>
              <a:t>Kötü kalitede veya bozulmuş gıdayı maskeleme veya hatalı ürün elde etme tekniğini gizleme, gıdaları hatalı işleme, taklit gıda yapımı ve tüketiciyi aldatmak</a:t>
            </a:r>
          </a:p>
          <a:p>
            <a:pPr algn="just"/>
            <a:r>
              <a:rPr lang="tr-TR" sz="1600" cap="none" dirty="0"/>
              <a:t>Ürünün besleyici değerini azaltmak</a:t>
            </a:r>
          </a:p>
          <a:p>
            <a:pPr algn="just"/>
            <a:r>
              <a:rPr lang="tr-TR" sz="1600" cap="none" dirty="0"/>
              <a:t> İstenilen etkiyi oluşturacak teknik miktardan fazla kullanmak</a:t>
            </a:r>
          </a:p>
          <a:p>
            <a:pPr algn="just"/>
            <a:r>
              <a:rPr lang="tr-TR" sz="1600" cap="none" dirty="0"/>
              <a:t>Katkı maddeleri kullanımının yerini tutabilecek veya eşit derecede kabul edilebilir işleme ve ambalajlama teknikleri varken kullanmak</a:t>
            </a:r>
          </a:p>
          <a:p>
            <a:pPr marL="0" indent="0" algn="just" fontAlgn="base">
              <a:buNone/>
            </a:pPr>
            <a:endParaRPr lang="tr-TR" sz="1600" cap="none" dirty="0"/>
          </a:p>
          <a:p>
            <a:pPr marL="0" indent="0" algn="just">
              <a:buNone/>
            </a:pPr>
            <a:endParaRPr lang="tr-TR" sz="1600" cap="none" dirty="0"/>
          </a:p>
          <a:p>
            <a:pPr algn="just"/>
            <a:endParaRPr lang="tr-TR" sz="1600" cap="none" dirty="0"/>
          </a:p>
          <a:p>
            <a:pPr algn="just"/>
            <a:endParaRPr lang="tr-TR" sz="1600" cap="none" dirty="0"/>
          </a:p>
          <a:p>
            <a:pPr marL="0" indent="0" algn="just">
              <a:buNone/>
            </a:pPr>
            <a:endParaRPr lang="tr-TR" sz="1600" dirty="0">
              <a:solidFill>
                <a:srgbClr val="FF0000"/>
              </a:solidFill>
            </a:endParaRPr>
          </a:p>
        </p:txBody>
      </p:sp>
      <p:pic>
        <p:nvPicPr>
          <p:cNvPr id="3074" name="Picture 2" descr="E kodlarının suçu ne? | Bizim Aile Dergisi">
            <a:extLst>
              <a:ext uri="{FF2B5EF4-FFF2-40B4-BE49-F238E27FC236}">
                <a16:creationId xmlns:a16="http://schemas.microsoft.com/office/drawing/2014/main" id="{C349FADA-500A-4857-8DCF-1F8B4791C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392" y="3349285"/>
            <a:ext cx="3849712" cy="192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3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1DD839AB-6AFA-4347-BC62-9CBC2C38CDBE}"/>
              </a:ext>
            </a:extLst>
          </p:cNvPr>
          <p:cNvSpPr txBox="1">
            <a:spLocks/>
          </p:cNvSpPr>
          <p:nvPr/>
        </p:nvSpPr>
        <p:spPr>
          <a:xfrm rot="21430266">
            <a:off x="-55098" y="160937"/>
            <a:ext cx="10396882" cy="532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600" dirty="0"/>
              <a:t>GIDA KATKI </a:t>
            </a:r>
            <a:r>
              <a:rPr lang="tr-TR" sz="2600" dirty="0" err="1"/>
              <a:t>MADDEleri</a:t>
            </a:r>
            <a:r>
              <a:rPr lang="tr-TR" sz="2600" dirty="0"/>
              <a:t> ile ilgili yasal düzenlemeler nelerdir?</a:t>
            </a:r>
          </a:p>
        </p:txBody>
      </p:sp>
      <p:sp>
        <p:nvSpPr>
          <p:cNvPr id="7" name="Alt Başlık 2">
            <a:extLst>
              <a:ext uri="{FF2B5EF4-FFF2-40B4-BE49-F238E27FC236}">
                <a16:creationId xmlns:a16="http://schemas.microsoft.com/office/drawing/2014/main" id="{07D72898-EA93-4A7F-8436-EC615D488955}"/>
              </a:ext>
            </a:extLst>
          </p:cNvPr>
          <p:cNvSpPr txBox="1">
            <a:spLocks/>
          </p:cNvSpPr>
          <p:nvPr/>
        </p:nvSpPr>
        <p:spPr>
          <a:xfrm rot="21404684">
            <a:off x="293806" y="877376"/>
            <a:ext cx="10661272" cy="363718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fontAlgn="base"/>
            <a:endParaRPr lang="tr-TR" sz="1600" cap="none" dirty="0"/>
          </a:p>
          <a:p>
            <a:pPr marL="0" indent="0" algn="just">
              <a:buNone/>
            </a:pPr>
            <a:endParaRPr lang="tr-TR" sz="1600" cap="none" dirty="0"/>
          </a:p>
          <a:p>
            <a:pPr algn="just"/>
            <a:endParaRPr lang="tr-TR" sz="1600" cap="none" dirty="0"/>
          </a:p>
          <a:p>
            <a:pPr algn="just"/>
            <a:endParaRPr lang="tr-TR" sz="1600" cap="none" dirty="0"/>
          </a:p>
          <a:p>
            <a:pPr marL="0" indent="0" algn="just">
              <a:buNone/>
            </a:pPr>
            <a:endParaRPr lang="tr-TR" sz="1600" dirty="0">
              <a:solidFill>
                <a:srgbClr val="FF0000"/>
              </a:solidFill>
            </a:endParaRPr>
          </a:p>
        </p:txBody>
      </p:sp>
      <p:sp>
        <p:nvSpPr>
          <p:cNvPr id="9" name="Metin kutusu 8">
            <a:extLst>
              <a:ext uri="{FF2B5EF4-FFF2-40B4-BE49-F238E27FC236}">
                <a16:creationId xmlns:a16="http://schemas.microsoft.com/office/drawing/2014/main" id="{34231FCB-DE2A-4E22-990B-2C6B2BDCC492}"/>
              </a:ext>
            </a:extLst>
          </p:cNvPr>
          <p:cNvSpPr txBox="1"/>
          <p:nvPr/>
        </p:nvSpPr>
        <p:spPr>
          <a:xfrm rot="21416113">
            <a:off x="188229" y="828728"/>
            <a:ext cx="10950342" cy="4031873"/>
          </a:xfrm>
          <a:prstGeom prst="rect">
            <a:avLst/>
          </a:prstGeom>
          <a:noFill/>
        </p:spPr>
        <p:txBody>
          <a:bodyPr wrap="square">
            <a:spAutoFit/>
          </a:bodyPr>
          <a:lstStyle/>
          <a:p>
            <a:pPr marL="0" indent="0" algn="just" fontAlgn="base">
              <a:buNone/>
            </a:pPr>
            <a:r>
              <a:rPr lang="tr-TR" sz="1600" cap="none" dirty="0"/>
              <a:t>K</a:t>
            </a:r>
            <a:r>
              <a:rPr lang="en-US" sz="1600" cap="none" dirty="0" err="1"/>
              <a:t>atkı</a:t>
            </a:r>
            <a:r>
              <a:rPr lang="tr-TR" sz="1600" cap="none" dirty="0"/>
              <a:t> maddelerinin gıdalarda kullanımları </a:t>
            </a:r>
            <a:r>
              <a:rPr lang="tr-TR" sz="1600" cap="none" dirty="0">
                <a:highlight>
                  <a:srgbClr val="00FF00"/>
                </a:highlight>
              </a:rPr>
              <a:t>CAC</a:t>
            </a:r>
            <a:r>
              <a:rPr lang="tr-TR" sz="1600" cap="none" dirty="0"/>
              <a:t> (</a:t>
            </a:r>
            <a:r>
              <a:rPr lang="tr-TR" sz="1600" cap="none" dirty="0" err="1"/>
              <a:t>Codex</a:t>
            </a:r>
            <a:r>
              <a:rPr lang="tr-TR" sz="1600" cap="none" dirty="0"/>
              <a:t> </a:t>
            </a:r>
            <a:r>
              <a:rPr lang="tr-TR" sz="1600" cap="none" dirty="0" err="1"/>
              <a:t>Alimentarius</a:t>
            </a:r>
            <a:r>
              <a:rPr lang="tr-TR" sz="1600" cap="none" dirty="0"/>
              <a:t> </a:t>
            </a:r>
            <a:r>
              <a:rPr lang="tr-TR" sz="1600" cap="none" dirty="0" err="1"/>
              <a:t>Commission</a:t>
            </a:r>
            <a:r>
              <a:rPr lang="tr-TR" sz="1600" cap="none" dirty="0"/>
              <a:t>-Uluslararası Gıda Kodeks Komisyonu) tarafından ele alınmıştır. </a:t>
            </a:r>
            <a:r>
              <a:rPr lang="tr-TR" sz="1600" cap="none" dirty="0" err="1"/>
              <a:t>CAC’ın</a:t>
            </a:r>
            <a:r>
              <a:rPr lang="tr-TR" sz="1600" cap="none" dirty="0"/>
              <a:t> bünyesinde oluşturulan </a:t>
            </a:r>
            <a:r>
              <a:rPr lang="tr-TR" sz="1600" cap="none" dirty="0">
                <a:highlight>
                  <a:srgbClr val="00FF00"/>
                </a:highlight>
              </a:rPr>
              <a:t>CCFAC</a:t>
            </a:r>
            <a:r>
              <a:rPr lang="tr-TR" sz="1600" cap="none" dirty="0"/>
              <a:t> (</a:t>
            </a:r>
            <a:r>
              <a:rPr lang="tr-TR" sz="1600" cap="none" dirty="0" err="1"/>
              <a:t>Codex</a:t>
            </a:r>
            <a:r>
              <a:rPr lang="tr-TR" sz="1600" cap="none" dirty="0"/>
              <a:t> </a:t>
            </a:r>
            <a:r>
              <a:rPr lang="tr-TR" sz="1600" cap="none" dirty="0" err="1"/>
              <a:t>Committee</a:t>
            </a:r>
            <a:r>
              <a:rPr lang="tr-TR" sz="1600" cap="none" dirty="0"/>
              <a:t> on </a:t>
            </a:r>
            <a:r>
              <a:rPr lang="tr-TR" sz="1600" cap="none" dirty="0" err="1"/>
              <a:t>Food</a:t>
            </a:r>
            <a:r>
              <a:rPr lang="tr-TR" sz="1600" cap="none" dirty="0"/>
              <a:t> </a:t>
            </a:r>
            <a:r>
              <a:rPr lang="tr-TR" sz="1600" cap="none" dirty="0" err="1"/>
              <a:t>Additives</a:t>
            </a:r>
            <a:r>
              <a:rPr lang="tr-TR" sz="1600" cap="none" dirty="0"/>
              <a:t> </a:t>
            </a:r>
            <a:r>
              <a:rPr lang="tr-TR" sz="1600" cap="none" dirty="0" err="1"/>
              <a:t>and</a:t>
            </a:r>
            <a:r>
              <a:rPr lang="tr-TR" sz="1600" cap="none" dirty="0"/>
              <a:t> </a:t>
            </a:r>
            <a:r>
              <a:rPr lang="tr-TR" sz="1600" cap="none" dirty="0" err="1"/>
              <a:t>Contaminants</a:t>
            </a:r>
            <a:r>
              <a:rPr lang="tr-TR" sz="1600" cap="none" dirty="0"/>
              <a:t>-Gıda Katkıları ve </a:t>
            </a:r>
            <a:r>
              <a:rPr lang="tr-TR" sz="1600" cap="none" dirty="0" err="1"/>
              <a:t>Kontaminantları</a:t>
            </a:r>
            <a:r>
              <a:rPr lang="tr-TR" sz="1600" cap="none" dirty="0"/>
              <a:t> Kodeks </a:t>
            </a:r>
            <a:r>
              <a:rPr lang="tr-TR" sz="1600" cap="none" dirty="0" err="1"/>
              <a:t>Komistesi</a:t>
            </a:r>
            <a:r>
              <a:rPr lang="tr-TR" sz="1600" cap="none" dirty="0"/>
              <a:t>), katkı maddelerini ilgilendiren tüm konularda öneri ve tavsiyeler vermektedir</a:t>
            </a:r>
            <a:r>
              <a:rPr lang="tr-TR" sz="1600" dirty="0"/>
              <a:t>. Bu kuruluşun sorumlulukları:</a:t>
            </a:r>
            <a:endParaRPr lang="tr-TR" sz="1600" cap="none" dirty="0"/>
          </a:p>
          <a:p>
            <a:pPr marL="285750" indent="-285750" algn="just" fontAlgn="base">
              <a:buFont typeface="Arial" panose="020B0604020202020204" pitchFamily="34" charset="0"/>
              <a:buChar char="•"/>
            </a:pPr>
            <a:r>
              <a:rPr lang="tr-TR" sz="1600" dirty="0"/>
              <a:t>Gıda katkı maddeleri ile ilgili sınırlamalar getirmek ve bu maddelerin gıdalarda bulunmasına izin verilebilecek miktarlarını belirlemek</a:t>
            </a:r>
          </a:p>
          <a:p>
            <a:pPr marL="285750" indent="-285750" algn="just" fontAlgn="base">
              <a:buFont typeface="Arial" panose="020B0604020202020204" pitchFamily="34" charset="0"/>
              <a:buChar char="•"/>
            </a:pPr>
            <a:r>
              <a:rPr lang="tr-TR" sz="1600" dirty="0" err="1"/>
              <a:t>CCFAC’nin</a:t>
            </a:r>
            <a:r>
              <a:rPr lang="tr-TR" sz="1600" dirty="0"/>
              <a:t> bir alt komitesi olan </a:t>
            </a:r>
            <a:r>
              <a:rPr lang="tr-TR" sz="1600" dirty="0">
                <a:highlight>
                  <a:srgbClr val="00FF00"/>
                </a:highlight>
              </a:rPr>
              <a:t>JECFA</a:t>
            </a:r>
            <a:r>
              <a:rPr lang="tr-TR" sz="1600" dirty="0"/>
              <a:t> (</a:t>
            </a:r>
            <a:r>
              <a:rPr lang="tr-TR" sz="1600" dirty="0" err="1"/>
              <a:t>Joint</a:t>
            </a:r>
            <a:r>
              <a:rPr lang="tr-TR" sz="1600" dirty="0"/>
              <a:t> </a:t>
            </a:r>
            <a:r>
              <a:rPr lang="tr-TR" sz="1600" dirty="0" err="1"/>
              <a:t>Expert</a:t>
            </a:r>
            <a:r>
              <a:rPr lang="tr-TR" sz="1600" dirty="0"/>
              <a:t> </a:t>
            </a:r>
            <a:r>
              <a:rPr lang="tr-TR" sz="1600" dirty="0" err="1"/>
              <a:t>Committee</a:t>
            </a:r>
            <a:r>
              <a:rPr lang="tr-TR" sz="1600" dirty="0"/>
              <a:t> on </a:t>
            </a:r>
            <a:r>
              <a:rPr lang="tr-TR" sz="1600" dirty="0" err="1"/>
              <a:t>Food</a:t>
            </a:r>
            <a:r>
              <a:rPr lang="tr-TR" sz="1600" dirty="0"/>
              <a:t> </a:t>
            </a:r>
            <a:r>
              <a:rPr lang="tr-TR" sz="1600" dirty="0" err="1"/>
              <a:t>Additives</a:t>
            </a:r>
            <a:r>
              <a:rPr lang="tr-TR" sz="1600" dirty="0"/>
              <a:t>-Birleşik Gıda Katkıları Uzman Komitesi) tarafından </a:t>
            </a:r>
            <a:r>
              <a:rPr lang="tr-TR" sz="1600" dirty="0" err="1"/>
              <a:t>toksikolojik</a:t>
            </a:r>
            <a:r>
              <a:rPr lang="tr-TR" sz="1600" dirty="0"/>
              <a:t> değerlendirmeleri yapılacak olan katkı maddelerinin listelerini hazırlamak</a:t>
            </a:r>
          </a:p>
          <a:p>
            <a:pPr marL="285750" indent="-285750" algn="just" fontAlgn="base">
              <a:buFont typeface="Arial" panose="020B0604020202020204" pitchFamily="34" charset="0"/>
              <a:buChar char="•"/>
            </a:pPr>
            <a:r>
              <a:rPr lang="tr-TR" sz="1600" dirty="0"/>
              <a:t>Gıdalarda katkı maddelerinin analizleri ile ilgili yöntemleri geliştirmek</a:t>
            </a:r>
          </a:p>
          <a:p>
            <a:pPr marL="0" indent="0" algn="just" fontAlgn="base">
              <a:buNone/>
            </a:pPr>
            <a:endParaRPr lang="tr-TR" sz="1600" cap="none" dirty="0"/>
          </a:p>
          <a:p>
            <a:pPr marL="0" indent="0" algn="just" fontAlgn="base">
              <a:buNone/>
            </a:pPr>
            <a:r>
              <a:rPr lang="tr-TR" sz="1600" cap="none" dirty="0"/>
              <a:t>Birleşmiş Milletler</a:t>
            </a:r>
            <a:r>
              <a:rPr lang="tr-TR" sz="1600" dirty="0"/>
              <a:t> </a:t>
            </a:r>
            <a:r>
              <a:rPr lang="tr-TR" sz="1600" cap="none" dirty="0"/>
              <a:t>düzeyinde </a:t>
            </a:r>
            <a:r>
              <a:rPr lang="en-US" sz="1600" cap="none" dirty="0"/>
              <a:t>FAO</a:t>
            </a:r>
            <a:r>
              <a:rPr lang="tr-TR" sz="1600" cap="none" dirty="0"/>
              <a:t> (</a:t>
            </a:r>
            <a:r>
              <a:rPr lang="tr-TR" sz="1600" cap="none" dirty="0" err="1"/>
              <a:t>Food</a:t>
            </a:r>
            <a:r>
              <a:rPr lang="tr-TR" sz="1600" cap="none" dirty="0"/>
              <a:t> </a:t>
            </a:r>
            <a:r>
              <a:rPr lang="tr-TR" sz="1600" cap="none" dirty="0" err="1"/>
              <a:t>and</a:t>
            </a:r>
            <a:r>
              <a:rPr lang="tr-TR" sz="1600" cap="none" dirty="0"/>
              <a:t> </a:t>
            </a:r>
            <a:r>
              <a:rPr lang="tr-TR" sz="1600" cap="none" dirty="0" err="1"/>
              <a:t>Agriculture</a:t>
            </a:r>
            <a:r>
              <a:rPr lang="tr-TR" sz="1600" cap="none" dirty="0"/>
              <a:t> </a:t>
            </a:r>
            <a:r>
              <a:rPr lang="tr-TR" sz="1600" cap="none" dirty="0" err="1"/>
              <a:t>Organization</a:t>
            </a:r>
            <a:r>
              <a:rPr lang="tr-TR" sz="1600" cap="none" dirty="0"/>
              <a:t>-Gıda </a:t>
            </a:r>
            <a:r>
              <a:rPr lang="tr-TR" sz="1600" dirty="0"/>
              <a:t>T</a:t>
            </a:r>
            <a:r>
              <a:rPr lang="tr-TR" sz="1600" cap="none" dirty="0"/>
              <a:t>arım Örgütü)</a:t>
            </a:r>
            <a:r>
              <a:rPr lang="en-US" sz="1600" cap="none" dirty="0"/>
              <a:t>/WHO</a:t>
            </a:r>
            <a:r>
              <a:rPr lang="tr-TR" sz="1600" cap="none" dirty="0"/>
              <a:t> (World </a:t>
            </a:r>
            <a:r>
              <a:rPr lang="tr-TR" sz="1600" cap="none" dirty="0" err="1"/>
              <a:t>Health</a:t>
            </a:r>
            <a:r>
              <a:rPr lang="tr-TR" sz="1600" cap="none" dirty="0"/>
              <a:t> </a:t>
            </a:r>
            <a:r>
              <a:rPr lang="tr-TR" sz="1600" cap="none" dirty="0" err="1"/>
              <a:t>Organization</a:t>
            </a:r>
            <a:r>
              <a:rPr lang="tr-TR" sz="1600" cap="none" dirty="0"/>
              <a:t>-Dünya Sağlık Örgütü)</a:t>
            </a:r>
            <a:r>
              <a:rPr lang="en-US" sz="1600" cap="none" dirty="0"/>
              <a:t>’</a:t>
            </a:r>
            <a:r>
              <a:rPr lang="tr-TR" sz="1600" cap="none" dirty="0" err="1"/>
              <a:t>nun</a:t>
            </a:r>
            <a:r>
              <a:rPr lang="en-US" sz="1600" cap="none" dirty="0"/>
              <a:t> </a:t>
            </a:r>
            <a:r>
              <a:rPr lang="en-US" sz="1600" cap="none" dirty="0" err="1"/>
              <a:t>oluşturduğu</a:t>
            </a:r>
            <a:r>
              <a:rPr lang="en-US" sz="1600" cap="none" dirty="0"/>
              <a:t> JECFA</a:t>
            </a:r>
            <a:r>
              <a:rPr lang="tr-TR" sz="1600" cap="none" dirty="0"/>
              <a:t> gibi,</a:t>
            </a:r>
            <a:r>
              <a:rPr lang="en-US" sz="1600" cap="none" dirty="0"/>
              <a:t> </a:t>
            </a:r>
            <a:r>
              <a:rPr lang="tr-TR" sz="1600" cap="none" dirty="0"/>
              <a:t>EU (</a:t>
            </a:r>
            <a:r>
              <a:rPr lang="tr-TR" sz="1600" cap="none" dirty="0" err="1"/>
              <a:t>European</a:t>
            </a:r>
            <a:r>
              <a:rPr lang="tr-TR" sz="1600" cap="none" dirty="0"/>
              <a:t> </a:t>
            </a:r>
            <a:r>
              <a:rPr lang="tr-TR" sz="1600" cap="none" dirty="0" err="1"/>
              <a:t>Union</a:t>
            </a:r>
            <a:r>
              <a:rPr lang="tr-TR" sz="1600" dirty="0"/>
              <a:t>-</a:t>
            </a:r>
            <a:r>
              <a:rPr lang="tr-TR" sz="1600" cap="none" dirty="0"/>
              <a:t>Avrupa Birliği</a:t>
            </a:r>
            <a:r>
              <a:rPr lang="tr-TR" sz="1600" dirty="0"/>
              <a:t>)</a:t>
            </a:r>
            <a:r>
              <a:rPr lang="tr-TR" sz="1600" cap="none" dirty="0"/>
              <a:t> </a:t>
            </a:r>
            <a:r>
              <a:rPr lang="en-US" sz="1600" cap="none" dirty="0" err="1"/>
              <a:t>düzeyinde</a:t>
            </a:r>
            <a:r>
              <a:rPr lang="en-US" sz="1600" cap="none" dirty="0"/>
              <a:t> </a:t>
            </a:r>
            <a:r>
              <a:rPr lang="en-US" sz="1600" cap="none" dirty="0">
                <a:highlight>
                  <a:srgbClr val="FFFF00"/>
                </a:highlight>
              </a:rPr>
              <a:t>EFSA</a:t>
            </a:r>
            <a:r>
              <a:rPr lang="tr-TR" sz="1600" cap="none" dirty="0">
                <a:highlight>
                  <a:srgbClr val="FFFF00"/>
                </a:highlight>
              </a:rPr>
              <a:t> </a:t>
            </a:r>
            <a:r>
              <a:rPr lang="en-US" sz="1600" cap="none" dirty="0"/>
              <a:t>(</a:t>
            </a:r>
            <a:r>
              <a:rPr lang="tr-TR" sz="1600" cap="none" dirty="0" err="1"/>
              <a:t>European</a:t>
            </a:r>
            <a:r>
              <a:rPr lang="tr-TR" sz="1600" cap="none" dirty="0"/>
              <a:t> </a:t>
            </a:r>
            <a:r>
              <a:rPr lang="tr-TR" sz="1600" cap="none" dirty="0" err="1"/>
              <a:t>Food</a:t>
            </a:r>
            <a:r>
              <a:rPr lang="tr-TR" sz="1600" cap="none" dirty="0"/>
              <a:t> </a:t>
            </a:r>
            <a:r>
              <a:rPr lang="tr-TR" sz="1600" cap="none" dirty="0" err="1"/>
              <a:t>Safety</a:t>
            </a:r>
            <a:r>
              <a:rPr lang="tr-TR" sz="1600" cap="none" dirty="0"/>
              <a:t> </a:t>
            </a:r>
            <a:r>
              <a:rPr lang="tr-TR" sz="1600" cap="none" dirty="0" err="1"/>
              <a:t>Authority</a:t>
            </a:r>
            <a:r>
              <a:rPr lang="tr-TR" sz="1600" cap="none" dirty="0"/>
              <a:t>-</a:t>
            </a:r>
            <a:r>
              <a:rPr lang="en-US" sz="1600" cap="none" dirty="0" err="1"/>
              <a:t>Avrupa</a:t>
            </a:r>
            <a:r>
              <a:rPr lang="en-US" sz="1600" cap="none" dirty="0"/>
              <a:t> </a:t>
            </a:r>
            <a:r>
              <a:rPr lang="en-US" sz="1600" cap="none" dirty="0" err="1"/>
              <a:t>Gıda</a:t>
            </a:r>
            <a:r>
              <a:rPr lang="en-US" sz="1600" cap="none" dirty="0"/>
              <a:t> </a:t>
            </a:r>
            <a:r>
              <a:rPr lang="en-US" sz="1600" cap="none" dirty="0" err="1"/>
              <a:t>Güvenliği</a:t>
            </a:r>
            <a:r>
              <a:rPr lang="en-US" sz="1600" cap="none" dirty="0"/>
              <a:t> </a:t>
            </a:r>
            <a:r>
              <a:rPr lang="en-US" sz="1600" cap="none" dirty="0" err="1"/>
              <a:t>Otoritesi</a:t>
            </a:r>
            <a:r>
              <a:rPr lang="en-US" sz="1600" cap="none" dirty="0"/>
              <a:t>),</a:t>
            </a:r>
            <a:r>
              <a:rPr lang="tr-TR" sz="1600" cap="none" dirty="0"/>
              <a:t> Amerika Birleşik </a:t>
            </a:r>
            <a:r>
              <a:rPr lang="tr-TR" sz="1600" cap="none" dirty="0" err="1"/>
              <a:t>Devleri’ndeki</a:t>
            </a:r>
            <a:r>
              <a:rPr lang="en-US" sz="1600" cap="none" dirty="0"/>
              <a:t> </a:t>
            </a:r>
            <a:r>
              <a:rPr lang="en-US" sz="1600" cap="none" dirty="0">
                <a:highlight>
                  <a:srgbClr val="FFFF00"/>
                </a:highlight>
              </a:rPr>
              <a:t>FDA</a:t>
            </a:r>
            <a:r>
              <a:rPr lang="tr-TR" sz="1600" cap="none" dirty="0"/>
              <a:t> </a:t>
            </a:r>
            <a:r>
              <a:rPr lang="en-US" sz="1600" cap="none" dirty="0"/>
              <a:t>(</a:t>
            </a:r>
            <a:r>
              <a:rPr lang="tr-TR" sz="1600" cap="none" dirty="0" err="1"/>
              <a:t>Food</a:t>
            </a:r>
            <a:r>
              <a:rPr lang="tr-TR" sz="1600" cap="none" dirty="0"/>
              <a:t> </a:t>
            </a:r>
            <a:r>
              <a:rPr lang="tr-TR" sz="1600" cap="none" dirty="0" err="1"/>
              <a:t>and</a:t>
            </a:r>
            <a:r>
              <a:rPr lang="tr-TR" sz="1600" cap="none" dirty="0"/>
              <a:t> </a:t>
            </a:r>
            <a:r>
              <a:rPr lang="tr-TR" sz="1600" cap="none" dirty="0" err="1"/>
              <a:t>Drug</a:t>
            </a:r>
            <a:r>
              <a:rPr lang="tr-TR" sz="1600" cap="none" dirty="0"/>
              <a:t> Administration-</a:t>
            </a:r>
            <a:r>
              <a:rPr lang="en-US" sz="1600" cap="none" dirty="0" err="1"/>
              <a:t>Gıda</a:t>
            </a:r>
            <a:r>
              <a:rPr lang="en-US" sz="1600" cap="none" dirty="0"/>
              <a:t> </a:t>
            </a:r>
            <a:r>
              <a:rPr lang="en-US" sz="1600" cap="none" dirty="0" err="1"/>
              <a:t>ve</a:t>
            </a:r>
            <a:r>
              <a:rPr lang="en-US" sz="1600" cap="none" dirty="0"/>
              <a:t> </a:t>
            </a:r>
            <a:r>
              <a:rPr lang="en-US" sz="1600" cap="none" dirty="0" err="1"/>
              <a:t>İlaç</a:t>
            </a:r>
            <a:r>
              <a:rPr lang="en-US" sz="1600" cap="none" dirty="0"/>
              <a:t> </a:t>
            </a:r>
            <a:r>
              <a:rPr lang="en-US" sz="1600" cap="none" dirty="0" err="1"/>
              <a:t>Yönetimi</a:t>
            </a:r>
            <a:r>
              <a:rPr lang="en-US" sz="1600" cap="none" dirty="0"/>
              <a:t>) </a:t>
            </a:r>
            <a:r>
              <a:rPr lang="tr-TR" sz="1600" cap="none" dirty="0"/>
              <a:t>de </a:t>
            </a:r>
            <a:r>
              <a:rPr lang="tr-TR" sz="1600" dirty="0"/>
              <a:t>güvenli kaynaklardır.</a:t>
            </a:r>
            <a:r>
              <a:rPr lang="en-US" sz="1600" cap="none" dirty="0"/>
              <a:t> </a:t>
            </a:r>
            <a:endParaRPr lang="tr-TR" sz="1600" cap="none" dirty="0"/>
          </a:p>
          <a:p>
            <a:pPr marL="0" indent="0" algn="just" fontAlgn="base">
              <a:buNone/>
            </a:pPr>
            <a:endParaRPr lang="tr-TR" sz="1600" dirty="0"/>
          </a:p>
          <a:p>
            <a:pPr marL="0" indent="0" algn="just" fontAlgn="base">
              <a:buNone/>
            </a:pPr>
            <a:endParaRPr lang="en-US" sz="1600" cap="none" dirty="0"/>
          </a:p>
        </p:txBody>
      </p:sp>
      <p:pic>
        <p:nvPicPr>
          <p:cNvPr id="13" name="Picture 2" descr="E Kodlu gıda katkı maddeleri hakkında doğru bildiğimiz yanlışlar - Herkese  Bilim Teknoloji">
            <a:extLst>
              <a:ext uri="{FF2B5EF4-FFF2-40B4-BE49-F238E27FC236}">
                <a16:creationId xmlns:a16="http://schemas.microsoft.com/office/drawing/2014/main" id="{AFB4E3F5-8773-4975-808D-A25283CC5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06237">
            <a:off x="2754653" y="4282000"/>
            <a:ext cx="2786881" cy="173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63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1DD839AB-6AFA-4347-BC62-9CBC2C38CDBE}"/>
              </a:ext>
            </a:extLst>
          </p:cNvPr>
          <p:cNvSpPr txBox="1">
            <a:spLocks/>
          </p:cNvSpPr>
          <p:nvPr/>
        </p:nvSpPr>
        <p:spPr>
          <a:xfrm rot="21430266">
            <a:off x="315351" y="676754"/>
            <a:ext cx="10396882" cy="532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600" dirty="0"/>
              <a:t>GIDA KATKI </a:t>
            </a:r>
            <a:r>
              <a:rPr lang="tr-TR" sz="2600" dirty="0" err="1"/>
              <a:t>MADDEleri</a:t>
            </a:r>
            <a:r>
              <a:rPr lang="tr-TR" sz="2600" dirty="0"/>
              <a:t> ile ilgili yasal düzenlemeler nelerdir?</a:t>
            </a:r>
          </a:p>
        </p:txBody>
      </p:sp>
      <p:sp>
        <p:nvSpPr>
          <p:cNvPr id="7" name="Alt Başlık 2">
            <a:extLst>
              <a:ext uri="{FF2B5EF4-FFF2-40B4-BE49-F238E27FC236}">
                <a16:creationId xmlns:a16="http://schemas.microsoft.com/office/drawing/2014/main" id="{07D72898-EA93-4A7F-8436-EC615D488955}"/>
              </a:ext>
            </a:extLst>
          </p:cNvPr>
          <p:cNvSpPr txBox="1">
            <a:spLocks/>
          </p:cNvSpPr>
          <p:nvPr/>
        </p:nvSpPr>
        <p:spPr>
          <a:xfrm rot="21404684">
            <a:off x="293806" y="877376"/>
            <a:ext cx="10661272" cy="363718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algn="just" fontAlgn="base"/>
            <a:endParaRPr lang="tr-TR" sz="1600" cap="none" dirty="0"/>
          </a:p>
          <a:p>
            <a:pPr marL="0" indent="0" algn="just">
              <a:buNone/>
            </a:pPr>
            <a:endParaRPr lang="tr-TR" sz="1600" cap="none" dirty="0"/>
          </a:p>
          <a:p>
            <a:pPr algn="just"/>
            <a:endParaRPr lang="tr-TR" sz="1600" cap="none" dirty="0"/>
          </a:p>
          <a:p>
            <a:pPr algn="just"/>
            <a:endParaRPr lang="tr-TR" sz="1600" cap="none" dirty="0"/>
          </a:p>
          <a:p>
            <a:pPr marL="0" indent="0" algn="just">
              <a:buNone/>
            </a:pPr>
            <a:endParaRPr lang="tr-TR" sz="1600" dirty="0">
              <a:solidFill>
                <a:srgbClr val="FF0000"/>
              </a:solidFill>
            </a:endParaRPr>
          </a:p>
        </p:txBody>
      </p:sp>
      <p:sp>
        <p:nvSpPr>
          <p:cNvPr id="9" name="Metin kutusu 8">
            <a:extLst>
              <a:ext uri="{FF2B5EF4-FFF2-40B4-BE49-F238E27FC236}">
                <a16:creationId xmlns:a16="http://schemas.microsoft.com/office/drawing/2014/main" id="{34231FCB-DE2A-4E22-990B-2C6B2BDCC492}"/>
              </a:ext>
            </a:extLst>
          </p:cNvPr>
          <p:cNvSpPr txBox="1"/>
          <p:nvPr/>
        </p:nvSpPr>
        <p:spPr>
          <a:xfrm rot="21416113">
            <a:off x="188229" y="1690502"/>
            <a:ext cx="10950342" cy="2308324"/>
          </a:xfrm>
          <a:prstGeom prst="rect">
            <a:avLst/>
          </a:prstGeom>
          <a:noFill/>
        </p:spPr>
        <p:txBody>
          <a:bodyPr wrap="square">
            <a:spAutoFit/>
          </a:bodyPr>
          <a:lstStyle/>
          <a:p>
            <a:pPr algn="just" fontAlgn="base"/>
            <a:r>
              <a:rPr lang="en-US" sz="1600" cap="none" dirty="0" err="1"/>
              <a:t>Ülkemizde</a:t>
            </a:r>
            <a:r>
              <a:rPr lang="en-US" sz="1600" cap="none" dirty="0"/>
              <a:t> </a:t>
            </a:r>
            <a:r>
              <a:rPr lang="en-US" sz="1600" cap="none" dirty="0" err="1"/>
              <a:t>bu</a:t>
            </a:r>
            <a:r>
              <a:rPr lang="en-US" sz="1600" cap="none" dirty="0"/>
              <a:t> </a:t>
            </a:r>
            <a:r>
              <a:rPr lang="en-US" sz="1600" cap="none" dirty="0" err="1"/>
              <a:t>görev</a:t>
            </a:r>
            <a:r>
              <a:rPr lang="en-US" sz="1600" cap="none" dirty="0"/>
              <a:t>; </a:t>
            </a:r>
            <a:r>
              <a:rPr lang="tr-TR" sz="1600" cap="none" dirty="0">
                <a:highlight>
                  <a:srgbClr val="FF00FF"/>
                </a:highlight>
              </a:rPr>
              <a:t>Tarım ve Orman </a:t>
            </a:r>
            <a:r>
              <a:rPr lang="en-US" sz="1600" cap="none" dirty="0" err="1">
                <a:highlight>
                  <a:srgbClr val="FF00FF"/>
                </a:highlight>
              </a:rPr>
              <a:t>Bakanlığı</a:t>
            </a:r>
            <a:r>
              <a:rPr lang="tr-TR" sz="1600" cap="none" dirty="0"/>
              <a:t>’</a:t>
            </a:r>
            <a:r>
              <a:rPr lang="tr-TR" sz="1600" cap="none" dirty="0" err="1"/>
              <a:t>na</a:t>
            </a:r>
            <a:r>
              <a:rPr lang="tr-TR" sz="1600" cap="none" dirty="0"/>
              <a:t> verilmiştir. Ayrıca, </a:t>
            </a:r>
            <a:r>
              <a:rPr lang="en-US" sz="1600" cap="none" dirty="0" err="1"/>
              <a:t>Türk</a:t>
            </a:r>
            <a:r>
              <a:rPr lang="en-US" sz="1600" cap="none" dirty="0"/>
              <a:t> </a:t>
            </a:r>
            <a:r>
              <a:rPr lang="en-US" sz="1600" cap="none" dirty="0" err="1"/>
              <a:t>Gıda</a:t>
            </a:r>
            <a:r>
              <a:rPr lang="en-US" sz="1600" cap="none" dirty="0"/>
              <a:t> </a:t>
            </a:r>
            <a:r>
              <a:rPr lang="en-US" sz="1600" cap="none" dirty="0" err="1"/>
              <a:t>Kodeksi’n</a:t>
            </a:r>
            <a:r>
              <a:rPr lang="tr-TR" sz="1600" cap="none" dirty="0"/>
              <a:t>in Gümrük Birliği uyarınca, EU gıda mevzuatı ile uyumlu olması da zorunludur.</a:t>
            </a:r>
            <a:r>
              <a:rPr lang="tr-TR" sz="1600" dirty="0"/>
              <a:t> Bir başka deyişle, EU ile uyum süreci dahilinde ülkemizde de gıda katkı maddeleri ile ilgili düzenlemeler EU mevzuatına uyumlu hale getirilmiştir ve EU mevzuatının bir uyarlaması olan Türk Gıda Kodeksi Gıda Katkı Maddeleri Yönetmeliği ve ilgili tebliğler yürürlüğe girmiştir. Mevzuatın uygulayıcısı Tarım ve Orman Bakanlığı’na bağlı Gıda ve Kontrol Genel Müdürlüğü’dür. Gıda katkı maddelerinin kullanılabileceği gıdalar, katkı maddelerinin miktar açısından kullanılabilecek üst limitleri, katkı maddeleri analizleri için numune alma ve analiz yöntemleri, gıdaların etiketleri üzerinde verilmesi gereken bilgiler gibi her türlü konu, Gıda ve Kontrol Genel Müdürlüğü’nün internet sitesinde yer alan Yönetmelik ve Tebliğler ile düzenlenmiştir.</a:t>
            </a:r>
          </a:p>
          <a:p>
            <a:pPr marL="0" indent="0" algn="just" fontAlgn="base">
              <a:buNone/>
            </a:pPr>
            <a:endParaRPr lang="en-US" sz="1600" cap="none" dirty="0"/>
          </a:p>
        </p:txBody>
      </p:sp>
      <p:pic>
        <p:nvPicPr>
          <p:cNvPr id="4100" name="Picture 4" descr="Aktuel Kimya: Gıda Katkı Maddeleri">
            <a:extLst>
              <a:ext uri="{FF2B5EF4-FFF2-40B4-BE49-F238E27FC236}">
                <a16:creationId xmlns:a16="http://schemas.microsoft.com/office/drawing/2014/main" id="{A9EA4263-BB9C-4E26-BEC2-184600BAF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05980">
            <a:off x="3419901" y="3645520"/>
            <a:ext cx="2778573" cy="234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5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215704" y="288379"/>
            <a:ext cx="11295184" cy="2695143"/>
          </a:xfrm>
          <a:prstGeom prst="rect">
            <a:avLst/>
          </a:prstGeom>
        </p:spPr>
        <p:txBody>
          <a:bodyPr/>
          <a:lstStyle>
            <a:defPPr>
              <a:defRPr lang="en-US"/>
            </a:defPPr>
            <a:lvl1pPr indent="0" algn="just" defTabSz="914400">
              <a:lnSpc>
                <a:spcPct val="120000"/>
              </a:lnSpc>
              <a:spcBef>
                <a:spcPts val="1000"/>
              </a:spcBef>
              <a:buClr>
                <a:schemeClr val="accent1"/>
              </a:buClr>
              <a:buSzPct val="160000"/>
              <a:buFont typeface="Arial" panose="020B0604020202020204" pitchFamily="34" charset="0"/>
              <a:buNone/>
              <a:defRPr sz="1600" cap="none" baseline="0">
                <a:effectLst/>
              </a:defRPr>
            </a:lvl1pPr>
            <a:lvl2pPr marL="685800" indent="-228600" defTabSz="914400">
              <a:lnSpc>
                <a:spcPct val="120000"/>
              </a:lnSpc>
              <a:spcBef>
                <a:spcPts val="500"/>
              </a:spcBef>
              <a:buClr>
                <a:schemeClr val="accent1"/>
              </a:buClr>
              <a:buSzPct val="160000"/>
              <a:buFont typeface="Arial" panose="020B0604020202020204" pitchFamily="34" charset="0"/>
              <a:buChar char="•"/>
              <a:defRPr cap="all" baseline="0">
                <a:effectLst/>
              </a:defRPr>
            </a:lvl2pPr>
            <a:lvl3pPr marL="1143000" indent="-228600" defTabSz="914400">
              <a:lnSpc>
                <a:spcPct val="120000"/>
              </a:lnSpc>
              <a:spcBef>
                <a:spcPts val="500"/>
              </a:spcBef>
              <a:buClr>
                <a:schemeClr val="accent1"/>
              </a:buClr>
              <a:buSzPct val="160000"/>
              <a:buFont typeface="Arial" panose="020B0604020202020204" pitchFamily="34" charset="0"/>
              <a:buChar char="•"/>
              <a:defRPr sz="1600" cap="all" baseline="0">
                <a:effectLst/>
              </a:defRPr>
            </a:lvl3pPr>
            <a:lvl4pPr marL="1600200" indent="-228600" defTabSz="914400">
              <a:lnSpc>
                <a:spcPct val="120000"/>
              </a:lnSpc>
              <a:spcBef>
                <a:spcPts val="500"/>
              </a:spcBef>
              <a:buClr>
                <a:schemeClr val="accent1"/>
              </a:buClr>
              <a:buSzPct val="160000"/>
              <a:buFont typeface="Arial" panose="020B0604020202020204" pitchFamily="34" charset="0"/>
              <a:buChar char="•"/>
              <a:defRPr sz="1400" cap="all" baseline="0">
                <a:effectLst/>
              </a:defRPr>
            </a:lvl4pPr>
            <a:lvl5pPr marL="2057400" indent="-228600" defTabSz="914400">
              <a:lnSpc>
                <a:spcPct val="120000"/>
              </a:lnSpc>
              <a:spcBef>
                <a:spcPts val="500"/>
              </a:spcBef>
              <a:buClr>
                <a:schemeClr val="accent1"/>
              </a:buClr>
              <a:buSzPct val="160000"/>
              <a:buFont typeface="Arial" panose="020B0604020202020204" pitchFamily="34" charset="0"/>
              <a:buChar char="•"/>
              <a:defRPr sz="1400" cap="all" baseline="0">
                <a:effectLst/>
              </a:defRPr>
            </a:lvl5pPr>
            <a:lvl6pPr marL="2514600" indent="-228600" defTabSz="914400">
              <a:lnSpc>
                <a:spcPct val="120000"/>
              </a:lnSpc>
              <a:spcBef>
                <a:spcPts val="500"/>
              </a:spcBef>
              <a:buClr>
                <a:schemeClr val="accent1"/>
              </a:buClr>
              <a:buSzPct val="160000"/>
              <a:buFont typeface="Arial" panose="020B0604020202020204" pitchFamily="34" charset="0"/>
              <a:buChar char="•"/>
              <a:defRPr sz="1400" cap="all" baseline="0">
                <a:effectLst/>
              </a:defRPr>
            </a:lvl6pPr>
            <a:lvl7pPr marL="2971800" indent="-228600" defTabSz="914400">
              <a:lnSpc>
                <a:spcPct val="120000"/>
              </a:lnSpc>
              <a:spcBef>
                <a:spcPts val="500"/>
              </a:spcBef>
              <a:buClr>
                <a:schemeClr val="accent1"/>
              </a:buClr>
              <a:buSzPct val="160000"/>
              <a:buFont typeface="Arial" panose="020B0604020202020204" pitchFamily="34" charset="0"/>
              <a:buChar char="•"/>
              <a:defRPr sz="1400" cap="all" baseline="0">
                <a:effectLst/>
              </a:defRPr>
            </a:lvl7pPr>
            <a:lvl8pPr marL="3429000" indent="-228600" defTabSz="914400">
              <a:lnSpc>
                <a:spcPct val="120000"/>
              </a:lnSpc>
              <a:spcBef>
                <a:spcPts val="500"/>
              </a:spcBef>
              <a:buClr>
                <a:schemeClr val="accent1"/>
              </a:buClr>
              <a:buSzPct val="160000"/>
              <a:buFont typeface="Arial" panose="020B0604020202020204" pitchFamily="34" charset="0"/>
              <a:buChar char="•"/>
              <a:defRPr sz="1400" cap="all" baseline="0">
                <a:effectLst/>
              </a:defRPr>
            </a:lvl8pPr>
            <a:lvl9pPr marL="3886200" indent="-228600" defTabSz="914400">
              <a:lnSpc>
                <a:spcPct val="120000"/>
              </a:lnSpc>
              <a:spcBef>
                <a:spcPts val="500"/>
              </a:spcBef>
              <a:buClr>
                <a:schemeClr val="accent1"/>
              </a:buClr>
              <a:buSzPct val="160000"/>
              <a:buFont typeface="Arial" panose="020B0604020202020204" pitchFamily="34" charset="0"/>
              <a:buChar char="•"/>
              <a:defRPr sz="1400" cap="all" baseline="0">
                <a:effectLst/>
              </a:defRPr>
            </a:lvl9pPr>
          </a:lstStyle>
          <a:p>
            <a:r>
              <a:rPr lang="tr-TR" dirty="0"/>
              <a:t>JECFA, gıda katkı maddelerinin </a:t>
            </a:r>
            <a:r>
              <a:rPr lang="tr-TR" dirty="0" err="1"/>
              <a:t>toksikolojik</a:t>
            </a:r>
            <a:r>
              <a:rPr lang="tr-TR" dirty="0"/>
              <a:t> açıdan güvenilirliği ile ilgili çalışmalar yapmak ve bu maddelerle ilgili </a:t>
            </a:r>
            <a:r>
              <a:rPr lang="tr-TR" dirty="0" err="1"/>
              <a:t>spesifikasyonları</a:t>
            </a:r>
            <a:r>
              <a:rPr lang="tr-TR" dirty="0"/>
              <a:t> belirlemekle görevli gıda katkıları konusunda uzmanlık düzeyinde bilgiye sahip olan kişilerden oluşmaktadır. Bu konuda çıkarılan </a:t>
            </a:r>
            <a:r>
              <a:rPr lang="tr-TR" dirty="0" err="1"/>
              <a:t>spesifikasyonlar</a:t>
            </a:r>
            <a:r>
              <a:rPr lang="tr-TR" dirty="0"/>
              <a:t> ve </a:t>
            </a:r>
            <a:r>
              <a:rPr lang="tr-TR" dirty="0">
                <a:highlight>
                  <a:srgbClr val="00FF00"/>
                </a:highlight>
              </a:rPr>
              <a:t>ADI (</a:t>
            </a:r>
            <a:r>
              <a:rPr lang="tr-TR" dirty="0" err="1">
                <a:highlight>
                  <a:srgbClr val="00FF00"/>
                </a:highlight>
              </a:rPr>
              <a:t>Acceptable</a:t>
            </a:r>
            <a:r>
              <a:rPr lang="tr-TR" dirty="0">
                <a:highlight>
                  <a:srgbClr val="00FF00"/>
                </a:highlight>
              </a:rPr>
              <a:t> Daily </a:t>
            </a:r>
            <a:r>
              <a:rPr lang="tr-TR" dirty="0" err="1">
                <a:highlight>
                  <a:srgbClr val="00FF00"/>
                </a:highlight>
              </a:rPr>
              <a:t>Intake</a:t>
            </a:r>
            <a:r>
              <a:rPr lang="tr-TR" dirty="0">
                <a:highlight>
                  <a:srgbClr val="00FF00"/>
                </a:highlight>
              </a:rPr>
              <a:t>-Kabul Edilebilir Günlük Alım Miktarı)</a:t>
            </a:r>
            <a:r>
              <a:rPr lang="tr-TR" dirty="0"/>
              <a:t>, CCFAC tarafından değerlendirildikten sonra FAO ve WHO raporlarında yayınlanmaktadır.</a:t>
            </a:r>
          </a:p>
          <a:p>
            <a:r>
              <a:rPr lang="tr-TR" dirty="0"/>
              <a:t>CCFAC, içerik listelerinde katkı maddesinin spesifik adının veya kompleks kimyasal yapısının kullanılması yerine halen EU ülkelerindeki E numarası uygulamasını esas alarak INS (International </a:t>
            </a:r>
            <a:r>
              <a:rPr lang="tr-TR" dirty="0" err="1"/>
              <a:t>Numeric</a:t>
            </a:r>
            <a:r>
              <a:rPr lang="tr-TR" dirty="0"/>
              <a:t> </a:t>
            </a:r>
            <a:r>
              <a:rPr lang="tr-TR" dirty="0" err="1"/>
              <a:t>System-Uuslararası</a:t>
            </a:r>
            <a:r>
              <a:rPr lang="tr-TR" dirty="0"/>
              <a:t> Nümerik Sistem)’i geliştirmiştir. </a:t>
            </a:r>
          </a:p>
          <a:p>
            <a:r>
              <a:rPr lang="tr-TR" dirty="0"/>
              <a:t>Ülkemizde Türk Gıda Kodeksi Yönetmeliği ile gıda katkı maddeleri tanımlanmış ve bu maddelerin E kodları, adları, kullanılabilecekleri gıda grupları ve izin verilen maksimum miktarları listeler halinde açıklanmıştır. Bu yönetmelikte E numaraları ile belirtilmiş olan tüm katkılar, gerek CAC gerekse EU listelerinde yer alan ve belirtilen maksimum dozlarında kullanımları, değişik şartlarda ve değişik gıdalarda onaylanan maddelerdir. </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80082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D1E087C6-57CB-4154-B94C-75387B5D92EA}"/>
              </a:ext>
            </a:extLst>
          </p:cNvPr>
          <p:cNvSpPr txBox="1">
            <a:spLocks/>
          </p:cNvSpPr>
          <p:nvPr/>
        </p:nvSpPr>
        <p:spPr>
          <a:xfrm>
            <a:off x="774896" y="236807"/>
            <a:ext cx="10396882" cy="532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tr-TR" sz="2800" dirty="0"/>
              <a:t>GIDA KATKI maddeleri güvenli midir?</a:t>
            </a:r>
          </a:p>
        </p:txBody>
      </p:sp>
      <p:sp>
        <p:nvSpPr>
          <p:cNvPr id="3" name="Alt Başlık 2">
            <a:extLst>
              <a:ext uri="{FF2B5EF4-FFF2-40B4-BE49-F238E27FC236}">
                <a16:creationId xmlns:a16="http://schemas.microsoft.com/office/drawing/2014/main" id="{E69EA76E-11DF-4992-99AD-07E04A8D6750}"/>
              </a:ext>
            </a:extLst>
          </p:cNvPr>
          <p:cNvSpPr txBox="1">
            <a:spLocks/>
          </p:cNvSpPr>
          <p:nvPr/>
        </p:nvSpPr>
        <p:spPr>
          <a:xfrm>
            <a:off x="84406" y="769033"/>
            <a:ext cx="11295184" cy="471736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None/>
            </a:pPr>
            <a:r>
              <a:rPr lang="en-US" sz="1600" cap="none" dirty="0"/>
              <a:t>Bir </a:t>
            </a:r>
            <a:r>
              <a:rPr lang="en-US" sz="1600" cap="none" dirty="0" err="1"/>
              <a:t>kimyasalın</a:t>
            </a:r>
            <a:r>
              <a:rPr lang="en-US" sz="1600" cap="none" dirty="0"/>
              <a:t> </a:t>
            </a:r>
            <a:r>
              <a:rPr lang="en-US" sz="1600" cap="none" dirty="0" err="1"/>
              <a:t>gıda</a:t>
            </a:r>
            <a:r>
              <a:rPr lang="en-US" sz="1600" cap="none" dirty="0"/>
              <a:t> </a:t>
            </a:r>
            <a:r>
              <a:rPr lang="en-US" sz="1600" cap="none" dirty="0" err="1"/>
              <a:t>katkı</a:t>
            </a:r>
            <a:r>
              <a:rPr lang="tr-TR" sz="1600" cap="none" dirty="0"/>
              <a:t> maddesi</a:t>
            </a:r>
            <a:r>
              <a:rPr lang="en-US" sz="1600" cap="none" dirty="0"/>
              <a:t> </a:t>
            </a:r>
            <a:r>
              <a:rPr lang="en-US" sz="1600" cap="none" dirty="0" err="1"/>
              <a:t>statüsü</a:t>
            </a:r>
            <a:r>
              <a:rPr lang="en-US" sz="1600" cap="none" dirty="0"/>
              <a:t> </a:t>
            </a:r>
            <a:r>
              <a:rPr lang="en-US" sz="1600" cap="none" dirty="0" err="1"/>
              <a:t>kazanabilmesi</a:t>
            </a:r>
            <a:r>
              <a:rPr lang="en-US" sz="1600" cap="none" dirty="0"/>
              <a:t> </a:t>
            </a:r>
            <a:r>
              <a:rPr lang="en-US" sz="1600" cap="none" dirty="0" err="1"/>
              <a:t>kolay</a:t>
            </a:r>
            <a:r>
              <a:rPr lang="en-US" sz="1600" cap="none" dirty="0"/>
              <a:t> </a:t>
            </a:r>
            <a:r>
              <a:rPr lang="en-US" sz="1600" cap="none" dirty="0" err="1"/>
              <a:t>değil</a:t>
            </a:r>
            <a:r>
              <a:rPr lang="tr-TR" sz="1600" cap="none" dirty="0" err="1"/>
              <a:t>dir</a:t>
            </a:r>
            <a:r>
              <a:rPr lang="tr-TR" sz="1600" cap="none" dirty="0"/>
              <a:t> çünkü</a:t>
            </a:r>
            <a:r>
              <a:rPr lang="en-US" sz="1600" cap="none" dirty="0"/>
              <a:t> </a:t>
            </a:r>
            <a:r>
              <a:rPr lang="en-US" sz="1600" cap="none" dirty="0" err="1"/>
              <a:t>teknolojik</a:t>
            </a:r>
            <a:r>
              <a:rPr lang="en-US" sz="1600" cap="none" dirty="0"/>
              <a:t>, </a:t>
            </a:r>
            <a:r>
              <a:rPr lang="en-US" sz="1600" cap="none" dirty="0" err="1"/>
              <a:t>toksikolojik</a:t>
            </a:r>
            <a:r>
              <a:rPr lang="en-US" sz="1600" cap="none" dirty="0"/>
              <a:t> </a:t>
            </a:r>
            <a:r>
              <a:rPr lang="en-US" sz="1600" cap="none" dirty="0" err="1"/>
              <a:t>ve</a:t>
            </a:r>
            <a:r>
              <a:rPr lang="en-US" sz="1600" cap="none" dirty="0"/>
              <a:t> </a:t>
            </a:r>
            <a:r>
              <a:rPr lang="en-US" sz="1600" cap="none" dirty="0" err="1"/>
              <a:t>analitik</a:t>
            </a:r>
            <a:r>
              <a:rPr lang="en-US" sz="1600" cap="none" dirty="0"/>
              <a:t> </a:t>
            </a:r>
            <a:r>
              <a:rPr lang="en-US" sz="1600" cap="none" dirty="0" err="1"/>
              <a:t>süreçlerden</a:t>
            </a:r>
            <a:r>
              <a:rPr lang="en-US" sz="1600" cap="none" dirty="0"/>
              <a:t> </a:t>
            </a:r>
            <a:r>
              <a:rPr lang="en-US" sz="1600" cap="none" dirty="0" err="1"/>
              <a:t>geçmesi</a:t>
            </a:r>
            <a:r>
              <a:rPr lang="en-US" sz="1600" cap="none" dirty="0"/>
              <a:t> </a:t>
            </a:r>
            <a:r>
              <a:rPr lang="en-US" sz="1600" cap="none" dirty="0" err="1"/>
              <a:t>ve</a:t>
            </a:r>
            <a:r>
              <a:rPr lang="en-US" sz="1600" cap="none" dirty="0"/>
              <a:t> </a:t>
            </a:r>
            <a:r>
              <a:rPr lang="en-US" sz="1600" cap="none" dirty="0" err="1"/>
              <a:t>aşağıdaki</a:t>
            </a:r>
            <a:r>
              <a:rPr lang="en-US" sz="1600" cap="none" dirty="0"/>
              <a:t> </a:t>
            </a:r>
            <a:r>
              <a:rPr lang="en-US" sz="1600" cap="none" dirty="0" err="1"/>
              <a:t>genel</a:t>
            </a:r>
            <a:r>
              <a:rPr lang="en-US" sz="1600" cap="none" dirty="0"/>
              <a:t> </a:t>
            </a:r>
            <a:r>
              <a:rPr lang="en-US" sz="1600" cap="none" dirty="0" err="1"/>
              <a:t>kriterler</a:t>
            </a:r>
            <a:r>
              <a:rPr lang="tr-TR" sz="1600" cap="none" dirty="0"/>
              <a:t>in </a:t>
            </a:r>
            <a:r>
              <a:rPr lang="tr-TR" sz="1600" cap="none" dirty="0" err="1"/>
              <a:t>herbirine</a:t>
            </a:r>
            <a:r>
              <a:rPr lang="en-US" sz="1600" cap="none" dirty="0"/>
              <a:t> </a:t>
            </a:r>
            <a:r>
              <a:rPr lang="en-US" sz="1600" cap="none" dirty="0" err="1"/>
              <a:t>uygun</a:t>
            </a:r>
            <a:r>
              <a:rPr lang="en-US" sz="1600" cap="none" dirty="0"/>
              <a:t> </a:t>
            </a:r>
            <a:r>
              <a:rPr lang="en-US" sz="1600" cap="none" dirty="0" err="1"/>
              <a:t>olması</a:t>
            </a:r>
            <a:r>
              <a:rPr lang="en-US" sz="1600" cap="none" dirty="0"/>
              <a:t> </a:t>
            </a:r>
            <a:r>
              <a:rPr lang="en-US" sz="1600" cap="none" dirty="0" err="1"/>
              <a:t>gereklidir</a:t>
            </a:r>
            <a:r>
              <a:rPr lang="tr-TR" sz="1600" cap="none" dirty="0"/>
              <a:t> (</a:t>
            </a:r>
            <a:r>
              <a:rPr lang="tr-TR" sz="1600" cap="none" dirty="0">
                <a:highlight>
                  <a:srgbClr val="00FF00"/>
                </a:highlight>
              </a:rPr>
              <a:t>bu kriterlerin herhangi birini karşılamıyorsa, o maddeye «gıda katkı maddesi» izni verilmemektedir</a:t>
            </a:r>
            <a:r>
              <a:rPr lang="tr-TR" sz="1600" cap="none" dirty="0"/>
              <a:t>):</a:t>
            </a:r>
          </a:p>
          <a:p>
            <a:pPr algn="just" fontAlgn="base"/>
            <a:r>
              <a:rPr lang="en-US" sz="1600" cap="none" dirty="0" err="1"/>
              <a:t>Başka</a:t>
            </a:r>
            <a:r>
              <a:rPr lang="en-US" sz="1600" cap="none" dirty="0"/>
              <a:t> </a:t>
            </a:r>
            <a:r>
              <a:rPr lang="en-US" sz="1600" cap="none" dirty="0" err="1"/>
              <a:t>bir</a:t>
            </a:r>
            <a:r>
              <a:rPr lang="en-US" sz="1600" cap="none" dirty="0"/>
              <a:t> </a:t>
            </a:r>
            <a:r>
              <a:rPr lang="en-US" sz="1600" cap="none" dirty="0" err="1"/>
              <a:t>teknolojik</a:t>
            </a:r>
            <a:r>
              <a:rPr lang="en-US" sz="1600" cap="none" dirty="0"/>
              <a:t> </a:t>
            </a:r>
            <a:r>
              <a:rPr lang="en-US" sz="1600" cap="none" dirty="0" err="1"/>
              <a:t>seçeneğin</a:t>
            </a:r>
            <a:r>
              <a:rPr lang="en-US" sz="1600" cap="none" dirty="0"/>
              <a:t> </a:t>
            </a:r>
            <a:r>
              <a:rPr lang="en-US" sz="1600" cap="none" dirty="0" err="1"/>
              <a:t>olmaması</a:t>
            </a:r>
            <a:r>
              <a:rPr lang="en-US" sz="1600" cap="none" dirty="0"/>
              <a:t> </a:t>
            </a:r>
            <a:r>
              <a:rPr lang="en-US" sz="1600" cap="none" dirty="0" err="1"/>
              <a:t>veya</a:t>
            </a:r>
            <a:r>
              <a:rPr lang="en-US" sz="1600" cap="none" dirty="0"/>
              <a:t> </a:t>
            </a:r>
            <a:r>
              <a:rPr lang="en-US" sz="1600" cap="none" dirty="0" err="1"/>
              <a:t>tüketici</a:t>
            </a:r>
            <a:r>
              <a:rPr lang="en-US" sz="1600" cap="none" dirty="0"/>
              <a:t> </a:t>
            </a:r>
            <a:r>
              <a:rPr lang="en-US" sz="1600" cap="none" dirty="0" err="1"/>
              <a:t>beğenisi</a:t>
            </a:r>
            <a:r>
              <a:rPr lang="en-US" sz="1600" cap="none" dirty="0"/>
              <a:t> </a:t>
            </a:r>
            <a:r>
              <a:rPr lang="en-US" sz="1600" cap="none" dirty="0" err="1"/>
              <a:t>ya</a:t>
            </a:r>
            <a:r>
              <a:rPr lang="en-US" sz="1600" cap="none" dirty="0"/>
              <a:t> da </a:t>
            </a:r>
            <a:r>
              <a:rPr lang="en-US" sz="1600" cap="none" dirty="0" err="1"/>
              <a:t>beklentisini</a:t>
            </a:r>
            <a:r>
              <a:rPr lang="en-US" sz="1600" cap="none" dirty="0"/>
              <a:t> </a:t>
            </a:r>
            <a:r>
              <a:rPr lang="en-US" sz="1600" cap="none" dirty="0" err="1"/>
              <a:t>gerekli</a:t>
            </a:r>
            <a:r>
              <a:rPr lang="en-US" sz="1600" cap="none" dirty="0"/>
              <a:t> </a:t>
            </a:r>
            <a:r>
              <a:rPr lang="en-US" sz="1600" cap="none" dirty="0" err="1"/>
              <a:t>kılması</a:t>
            </a:r>
            <a:endParaRPr lang="en-US" sz="1600" cap="none" dirty="0"/>
          </a:p>
          <a:p>
            <a:pPr algn="just" fontAlgn="base"/>
            <a:r>
              <a:rPr lang="en-US" sz="1600" cap="none" dirty="0" err="1">
                <a:highlight>
                  <a:srgbClr val="FFFF00"/>
                </a:highlight>
              </a:rPr>
              <a:t>Sağlık</a:t>
            </a:r>
            <a:r>
              <a:rPr lang="en-US" sz="1600" cap="none" dirty="0">
                <a:highlight>
                  <a:srgbClr val="FFFF00"/>
                </a:highlight>
              </a:rPr>
              <a:t> </a:t>
            </a:r>
            <a:r>
              <a:rPr lang="en-US" sz="1600" cap="none" dirty="0" err="1">
                <a:highlight>
                  <a:srgbClr val="FFFF00"/>
                </a:highlight>
              </a:rPr>
              <a:t>açısından</a:t>
            </a:r>
            <a:r>
              <a:rPr lang="en-US" sz="1600" cap="none" dirty="0">
                <a:highlight>
                  <a:srgbClr val="FFFF00"/>
                </a:highlight>
              </a:rPr>
              <a:t> </a:t>
            </a:r>
            <a:r>
              <a:rPr lang="en-US" sz="1600" cap="none" dirty="0" err="1">
                <a:highlight>
                  <a:srgbClr val="FFFF00"/>
                </a:highlight>
              </a:rPr>
              <a:t>zararsızlığının</a:t>
            </a:r>
            <a:r>
              <a:rPr lang="en-US" sz="1600" cap="none" dirty="0">
                <a:highlight>
                  <a:srgbClr val="FFFF00"/>
                </a:highlight>
              </a:rPr>
              <a:t> </a:t>
            </a:r>
            <a:r>
              <a:rPr lang="en-US" sz="1600" cap="none" dirty="0" err="1">
                <a:highlight>
                  <a:srgbClr val="FFFF00"/>
                </a:highlight>
              </a:rPr>
              <a:t>veya</a:t>
            </a:r>
            <a:r>
              <a:rPr lang="en-US" sz="1600" cap="none" dirty="0">
                <a:highlight>
                  <a:srgbClr val="FFFF00"/>
                </a:highlight>
              </a:rPr>
              <a:t> </a:t>
            </a:r>
            <a:r>
              <a:rPr lang="en-US" sz="1600" cap="none" dirty="0" err="1">
                <a:highlight>
                  <a:srgbClr val="FFFF00"/>
                </a:highlight>
              </a:rPr>
              <a:t>zararsızlık</a:t>
            </a:r>
            <a:r>
              <a:rPr lang="en-US" sz="1600" cap="none" dirty="0">
                <a:highlight>
                  <a:srgbClr val="FFFF00"/>
                </a:highlight>
              </a:rPr>
              <a:t> </a:t>
            </a:r>
            <a:r>
              <a:rPr lang="en-US" sz="1600" cap="none" dirty="0" err="1">
                <a:highlight>
                  <a:srgbClr val="FFFF00"/>
                </a:highlight>
              </a:rPr>
              <a:t>dozunun</a:t>
            </a:r>
            <a:r>
              <a:rPr lang="en-US" sz="1600" cap="none" dirty="0">
                <a:highlight>
                  <a:srgbClr val="FFFF00"/>
                </a:highlight>
              </a:rPr>
              <a:t> </a:t>
            </a:r>
            <a:r>
              <a:rPr lang="en-US" sz="1600" cap="none" dirty="0" err="1">
                <a:highlight>
                  <a:srgbClr val="FFFF00"/>
                </a:highlight>
              </a:rPr>
              <a:t>toksikolojik</a:t>
            </a:r>
            <a:r>
              <a:rPr lang="en-US" sz="1600" cap="none" dirty="0">
                <a:highlight>
                  <a:srgbClr val="FFFF00"/>
                </a:highlight>
              </a:rPr>
              <a:t> </a:t>
            </a:r>
            <a:r>
              <a:rPr lang="en-US" sz="1600" cap="none" dirty="0" err="1">
                <a:highlight>
                  <a:srgbClr val="FFFF00"/>
                </a:highlight>
              </a:rPr>
              <a:t>araştırmalara</a:t>
            </a:r>
            <a:r>
              <a:rPr lang="en-US" sz="1600" cap="none" dirty="0">
                <a:highlight>
                  <a:srgbClr val="FFFF00"/>
                </a:highlight>
              </a:rPr>
              <a:t> </a:t>
            </a:r>
            <a:r>
              <a:rPr lang="en-US" sz="1600" cap="none" dirty="0" err="1">
                <a:highlight>
                  <a:srgbClr val="FFFF00"/>
                </a:highlight>
              </a:rPr>
              <a:t>dayalı</a:t>
            </a:r>
            <a:r>
              <a:rPr lang="en-US" sz="1600" cap="none" dirty="0">
                <a:highlight>
                  <a:srgbClr val="FFFF00"/>
                </a:highlight>
              </a:rPr>
              <a:t> </a:t>
            </a:r>
            <a:r>
              <a:rPr lang="en-US" sz="1600" cap="none" dirty="0" err="1">
                <a:highlight>
                  <a:srgbClr val="FFFF00"/>
                </a:highlight>
              </a:rPr>
              <a:t>olarak</a:t>
            </a:r>
            <a:r>
              <a:rPr lang="en-US" sz="1600" cap="none" dirty="0">
                <a:highlight>
                  <a:srgbClr val="FFFF00"/>
                </a:highlight>
              </a:rPr>
              <a:t> </a:t>
            </a:r>
            <a:r>
              <a:rPr lang="en-US" sz="1600" cap="none" dirty="0" err="1">
                <a:highlight>
                  <a:srgbClr val="FFFF00"/>
                </a:highlight>
              </a:rPr>
              <a:t>belirlenmiş</a:t>
            </a:r>
            <a:r>
              <a:rPr lang="en-US" sz="1600" cap="none" dirty="0">
                <a:highlight>
                  <a:srgbClr val="FFFF00"/>
                </a:highlight>
              </a:rPr>
              <a:t> </a:t>
            </a:r>
            <a:r>
              <a:rPr lang="en-US" sz="1600" cap="none" dirty="0" err="1">
                <a:highlight>
                  <a:srgbClr val="FFFF00"/>
                </a:highlight>
              </a:rPr>
              <a:t>olması</a:t>
            </a:r>
            <a:endParaRPr lang="tr-TR" sz="1600" cap="none" dirty="0">
              <a:highlight>
                <a:srgbClr val="FFFF00"/>
              </a:highlight>
            </a:endParaRPr>
          </a:p>
          <a:p>
            <a:pPr algn="just" fontAlgn="base"/>
            <a:r>
              <a:rPr lang="en-US" sz="1600" cap="none" dirty="0" err="1"/>
              <a:t>Saflık</a:t>
            </a:r>
            <a:r>
              <a:rPr lang="en-US" sz="1600" cap="none" dirty="0"/>
              <a:t> </a:t>
            </a:r>
            <a:r>
              <a:rPr lang="en-US" sz="1600" cap="none" dirty="0" err="1"/>
              <a:t>kriterlerinin</a:t>
            </a:r>
            <a:r>
              <a:rPr lang="en-US" sz="1600" cap="none" dirty="0"/>
              <a:t> </a:t>
            </a:r>
            <a:r>
              <a:rPr lang="en-US" sz="1600" cap="none" dirty="0" err="1"/>
              <a:t>belirlenmiş</a:t>
            </a:r>
            <a:r>
              <a:rPr lang="en-US" sz="1600" cap="none" dirty="0"/>
              <a:t> </a:t>
            </a:r>
            <a:r>
              <a:rPr lang="en-US" sz="1600" cap="none" dirty="0" err="1"/>
              <a:t>ve</a:t>
            </a:r>
            <a:r>
              <a:rPr lang="en-US" sz="1600" cap="none" dirty="0"/>
              <a:t> </a:t>
            </a:r>
            <a:r>
              <a:rPr lang="tr-TR" sz="1600" cap="none" dirty="0"/>
              <a:t>k</a:t>
            </a:r>
            <a:r>
              <a:rPr lang="en-US" sz="1600" cap="none" dirty="0" err="1"/>
              <a:t>ontrol</a:t>
            </a:r>
            <a:r>
              <a:rPr lang="en-US" sz="1600" cap="none" dirty="0"/>
              <a:t> </a:t>
            </a:r>
            <a:r>
              <a:rPr lang="en-US" sz="1600" cap="none" dirty="0" err="1"/>
              <a:t>edilebiliyor</a:t>
            </a:r>
            <a:r>
              <a:rPr lang="tr-TR" sz="1600" cap="none" dirty="0"/>
              <a:t> olması</a:t>
            </a:r>
          </a:p>
          <a:p>
            <a:pPr algn="just" fontAlgn="base"/>
            <a:r>
              <a:rPr lang="en-US" sz="1600" cap="none" dirty="0" err="1"/>
              <a:t>Kalıntısı</a:t>
            </a:r>
            <a:r>
              <a:rPr lang="en-US" sz="1600" cap="none" dirty="0"/>
              <a:t> </a:t>
            </a:r>
            <a:r>
              <a:rPr lang="en-US" sz="1600" cap="none" dirty="0" err="1"/>
              <a:t>veya</a:t>
            </a:r>
            <a:r>
              <a:rPr lang="en-US" sz="1600" cap="none" dirty="0"/>
              <a:t> </a:t>
            </a:r>
            <a:r>
              <a:rPr lang="en-US" sz="1600" cap="none" dirty="0" err="1"/>
              <a:t>türevlerinin</a:t>
            </a:r>
            <a:r>
              <a:rPr lang="en-US" sz="1600" cap="none" dirty="0"/>
              <a:t> </a:t>
            </a:r>
            <a:r>
              <a:rPr lang="en-US" sz="1600" cap="none" dirty="0" err="1"/>
              <a:t>gıdadaki</a:t>
            </a:r>
            <a:r>
              <a:rPr lang="en-US" sz="1600" cap="none" dirty="0"/>
              <a:t> </a:t>
            </a:r>
            <a:r>
              <a:rPr lang="en-US" sz="1600" cap="none" dirty="0" err="1"/>
              <a:t>miktarının</a:t>
            </a:r>
            <a:r>
              <a:rPr lang="en-US" sz="1600" cap="none" dirty="0"/>
              <a:t> </a:t>
            </a:r>
            <a:r>
              <a:rPr lang="en-US" sz="1600" cap="none" dirty="0" err="1"/>
              <a:t>kantitatif</a:t>
            </a:r>
            <a:r>
              <a:rPr lang="en-US" sz="1600" cap="none" dirty="0"/>
              <a:t> </a:t>
            </a:r>
            <a:r>
              <a:rPr lang="en-US" sz="1600" cap="none" dirty="0" err="1"/>
              <a:t>analizi</a:t>
            </a:r>
            <a:r>
              <a:rPr lang="en-US" sz="1600" cap="none" dirty="0"/>
              <a:t> </a:t>
            </a:r>
            <a:r>
              <a:rPr lang="en-US" sz="1600" cap="none" dirty="0" err="1"/>
              <a:t>için</a:t>
            </a:r>
            <a:r>
              <a:rPr lang="en-US" sz="1600" cap="none" dirty="0"/>
              <a:t> </a:t>
            </a:r>
            <a:r>
              <a:rPr lang="en-US" sz="1600" cap="none" dirty="0" err="1"/>
              <a:t>geçerli</a:t>
            </a:r>
            <a:r>
              <a:rPr lang="en-US" sz="1600" cap="none" dirty="0"/>
              <a:t> </a:t>
            </a:r>
            <a:r>
              <a:rPr lang="en-US" sz="1600" cap="none" dirty="0" err="1"/>
              <a:t>bir</a:t>
            </a:r>
            <a:r>
              <a:rPr lang="en-US" sz="1600" cap="none" dirty="0"/>
              <a:t> </a:t>
            </a:r>
            <a:r>
              <a:rPr lang="en-US" sz="1600" cap="none" dirty="0" err="1"/>
              <a:t>analiz</a:t>
            </a:r>
            <a:r>
              <a:rPr lang="en-US" sz="1600" cap="none" dirty="0"/>
              <a:t> </a:t>
            </a:r>
            <a:r>
              <a:rPr lang="en-US" sz="1600" cap="none" dirty="0" err="1"/>
              <a:t>yönteminin</a:t>
            </a:r>
            <a:r>
              <a:rPr lang="en-US" sz="1600" cap="none" dirty="0"/>
              <a:t> </a:t>
            </a:r>
            <a:r>
              <a:rPr lang="en-US" sz="1600" cap="none" dirty="0" err="1"/>
              <a:t>olması</a:t>
            </a:r>
            <a:endParaRPr lang="tr-TR" sz="1600" cap="none" dirty="0"/>
          </a:p>
          <a:p>
            <a:pPr marL="0" marR="146685" lvl="0" indent="0" algn="just">
              <a:lnSpc>
                <a:spcPct val="85000"/>
              </a:lnSpc>
              <a:spcBef>
                <a:spcPts val="320"/>
              </a:spcBef>
              <a:spcAft>
                <a:spcPts val="0"/>
              </a:spcAft>
              <a:buClr>
                <a:srgbClr val="040404"/>
              </a:buClr>
              <a:buSzPts val="800"/>
              <a:buNone/>
              <a:tabLst>
                <a:tab pos="399415" algn="l"/>
              </a:tabLst>
            </a:pPr>
            <a:endParaRPr lang="tr-TR" sz="1600" cap="none" dirty="0"/>
          </a:p>
          <a:p>
            <a:pPr marL="0" marR="146685" indent="0" algn="just">
              <a:lnSpc>
                <a:spcPct val="85000"/>
              </a:lnSpc>
              <a:spcBef>
                <a:spcPts val="320"/>
              </a:spcBef>
              <a:buClr>
                <a:srgbClr val="040404"/>
              </a:buClr>
              <a:buSzPts val="800"/>
              <a:buNone/>
              <a:tabLst>
                <a:tab pos="399415" algn="l"/>
              </a:tabLst>
            </a:pPr>
            <a:r>
              <a:rPr lang="tr-TR" sz="1600" cap="none" dirty="0"/>
              <a:t>                  Gıda katkı maddelerinin gıdalarda kullanımlarının güvenilirliği ile ilgili değerlendirmeler JECFA tarafından ele alınmaktadır. JECFA, kullanımı öngörülen bir katkı maddesi ile ilgili değerlendirmesini </a:t>
            </a:r>
            <a:r>
              <a:rPr lang="tr-TR" sz="1600" cap="none" dirty="0" err="1"/>
              <a:t>sözkonusu</a:t>
            </a:r>
            <a:r>
              <a:rPr lang="tr-TR" sz="1600" cap="none" dirty="0"/>
              <a:t> maddeye ait iki farklı özelliği (</a:t>
            </a:r>
            <a:r>
              <a:rPr lang="tr-TR" sz="1600" cap="none" dirty="0">
                <a:highlight>
                  <a:srgbClr val="00FFFF"/>
                </a:highlight>
              </a:rPr>
              <a:t>kimyasal özellikleri</a:t>
            </a:r>
            <a:r>
              <a:rPr lang="tr-TR" sz="1600" cap="none" dirty="0"/>
              <a:t> ve </a:t>
            </a:r>
            <a:r>
              <a:rPr lang="tr-TR" sz="1600" cap="none" dirty="0" err="1">
                <a:highlight>
                  <a:srgbClr val="00FFFF"/>
                </a:highlight>
              </a:rPr>
              <a:t>toksikolojik</a:t>
            </a:r>
            <a:r>
              <a:rPr lang="tr-TR" sz="1600" cap="none" dirty="0">
                <a:highlight>
                  <a:srgbClr val="00FFFF"/>
                </a:highlight>
              </a:rPr>
              <a:t> özellikleri</a:t>
            </a:r>
            <a:r>
              <a:rPr lang="tr-TR" sz="1600" cap="none" dirty="0"/>
              <a:t>) esas alarak gerçekleştirmektedir.</a:t>
            </a:r>
          </a:p>
          <a:p>
            <a:pPr marL="0" marR="146685" indent="0" algn="just">
              <a:lnSpc>
                <a:spcPct val="85000"/>
              </a:lnSpc>
              <a:spcBef>
                <a:spcPts val="320"/>
              </a:spcBef>
              <a:buClr>
                <a:srgbClr val="040404"/>
              </a:buClr>
              <a:buSzPts val="800"/>
              <a:buNone/>
              <a:tabLst>
                <a:tab pos="399415" algn="l"/>
              </a:tabLst>
            </a:pPr>
            <a:endParaRPr lang="tr-TR" sz="1600" cap="none" dirty="0"/>
          </a:p>
          <a:p>
            <a:pPr marL="0" marR="146685" indent="0" algn="just">
              <a:lnSpc>
                <a:spcPct val="85000"/>
              </a:lnSpc>
              <a:spcBef>
                <a:spcPts val="320"/>
              </a:spcBef>
              <a:buClr>
                <a:srgbClr val="040404"/>
              </a:buClr>
              <a:buSzPts val="800"/>
              <a:buNone/>
              <a:tabLst>
                <a:tab pos="399415" algn="l"/>
              </a:tabLst>
            </a:pPr>
            <a:r>
              <a:rPr lang="tr-TR" sz="1600" cap="none" dirty="0"/>
              <a:t>EU içerisinde ise katkı maddelerinin </a:t>
            </a:r>
            <a:r>
              <a:rPr lang="tr-TR" sz="1600" cap="none" dirty="0" err="1"/>
              <a:t>toksikolojik</a:t>
            </a:r>
            <a:r>
              <a:rPr lang="tr-TR" sz="1600" cap="none" dirty="0"/>
              <a:t> değerlendirmeleri sonucunda kullanımlarının onaylanması </a:t>
            </a:r>
            <a:r>
              <a:rPr lang="tr-TR" sz="1600" cap="none" dirty="0">
                <a:highlight>
                  <a:srgbClr val="00FF00"/>
                </a:highlight>
              </a:rPr>
              <a:t>SCF </a:t>
            </a:r>
            <a:r>
              <a:rPr lang="tr-TR" sz="1600" cap="none" dirty="0"/>
              <a:t>(</a:t>
            </a:r>
            <a:r>
              <a:rPr lang="tr-TR" sz="1600" cap="none" dirty="0" err="1"/>
              <a:t>Scientific</a:t>
            </a:r>
            <a:r>
              <a:rPr lang="tr-TR" sz="1600" cap="none" dirty="0"/>
              <a:t> </a:t>
            </a:r>
            <a:r>
              <a:rPr lang="tr-TR" sz="1600" cap="none" dirty="0" err="1"/>
              <a:t>Committee</a:t>
            </a:r>
            <a:r>
              <a:rPr lang="tr-TR" sz="1600" cap="none" dirty="0"/>
              <a:t> </a:t>
            </a:r>
            <a:r>
              <a:rPr lang="tr-TR" sz="1600" cap="none" dirty="0" err="1"/>
              <a:t>for</a:t>
            </a:r>
            <a:r>
              <a:rPr lang="tr-TR" sz="1600" cap="none" dirty="0"/>
              <a:t> </a:t>
            </a:r>
            <a:r>
              <a:rPr lang="tr-TR" sz="1600" cap="none" dirty="0" err="1"/>
              <a:t>Food</a:t>
            </a:r>
            <a:r>
              <a:rPr lang="tr-TR" sz="1600" cap="none" dirty="0"/>
              <a:t>-Gıda Bilimsel Komitesi) tarafından gerçekleştirilmektedir. Bu komitenin yaptığı çalışmalarda da, JECFA tarafından uygulanan denemeler gerçekleştirilmektedir.</a:t>
            </a:r>
          </a:p>
          <a:p>
            <a:pPr marL="0" marR="146685" lvl="0" indent="0" algn="just">
              <a:lnSpc>
                <a:spcPct val="85000"/>
              </a:lnSpc>
              <a:spcBef>
                <a:spcPts val="320"/>
              </a:spcBef>
              <a:spcAft>
                <a:spcPts val="0"/>
              </a:spcAft>
              <a:buClr>
                <a:srgbClr val="040404"/>
              </a:buClr>
              <a:buSzPts val="800"/>
              <a:buNone/>
              <a:tabLst>
                <a:tab pos="399415" algn="l"/>
              </a:tabLst>
            </a:pPr>
            <a:endParaRPr lang="tr-TR" sz="1600" cap="none" dirty="0"/>
          </a:p>
          <a:p>
            <a:pPr marL="0" indent="0" fontAlgn="base">
              <a:buNone/>
            </a:pPr>
            <a:endParaRPr lang="en-US" sz="1600" cap="none" dirty="0"/>
          </a:p>
          <a:p>
            <a:pPr marL="0" indent="0" algn="just">
              <a:buNone/>
            </a:pPr>
            <a:endParaRPr lang="tr-TR" sz="1600" cap="none" dirty="0"/>
          </a:p>
          <a:p>
            <a:pPr marL="0" indent="0" algn="just">
              <a:buNone/>
            </a:pPr>
            <a:endParaRPr lang="tr-TR" sz="1600" dirty="0">
              <a:solidFill>
                <a:srgbClr val="FF0000"/>
              </a:solidFill>
            </a:endParaRPr>
          </a:p>
        </p:txBody>
      </p:sp>
      <p:pic>
        <p:nvPicPr>
          <p:cNvPr id="5" name="Grafik 4" descr="Göz">
            <a:extLst>
              <a:ext uri="{FF2B5EF4-FFF2-40B4-BE49-F238E27FC236}">
                <a16:creationId xmlns:a16="http://schemas.microsoft.com/office/drawing/2014/main" id="{F808364B-D011-43E7-9A47-147393EDE3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70124" y="2052710"/>
            <a:ext cx="634219" cy="634219"/>
          </a:xfrm>
          <a:prstGeom prst="rect">
            <a:avLst/>
          </a:prstGeom>
        </p:spPr>
      </p:pic>
      <p:pic>
        <p:nvPicPr>
          <p:cNvPr id="7" name="Grafik 6" descr="Göz">
            <a:extLst>
              <a:ext uri="{FF2B5EF4-FFF2-40B4-BE49-F238E27FC236}">
                <a16:creationId xmlns:a16="http://schemas.microsoft.com/office/drawing/2014/main" id="{9948A747-7752-4D8A-83C7-6BAA57EF12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191" y="3344595"/>
            <a:ext cx="634219" cy="634219"/>
          </a:xfrm>
          <a:prstGeom prst="rect">
            <a:avLst/>
          </a:prstGeom>
        </p:spPr>
      </p:pic>
    </p:spTree>
    <p:extLst>
      <p:ext uri="{BB962C8B-B14F-4D97-AF65-F5344CB8AC3E}">
        <p14:creationId xmlns:p14="http://schemas.microsoft.com/office/powerpoint/2010/main" val="3328300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426</TotalTime>
  <Words>2640</Words>
  <Application>Microsoft Office PowerPoint</Application>
  <PresentationFormat>Geniş ekran</PresentationFormat>
  <Paragraphs>160</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Impact</vt:lpstr>
      <vt:lpstr>Ana Olay</vt:lpstr>
      <vt:lpstr>GIDA KATKI MADDELERİ </vt:lpstr>
      <vt:lpstr>GIDA KATKI MADDESİ NEDİR?</vt:lpstr>
      <vt:lpstr>GIDA KATKI MADDESİ NEDİR?</vt:lpstr>
      <vt:lpstr>Katkı Maddelerinin Kullanımını Teşvik Eden Etkenler NELERDİR?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KATKI MADDELERİ</dc:title>
  <dc:creator>Birce Mercanoglu Taban</dc:creator>
  <cp:lastModifiedBy>Birce Mercanoglu Taban</cp:lastModifiedBy>
  <cp:revision>107</cp:revision>
  <dcterms:created xsi:type="dcterms:W3CDTF">2020-10-11T12:03:55Z</dcterms:created>
  <dcterms:modified xsi:type="dcterms:W3CDTF">2021-10-06T08:00:39Z</dcterms:modified>
</cp:coreProperties>
</file>