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3" r:id="rId2"/>
    <p:sldId id="282" r:id="rId3"/>
    <p:sldId id="296" r:id="rId4"/>
    <p:sldId id="297" r:id="rId5"/>
    <p:sldId id="29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Müracaat Hakkı (Poliçede)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Müracaat Hakkı Hakkında</a:t>
            </a:r>
            <a:br>
              <a:rPr lang="tr-TR" b="1" dirty="0"/>
            </a:br>
            <a:r>
              <a:rPr lang="tr-TR" dirty="0"/>
              <a:t>Müracaat borçluları, imzaladıkları senedin kabul edileceğini, ödeneceğini ve ödeneceğinin tehlikeye düşmeyeceğini taahhüt etmektedirler. Poliçenin kabul edilmemesi, ödenmemesi veya ödeneceğinin</a:t>
            </a:r>
            <a:br>
              <a:rPr lang="tr-TR" dirty="0"/>
            </a:br>
            <a:r>
              <a:rPr lang="tr-TR" dirty="0"/>
              <a:t>şüpheli hal alması durumlarında, hamil, müracaat borçlularına baş-</a:t>
            </a:r>
            <a:br>
              <a:rPr lang="tr-TR" dirty="0"/>
            </a:br>
            <a:r>
              <a:rPr lang="tr-TR" dirty="0"/>
              <a:t>vurabilmekte ve senet bedelini ödemesini onlardan talep edebilmektedir.</a:t>
            </a:r>
            <a:br>
              <a:rPr lang="tr-TR" dirty="0"/>
            </a:br>
            <a:r>
              <a:rPr lang="tr-TR" dirty="0"/>
              <a:t>Hamil, müracaat borçlularına başvururken, bu kişilerin borçlanmalarındaki sırayı gözetmek zorunda değildir; diğer bir deyişle hamil,</a:t>
            </a:r>
            <a:br>
              <a:rPr lang="tr-TR" dirty="0"/>
            </a:br>
            <a:r>
              <a:rPr lang="tr-TR" dirty="0"/>
              <a:t>dilerse ciro zincirinde bir sıra üstünde yer alan cirantaya dilerse</a:t>
            </a:r>
            <a:br>
              <a:rPr lang="tr-TR" dirty="0"/>
            </a:br>
            <a:r>
              <a:rPr lang="tr-TR" dirty="0"/>
              <a:t>ondan üst sıralarda yer alan herhangi bir cirantaya, sıra gözetmek</a:t>
            </a:r>
            <a:br>
              <a:rPr lang="tr-TR" dirty="0"/>
            </a:br>
            <a:r>
              <a:rPr lang="tr-TR" dirty="0"/>
              <a:t>zorunda olmaksızın müracaat edebilir.</a:t>
            </a:r>
            <a:br>
              <a:rPr lang="tr-TR" dirty="0"/>
            </a:br>
            <a:r>
              <a:rPr lang="tr-TR" dirty="0"/>
              <a:t>Benzer şekilde (hamile) ödeme yapan müracaat borçlusunun da kendisinden üstte yer alan diğer müracaat borçlularına sıra gözetmek</a:t>
            </a:r>
            <a:br>
              <a:rPr lang="tr-TR" dirty="0"/>
            </a:br>
            <a:r>
              <a:rPr lang="tr-TR" dirty="0"/>
              <a:t>zorunda olmaksızın müracaat etmek hakkı vardır. Ödeyen müracaat</a:t>
            </a:r>
            <a:br>
              <a:rPr lang="tr-TR" dirty="0"/>
            </a:br>
            <a:r>
              <a:rPr lang="tr-TR" dirty="0"/>
              <a:t>borçlusu da kendi üstündeki diğer müracaat borçlularına başvururken dilerse ciro zincirinde bir sıra üstünde yer alan cirantaya dilerse</a:t>
            </a:r>
            <a:br>
              <a:rPr lang="tr-TR" dirty="0"/>
            </a:br>
            <a:r>
              <a:rPr lang="tr-TR" dirty="0"/>
              <a:t>ondan üst sıralarda yer alan diğer cirantalara başvurabilmektedir.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8722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IV - Teselsül</a:t>
            </a:r>
            <a:br>
              <a:rPr lang="tr-TR" b="1" dirty="0"/>
            </a:br>
            <a:r>
              <a:rPr lang="tr-TR" b="1" dirty="0"/>
              <a:t>MADDE 724</a:t>
            </a:r>
            <a:r>
              <a:rPr lang="tr-TR" dirty="0"/>
              <a:t>- (1) Bir poliçeyi düzenleyen, kabul eden, ciro eden veya o poliçeye aval veren kişiler hamile karşı</a:t>
            </a:r>
            <a:br>
              <a:rPr lang="tr-TR" dirty="0"/>
            </a:br>
            <a:r>
              <a:rPr lang="tr-TR" dirty="0"/>
              <a:t>müteselsil borçlu sıfatıyla sorumludurlar.</a:t>
            </a:r>
            <a:br>
              <a:rPr lang="tr-TR" dirty="0"/>
            </a:br>
            <a:r>
              <a:rPr lang="tr-TR" dirty="0"/>
              <a:t>(2) Hamil, bunların borçlanmadaki sıraları ile bağlı olmaksızın her birine veya bunlardan bazılarına ya da hepsine</a:t>
            </a:r>
            <a:br>
              <a:rPr lang="tr-TR" dirty="0"/>
            </a:br>
            <a:r>
              <a:rPr lang="tr-TR" dirty="0"/>
              <a:t>birden başvurabilir.</a:t>
            </a:r>
            <a:br>
              <a:rPr lang="tr-TR" dirty="0"/>
            </a:br>
            <a:r>
              <a:rPr lang="tr-TR" dirty="0"/>
              <a:t>(3) Poliçeden dolayı borç altına girmiş olup da poliçeyi ödemiş bulunan herkes aynı hakkı kullanabilir.</a:t>
            </a:r>
            <a:br>
              <a:rPr lang="tr-TR" dirty="0"/>
            </a:br>
            <a:r>
              <a:rPr lang="tr-TR" dirty="0"/>
              <a:t>(4) Hamil borçlulardan yalnız birine başvurmakla, diğer borçlularla ilk önce başvurduğu borçludan sonra gelenlere</a:t>
            </a:r>
            <a:br>
              <a:rPr lang="tr-TR" dirty="0"/>
            </a:br>
            <a:r>
              <a:rPr lang="tr-TR" dirty="0"/>
              <a:t>karşı haklarını kaybetmez.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4154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V - Başvurma hakkının kapsamı</a:t>
            </a:r>
            <a:br>
              <a:rPr lang="tr-TR" b="1" dirty="0"/>
            </a:br>
            <a:r>
              <a:rPr lang="tr-TR" b="1" dirty="0"/>
              <a:t>1. Hamilin hakkı</a:t>
            </a:r>
            <a:br>
              <a:rPr lang="tr-TR" b="1" dirty="0"/>
            </a:br>
            <a:r>
              <a:rPr lang="tr-TR" b="1" dirty="0"/>
              <a:t>MADDE 725</a:t>
            </a:r>
            <a:r>
              <a:rPr lang="tr-TR" dirty="0"/>
              <a:t>- (1) Hamil başvurma yoluyla;</a:t>
            </a:r>
            <a:br>
              <a:rPr lang="tr-TR" dirty="0"/>
            </a:br>
            <a:r>
              <a:rPr lang="tr-TR" dirty="0"/>
              <a:t>a) Poliçenin kabul edilmemiş veya ödenmemiş olan bedelini ve şart kılınmışsa işlemiş faizi,</a:t>
            </a:r>
            <a:br>
              <a:rPr lang="tr-TR" dirty="0"/>
            </a:br>
            <a:r>
              <a:rPr lang="tr-TR" dirty="0"/>
              <a:t>b) Vadenin gelmesinden itibaren işleyecek faizi,</a:t>
            </a:r>
            <a:br>
              <a:rPr lang="tr-TR" dirty="0"/>
            </a:br>
            <a:r>
              <a:rPr lang="tr-TR" dirty="0"/>
              <a:t>c) Protestonun ve hamil tarafından tebliğ olunan ihbarların giderleriyle diğer giderleri ve</a:t>
            </a:r>
            <a:br>
              <a:rPr lang="tr-TR" dirty="0"/>
            </a:br>
            <a:r>
              <a:rPr lang="tr-TR" dirty="0"/>
              <a:t>d) Poliçe bedelinin binde üçünü aşmamak üzere komisyon ücretini,</a:t>
            </a:r>
            <a:br>
              <a:rPr lang="tr-TR" dirty="0"/>
            </a:br>
            <a:r>
              <a:rPr lang="tr-TR" dirty="0"/>
              <a:t>isteyebilir.</a:t>
            </a:r>
            <a:br>
              <a:rPr lang="tr-TR" dirty="0"/>
            </a:br>
            <a:r>
              <a:rPr lang="tr-TR" dirty="0"/>
              <a:t>(2) Başvurma hakkı vadenin gelmesinden önce kullanılırsa, poliçe bedelinden bir </a:t>
            </a:r>
            <a:r>
              <a:rPr lang="tr-TR" dirty="0" err="1"/>
              <a:t>iskonto</a:t>
            </a:r>
            <a:r>
              <a:rPr lang="tr-TR" dirty="0"/>
              <a:t> yapılır. Bu </a:t>
            </a:r>
            <a:r>
              <a:rPr lang="tr-TR" dirty="0" err="1"/>
              <a:t>iskonto</a:t>
            </a:r>
            <a:br>
              <a:rPr lang="tr-TR" dirty="0"/>
            </a:br>
            <a:r>
              <a:rPr lang="tr-TR" dirty="0"/>
              <a:t>başvurma tarihinde hamilin yerleşim yerinde geçerli olan resmî </a:t>
            </a:r>
            <a:r>
              <a:rPr lang="tr-TR" dirty="0" err="1"/>
              <a:t>iskonto</a:t>
            </a:r>
            <a:r>
              <a:rPr lang="tr-TR" dirty="0"/>
              <a:t> oranına göre hesap edilir.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1565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2. Ödeyen kişinin hakkı</a:t>
            </a:r>
            <a:br>
              <a:rPr lang="tr-TR" b="1" dirty="0"/>
            </a:br>
            <a:r>
              <a:rPr lang="tr-TR" b="1" dirty="0"/>
              <a:t>MADDE 726</a:t>
            </a:r>
            <a:r>
              <a:rPr lang="tr-TR" dirty="0"/>
              <a:t>- (1) Poliçe bedelini ödemiş olan kişi kendisinden önce gelen borçlulardan;</a:t>
            </a:r>
            <a:br>
              <a:rPr lang="tr-TR" dirty="0"/>
            </a:br>
            <a:r>
              <a:rPr lang="tr-TR" dirty="0"/>
              <a:t>a) Ödemiş olduğu tutarın tamamını,</a:t>
            </a:r>
            <a:br>
              <a:rPr lang="tr-TR" dirty="0"/>
            </a:br>
            <a:r>
              <a:rPr lang="tr-TR" dirty="0"/>
              <a:t>b) Ödeme tarihinden itibaren bu tutarın faizini,</a:t>
            </a:r>
            <a:br>
              <a:rPr lang="tr-TR" dirty="0"/>
            </a:br>
            <a:r>
              <a:rPr lang="tr-TR" dirty="0"/>
              <a:t>c) Yaptığı giderleri ve</a:t>
            </a:r>
            <a:br>
              <a:rPr lang="tr-TR" dirty="0"/>
            </a:br>
            <a:r>
              <a:rPr lang="tr-TR" dirty="0"/>
              <a:t>d) Poliçe bedelinin binde ikisini aşmamak üzere komisyon ücretini,</a:t>
            </a:r>
            <a:br>
              <a:rPr lang="tr-TR" dirty="0"/>
            </a:br>
            <a:r>
              <a:rPr lang="tr-TR" dirty="0"/>
              <a:t>isteyebilir.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767600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131</TotalTime>
  <Words>48</Words>
  <Application>Microsoft Office PowerPoint</Application>
  <PresentationFormat>Geniş ekran</PresentationFormat>
  <Paragraphs>9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Müracaat Hakkı (Poliçede)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16</cp:revision>
  <dcterms:created xsi:type="dcterms:W3CDTF">2017-02-13T10:15:49Z</dcterms:created>
  <dcterms:modified xsi:type="dcterms:W3CDTF">2017-02-14T20:45:24Z</dcterms:modified>
</cp:coreProperties>
</file>