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77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40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08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1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33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6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88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05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88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14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42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69C8-9195-4126-A469-8F61B375A3D6}" type="datetimeFigureOut">
              <a:rPr lang="tr-TR" smtClean="0"/>
              <a:t>9.01.2020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BF48D-7143-40CF-B237-9590F4357E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60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İŞ KANUNUN </a:t>
            </a:r>
            <a:r>
              <a:rPr lang="tr-TR" b="1" dirty="0" smtClean="0"/>
              <a:t>KAPSAMI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87288" y="4865572"/>
            <a:ext cx="9144000" cy="1655762"/>
          </a:xfrm>
        </p:spPr>
        <p:txBody>
          <a:bodyPr/>
          <a:lstStyle/>
          <a:p>
            <a:pPr algn="r"/>
            <a:r>
              <a:rPr lang="tr-TR" dirty="0" err="1" smtClean="0"/>
              <a:t>Öğr</a:t>
            </a:r>
            <a:r>
              <a:rPr lang="tr-TR" dirty="0" smtClean="0"/>
              <a:t>. Gör. Yusuf Can ÇALIŞIR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16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3.4. Ev İşlerinde Çalışanlar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Türk toplumunda genellikle kadınların yapması gerektiği düşünülen yemek, temizlik, ütü, çocuk bakımı gibi </a:t>
            </a:r>
            <a:r>
              <a:rPr lang="tr-TR" b="1" dirty="0"/>
              <a:t>ev işlerinde iş sözleşmesine göre çalışanlar İK kapsamı dışında bırakılmıştır. </a:t>
            </a:r>
            <a:endParaRPr lang="tr-TR" b="1" dirty="0" smtClean="0"/>
          </a:p>
          <a:p>
            <a:endParaRPr lang="tr-TR" b="1" dirty="0" smtClean="0"/>
          </a:p>
          <a:p>
            <a:endParaRPr lang="tr-TR" dirty="0"/>
          </a:p>
          <a:p>
            <a:r>
              <a:rPr lang="tr-TR" b="1" dirty="0" smtClean="0"/>
              <a:t>Bu </a:t>
            </a:r>
            <a:r>
              <a:rPr lang="tr-TR" b="1" dirty="0"/>
              <a:t>tür işlerde ücretler çalışanlar 5510 sayılı </a:t>
            </a:r>
            <a:r>
              <a:rPr lang="tr-TR" b="1" dirty="0" err="1"/>
              <a:t>SSKGSS’na</a:t>
            </a:r>
            <a:r>
              <a:rPr lang="tr-TR" b="1" dirty="0"/>
              <a:t> göre sigortalı odlukları halde, İş kanunundan yararlanamazlar.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691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3.5.Esnaf ve Küçük Sanatkar İşyerlerinde Çalışanlar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507 sayılı Esnaf ve Küçük Sanatkarlar kanunun 2.md tarifine uygun </a:t>
            </a:r>
            <a:endParaRPr lang="tr-TR" dirty="0" smtClean="0"/>
          </a:p>
          <a:p>
            <a:r>
              <a:rPr lang="tr-TR" b="1" u="sng" dirty="0" smtClean="0"/>
              <a:t>3 </a:t>
            </a:r>
            <a:r>
              <a:rPr lang="tr-TR" b="1" u="sng" dirty="0"/>
              <a:t>kişinin </a:t>
            </a:r>
            <a:endParaRPr lang="tr-TR" b="1" u="sng" dirty="0" smtClean="0"/>
          </a:p>
          <a:p>
            <a:r>
              <a:rPr lang="tr-TR" b="1" dirty="0" smtClean="0"/>
              <a:t>çalıştığı </a:t>
            </a:r>
            <a:r>
              <a:rPr lang="tr-TR" b="1" dirty="0"/>
              <a:t>işyerlerinde iş Kanunu uygulanmaz</a:t>
            </a:r>
            <a:r>
              <a:rPr lang="tr-TR" b="1" dirty="0" smtClean="0"/>
              <a:t>.</a:t>
            </a:r>
          </a:p>
          <a:p>
            <a:endParaRPr lang="tr-TR" b="1" dirty="0"/>
          </a:p>
          <a:p>
            <a:r>
              <a:rPr lang="tr-TR" b="1" dirty="0"/>
              <a:t>İş hukukunda işçi yararına yorum yapılacağından, </a:t>
            </a:r>
          </a:p>
          <a:p>
            <a:r>
              <a:rPr lang="tr-TR" b="1" u="sng" dirty="0"/>
              <a:t>bir esnaf yanında </a:t>
            </a:r>
            <a:r>
              <a:rPr lang="tr-TR" b="1" u="sng" dirty="0">
                <a:solidFill>
                  <a:srgbClr val="FF0000"/>
                </a:solidFill>
              </a:rPr>
              <a:t>3 işçi </a:t>
            </a:r>
            <a:r>
              <a:rPr lang="tr-TR" b="1" u="sng" dirty="0"/>
              <a:t>çalıştırıyorsa</a:t>
            </a:r>
            <a:r>
              <a:rPr lang="tr-TR" b="1" dirty="0"/>
              <a:t>, bu işyerinde </a:t>
            </a:r>
            <a:r>
              <a:rPr lang="tr-TR" b="1" u="sng" dirty="0"/>
              <a:t>4 </a:t>
            </a:r>
            <a:r>
              <a:rPr lang="tr-TR" b="1" u="sng" dirty="0">
                <a:solidFill>
                  <a:srgbClr val="FF0000"/>
                </a:solidFill>
              </a:rPr>
              <a:t>kişi</a:t>
            </a:r>
            <a:r>
              <a:rPr lang="tr-TR" b="1" u="sng" dirty="0"/>
              <a:t> çalışmış olacağından </a:t>
            </a:r>
            <a:r>
              <a:rPr lang="tr-TR" b="1" dirty="0"/>
              <a:t>İş kanunun uygulanacaktır.</a:t>
            </a:r>
          </a:p>
          <a:p>
            <a:pPr marL="0" indent="0">
              <a:buNone/>
            </a:pPr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8977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3.6. Çıraklar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Çıraklar </a:t>
            </a:r>
            <a:r>
              <a:rPr lang="tr-TR" dirty="0"/>
              <a:t>hakkında İş Kanunu uygulanmaz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Ancak iş sağlığı ve iş güvenliği yönünden çıraklar da tüm çalışanlar gibi 6331 sayılı İSG kanunu kapsamındadır.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138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3.7. Profesyonel Sporcular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 smtClean="0"/>
          </a:p>
          <a:p>
            <a:r>
              <a:rPr lang="tr-TR" dirty="0" smtClean="0"/>
              <a:t>4857 </a:t>
            </a:r>
            <a:r>
              <a:rPr lang="tr-TR" dirty="0"/>
              <a:t>sayılı İK  sporcuları kapsam dışında bırakmıştır.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b="1" dirty="0"/>
              <a:t>Bir spor kulübünde iş sözleşmesiyle çalışmalarına rağmen sporcu sayılmayan </a:t>
            </a:r>
            <a:r>
              <a:rPr lang="tr-TR" b="1" u="sng" dirty="0"/>
              <a:t>mesela malzemeci, masör, teknik direktör, antrenör</a:t>
            </a:r>
            <a:r>
              <a:rPr lang="tr-TR" b="1" dirty="0"/>
              <a:t>…. Gibi kişiler ise İK kapsamındadır.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2648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3.8. </a:t>
            </a:r>
            <a:r>
              <a:rPr lang="tr-TR" b="1" dirty="0" err="1">
                <a:solidFill>
                  <a:srgbClr val="FF0000"/>
                </a:solidFill>
              </a:rPr>
              <a:t>Rehabilite</a:t>
            </a:r>
            <a:r>
              <a:rPr lang="tr-TR" b="1" dirty="0">
                <a:solidFill>
                  <a:srgbClr val="FF0000"/>
                </a:solidFill>
              </a:rPr>
              <a:t> Edilenler</a:t>
            </a:r>
          </a:p>
          <a:p>
            <a:endParaRPr lang="tr-TR" dirty="0" smtClean="0"/>
          </a:p>
          <a:p>
            <a:r>
              <a:rPr lang="tr-TR" dirty="0" err="1" smtClean="0"/>
              <a:t>Rehabilite</a:t>
            </a:r>
            <a:r>
              <a:rPr lang="tr-TR" dirty="0" smtClean="0"/>
              <a:t> </a:t>
            </a:r>
            <a:r>
              <a:rPr lang="tr-TR" dirty="0"/>
              <a:t>edilenler İK kapsamı dışındadır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808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OLAY</a:t>
            </a:r>
          </a:p>
          <a:p>
            <a:pPr marL="0" indent="0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r>
              <a:rPr lang="tr-TR" dirty="0"/>
              <a:t>G, bir spor kulübünde antrenör olarak çalışmaktadır.</a:t>
            </a:r>
          </a:p>
          <a:p>
            <a:r>
              <a:rPr lang="tr-TR" dirty="0"/>
              <a:t>H, bir minibüste sürücü olarak çalışmaktadır.</a:t>
            </a:r>
          </a:p>
          <a:p>
            <a:r>
              <a:rPr lang="tr-TR" dirty="0"/>
              <a:t>J, kırk işçinin çalıştığı bir tavuk çiftliğinin gece bekçisidir.</a:t>
            </a:r>
          </a:p>
          <a:p>
            <a:r>
              <a:rPr lang="tr-TR" dirty="0"/>
              <a:t>K, bir özel konutun bekçisi olarak çalışmaktadır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b="1" dirty="0" smtClean="0"/>
              <a:t>SORULAR</a:t>
            </a:r>
          </a:p>
          <a:p>
            <a:r>
              <a:rPr lang="tr-TR" b="1" dirty="0"/>
              <a:t>G hakkında İş Kanunu hükümleri uygulanabilir mi?</a:t>
            </a:r>
          </a:p>
          <a:p>
            <a:r>
              <a:rPr lang="tr-TR" b="1" dirty="0" smtClean="0"/>
              <a:t>H </a:t>
            </a:r>
            <a:r>
              <a:rPr lang="tr-TR" b="1" dirty="0"/>
              <a:t>hakkında İş Kanunu hükümleri uygulanabilir mi?</a:t>
            </a:r>
          </a:p>
          <a:p>
            <a:r>
              <a:rPr lang="tr-TR" b="1" dirty="0" smtClean="0"/>
              <a:t>J </a:t>
            </a:r>
            <a:r>
              <a:rPr lang="tr-TR" b="1" dirty="0"/>
              <a:t>hakkında İş Kanunu hükümleri uygulanabilir mi?</a:t>
            </a:r>
          </a:p>
          <a:p>
            <a:r>
              <a:rPr lang="tr-TR" b="1" dirty="0" smtClean="0"/>
              <a:t>K </a:t>
            </a:r>
            <a:r>
              <a:rPr lang="tr-TR" b="1" dirty="0"/>
              <a:t>hakkında İş Kanunu hükümleri uygulanabilir mi?</a:t>
            </a:r>
          </a:p>
          <a:p>
            <a:pPr marL="0" indent="0">
              <a:buNone/>
            </a:pPr>
            <a:endParaRPr lang="tr-TR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7065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Kaynaklar: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1-Müjdat </a:t>
            </a:r>
            <a:r>
              <a:rPr lang="tr-TR" dirty="0" err="1" smtClean="0"/>
              <a:t>Şakar</a:t>
            </a:r>
            <a:r>
              <a:rPr lang="tr-TR" dirty="0" smtClean="0"/>
              <a:t>, </a:t>
            </a:r>
            <a:r>
              <a:rPr lang="tr-TR" dirty="0"/>
              <a:t>Meslek Yüksek Okulları İçin İş Hukuku ve Sosyal Güvenlik </a:t>
            </a:r>
            <a:r>
              <a:rPr lang="tr-TR" dirty="0" smtClean="0"/>
              <a:t>Hukuku</a:t>
            </a:r>
          </a:p>
          <a:p>
            <a:pPr marL="0" indent="0">
              <a:buNone/>
            </a:pPr>
            <a:r>
              <a:rPr lang="tr-TR" dirty="0" smtClean="0"/>
              <a:t>2-Hadi Sümer, İş Hukuku Uygulamaları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614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1-KAPSAMA GİREN </a:t>
            </a:r>
            <a:r>
              <a:rPr lang="tr-TR" b="1" dirty="0" smtClean="0"/>
              <a:t>ÇALIŞANLAR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İş </a:t>
            </a:r>
            <a:r>
              <a:rPr lang="tr-TR" b="1" dirty="0"/>
              <a:t>sözleşmesine göre çalışanlar, </a:t>
            </a:r>
            <a:r>
              <a:rPr lang="tr-TR" dirty="0"/>
              <a:t>kural olarak İK kapsamı içindedir.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1940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3600" b="1" dirty="0"/>
              <a:t>2-KISMEN veya TAMAMEN YENİ KAPSAMA ALINANLAR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2.1. Tarım İşlerinde </a:t>
            </a:r>
            <a:r>
              <a:rPr lang="tr-TR" b="1" dirty="0" smtClean="0">
                <a:solidFill>
                  <a:srgbClr val="FF0000"/>
                </a:solidFill>
              </a:rPr>
              <a:t>Çalışanlar</a:t>
            </a:r>
          </a:p>
          <a:p>
            <a:pPr marL="0" indent="0">
              <a:buNone/>
            </a:pPr>
            <a:endParaRPr lang="tr-TR" b="1" dirty="0"/>
          </a:p>
          <a:p>
            <a:r>
              <a:rPr lang="tr-TR" b="1" u="sng" dirty="0"/>
              <a:t>50’den az (50 dahil) işçi </a:t>
            </a:r>
            <a:r>
              <a:rPr lang="tr-TR" b="1" dirty="0"/>
              <a:t>çalıştıran tarım işyerlerinde </a:t>
            </a:r>
            <a:r>
              <a:rPr lang="tr-TR" dirty="0"/>
              <a:t>(md 4/II-b) ve </a:t>
            </a:r>
            <a:r>
              <a:rPr lang="tr-TR" b="1" dirty="0"/>
              <a:t>aile ekonomisi sınırı içinde kalan tarımla ilgili yapı işlerinde </a:t>
            </a:r>
            <a:r>
              <a:rPr lang="tr-TR" dirty="0"/>
              <a:t>(</a:t>
            </a:r>
            <a:r>
              <a:rPr lang="tr-TR" dirty="0" err="1"/>
              <a:t>md.</a:t>
            </a:r>
            <a:r>
              <a:rPr lang="tr-TR" dirty="0"/>
              <a:t> 4/I-c) </a:t>
            </a:r>
            <a:r>
              <a:rPr lang="tr-TR" b="1" u="sng" dirty="0"/>
              <a:t>çalışanlara İK uygulanmaz</a:t>
            </a:r>
            <a:r>
              <a:rPr lang="tr-TR" b="1" u="sng" dirty="0" smtClean="0"/>
              <a:t>.</a:t>
            </a:r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925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3600" b="1" dirty="0"/>
              <a:t>2-KISMEN veya TAMAMEN YENİ KAPSAMA ALINANLAR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2.2. Konutların Kapıcılık İşlerinde Çalışanlar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konut kapıcıları</a:t>
            </a:r>
            <a:r>
              <a:rPr lang="tr-TR" dirty="0" smtClean="0"/>
              <a:t> </a:t>
            </a:r>
            <a:r>
              <a:rPr lang="tr-TR" dirty="0"/>
              <a:t>10.06.2003’den itibaren </a:t>
            </a:r>
            <a:r>
              <a:rPr lang="tr-TR" b="1" dirty="0" err="1"/>
              <a:t>İK’dan</a:t>
            </a:r>
            <a:r>
              <a:rPr lang="tr-TR" b="1" dirty="0"/>
              <a:t> yararlanmaya başlamışlardır. </a:t>
            </a:r>
            <a:endParaRPr lang="tr-TR" b="1" dirty="0" smtClean="0"/>
          </a:p>
          <a:p>
            <a:endParaRPr lang="tr-TR" sz="2000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30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3600" b="1" dirty="0"/>
              <a:t>2-KISMEN veya TAMAMEN YENİ KAPSAMA ALINANLAR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2.3.Yardım Sevenler Derneği Atölyelerinde Çalışanlar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r>
              <a:rPr lang="tr-TR" sz="1800" dirty="0" smtClean="0"/>
              <a:t>Yardım Sevenler Derneği, sadece merkez ve taşra atölyelerinde çalışanlar, 1475 sayılı (eski) İK kapsamı </a:t>
            </a:r>
            <a:r>
              <a:rPr lang="tr-TR" sz="1800" b="1" dirty="0" smtClean="0"/>
              <a:t>dışında tutulmuşlardı.</a:t>
            </a:r>
          </a:p>
          <a:p>
            <a:endParaRPr lang="tr-TR" sz="2000" dirty="0"/>
          </a:p>
          <a:p>
            <a:r>
              <a:rPr lang="tr-TR" dirty="0"/>
              <a:t>Söz konusu çalışanların, derneğin gönüllü çalışan üyesi değil, </a:t>
            </a:r>
            <a:r>
              <a:rPr lang="tr-TR" b="1" dirty="0"/>
              <a:t>iş sözleşmesine göre emeğinin ücret gelirine çevirmek suretiyle geçimini sağlayanlar olduğu dikkate </a:t>
            </a:r>
            <a:r>
              <a:rPr lang="tr-TR" b="1" dirty="0" smtClean="0"/>
              <a:t>alındığında</a:t>
            </a:r>
          </a:p>
          <a:p>
            <a:endParaRPr lang="tr-TR" dirty="0"/>
          </a:p>
          <a:p>
            <a:r>
              <a:rPr lang="tr-TR" b="1" dirty="0" smtClean="0"/>
              <a:t>Bu </a:t>
            </a:r>
            <a:r>
              <a:rPr lang="tr-TR" b="1" dirty="0"/>
              <a:t>durumdakiler 10.06.2003’den itibaren İK yararlanacaklardır.</a:t>
            </a:r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5404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3600" b="1" dirty="0"/>
              <a:t>2-KISMEN veya TAMAMEN YENİ KAPSAMA ALINANLAR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2.4. Gazeteciler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Böylece </a:t>
            </a:r>
            <a:r>
              <a:rPr lang="tr-TR" b="1" dirty="0"/>
              <a:t>gazeteciler Basın İş Kanunun yanı sıra 15.03.2003 den geçerli </a:t>
            </a:r>
            <a:r>
              <a:rPr lang="tr-TR" b="1" dirty="0" err="1"/>
              <a:t>o.ü</a:t>
            </a:r>
            <a:r>
              <a:rPr lang="tr-TR" b="1" dirty="0"/>
              <a:t> </a:t>
            </a:r>
            <a:r>
              <a:rPr lang="tr-TR" b="1" dirty="0" err="1"/>
              <a:t>İK’dan</a:t>
            </a:r>
            <a:r>
              <a:rPr lang="tr-TR" b="1" dirty="0"/>
              <a:t> da yararlanacaktır.</a:t>
            </a:r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41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3.1.Deniz Taşıma İşlerinde Çalışanlar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Deniz İş Kanunu kapsamına giren deniz, göl ve nehirlerdeki taşıma işleri İş kanunun kapsamı dışında bırakılmıştır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456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3.2. Hava Taşıma İşlerinde Çalışanlar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Hava taşıma işlerinde İK uygulanmaz. </a:t>
            </a:r>
            <a:endParaRPr lang="tr-TR" dirty="0" smtClean="0"/>
          </a:p>
          <a:p>
            <a:endParaRPr lang="tr-TR" dirty="0"/>
          </a:p>
          <a:p>
            <a:r>
              <a:rPr lang="tr-TR" b="1" u="sng" dirty="0" smtClean="0"/>
              <a:t>havacılığın </a:t>
            </a:r>
            <a:r>
              <a:rPr lang="tr-TR" b="1" u="sng" dirty="0"/>
              <a:t>bütün yer tesislerinde yürütülen işler </a:t>
            </a:r>
            <a:r>
              <a:rPr lang="tr-TR" b="1" dirty="0"/>
              <a:t>İK kapsamındadır.  </a:t>
            </a:r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sadece </a:t>
            </a:r>
            <a:r>
              <a:rPr lang="tr-TR" b="1" dirty="0"/>
              <a:t>pilot, hostes, kabin memuru, telsizci gibi </a:t>
            </a:r>
            <a:r>
              <a:rPr lang="tr-TR" b="1" u="sng" dirty="0"/>
              <a:t>uçucu personel </a:t>
            </a:r>
            <a:r>
              <a:rPr lang="tr-TR" b="1" dirty="0"/>
              <a:t>kapsam dışında kalmış </a:t>
            </a:r>
            <a:r>
              <a:rPr lang="tr-TR" dirty="0"/>
              <a:t>bulunmaktadır.</a:t>
            </a:r>
            <a:r>
              <a:rPr lang="tr-TR" b="1" dirty="0"/>
              <a:t> </a:t>
            </a:r>
            <a:endParaRPr lang="tr-TR" b="1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956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533"/>
          </a:xfrm>
        </p:spPr>
        <p:txBody>
          <a:bodyPr>
            <a:normAutofit/>
          </a:bodyPr>
          <a:lstStyle/>
          <a:p>
            <a:r>
              <a:rPr lang="tr-TR" sz="4000" b="1" dirty="0"/>
              <a:t>3.KAPSAM DIŞINDA BIRAKILAN ÇALIŞANLAR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3578" y="1113904"/>
            <a:ext cx="11155680" cy="544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3.3.El Sanatları İşlerinde Çalışanlar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endParaRPr lang="tr-TR" b="1" dirty="0" smtClean="0"/>
          </a:p>
          <a:p>
            <a:r>
              <a:rPr lang="tr-TR" b="1" dirty="0" smtClean="0"/>
              <a:t>Bir </a:t>
            </a:r>
            <a:r>
              <a:rPr lang="tr-TR" b="1" dirty="0"/>
              <a:t>ailenin üyeleri veya üçüncü dereceye kadar (3. Derece dahil) hısımları arasında, </a:t>
            </a:r>
            <a:r>
              <a:rPr lang="tr-TR" i="1" u="sng" dirty="0"/>
              <a:t>dışarıdan başka biri katılmayarak </a:t>
            </a:r>
            <a:endParaRPr lang="tr-TR" i="1" u="sng" dirty="0" smtClean="0"/>
          </a:p>
          <a:p>
            <a:endParaRPr lang="tr-TR" i="1" u="sng" dirty="0" smtClean="0"/>
          </a:p>
          <a:p>
            <a:r>
              <a:rPr lang="tr-TR" dirty="0" smtClean="0"/>
              <a:t>evlerde </a:t>
            </a:r>
            <a:r>
              <a:rPr lang="tr-TR" dirty="0"/>
              <a:t>yapılan (halıcılık, dokumacılık, yapma çiçekçilik gibi) el sanatları niteliğindeki işlerde çalışanlara İK kapsamı dışında bırakılmıştır.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b="1" u="sng" dirty="0"/>
          </a:p>
          <a:p>
            <a:endParaRPr 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644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579</Words>
  <Application>Microsoft Office PowerPoint</Application>
  <PresentationFormat>Geniş ekran</PresentationFormat>
  <Paragraphs>144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İŞ KANUNUN KAPSAMI</vt:lpstr>
      <vt:lpstr>1-KAPSAMA GİREN ÇALIŞANLAR</vt:lpstr>
      <vt:lpstr>2-KISMEN veya TAMAMEN YENİ KAPSAMA ALINANLAR</vt:lpstr>
      <vt:lpstr>2-KISMEN veya TAMAMEN YENİ KAPSAMA ALINANLAR</vt:lpstr>
      <vt:lpstr>2-KISMEN veya TAMAMEN YENİ KAPSAMA ALINANLAR</vt:lpstr>
      <vt:lpstr>2-KISMEN veya TAMAMEN YENİ KAPSAMA ALINANLAR</vt:lpstr>
      <vt:lpstr>3.KAPSAM DIŞINDA BIRAKILAN ÇALIŞANLAR</vt:lpstr>
      <vt:lpstr>3.KAPSAM DIŞINDA BIRAKILAN ÇALIŞANLAR</vt:lpstr>
      <vt:lpstr>3.KAPSAM DIŞINDA BIRAKILAN ÇALIŞANLAR</vt:lpstr>
      <vt:lpstr>3.KAPSAM DIŞINDA BIRAKILAN ÇALIŞANLAR</vt:lpstr>
      <vt:lpstr>3.KAPSAM DIŞINDA BIRAKILAN ÇALIŞANLAR</vt:lpstr>
      <vt:lpstr>3.KAPSAM DIŞINDA BIRAKILAN ÇALIŞANLAR</vt:lpstr>
      <vt:lpstr>3.KAPSAM DIŞINDA BIRAKILAN ÇALIŞANLAR</vt:lpstr>
      <vt:lpstr>3.KAPSAM DIŞINDA BIRAKILAN ÇALIŞANLAR</vt:lpstr>
      <vt:lpstr>3.KAPSAM DIŞINDA BIRAKILAN ÇALIŞANLAR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KANUNUN KAPSAMI</dc:title>
  <dc:creator>y</dc:creator>
  <cp:lastModifiedBy>user</cp:lastModifiedBy>
  <cp:revision>8</cp:revision>
  <dcterms:created xsi:type="dcterms:W3CDTF">2019-09-25T13:52:30Z</dcterms:created>
  <dcterms:modified xsi:type="dcterms:W3CDTF">2020-01-09T20:46:41Z</dcterms:modified>
</cp:coreProperties>
</file>