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smtClean="0"/>
              <a:t>. </a:t>
            </a:r>
            <a:r>
              <a:rPr lang="en-US" dirty="0" err="1" smtClean="0"/>
              <a:t>Hafta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Cumhurbaşkanlığı Merkez Teşkilatı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Cumhurbaşkanının </a:t>
            </a:r>
            <a:r>
              <a:rPr lang="tr-TR" dirty="0"/>
              <a:t>Özel Sekretaryası (Özel Kalem Müdürlüğü, Başdanışmanlar, Danışmanlar, Özel Temsilciler) </a:t>
            </a:r>
            <a:endParaRPr lang="tr-TR" dirty="0" smtClean="0"/>
          </a:p>
          <a:p>
            <a:r>
              <a:rPr lang="tr-TR" dirty="0" smtClean="0"/>
              <a:t>Cumhurbaşkanı </a:t>
            </a:r>
            <a:r>
              <a:rPr lang="tr-TR" dirty="0"/>
              <a:t>Yardımcıları (Sayıları belirsiz</a:t>
            </a:r>
            <a:r>
              <a:rPr lang="tr-TR" dirty="0" smtClean="0"/>
              <a:t>)</a:t>
            </a:r>
          </a:p>
          <a:p>
            <a:r>
              <a:rPr lang="tr-TR" dirty="0" smtClean="0"/>
              <a:t>Cumhurbaşkanlığı </a:t>
            </a:r>
            <a:r>
              <a:rPr lang="tr-TR" dirty="0"/>
              <a:t>İdari İşler Başkanlığı </a:t>
            </a:r>
            <a:endParaRPr lang="tr-TR" dirty="0" smtClean="0"/>
          </a:p>
          <a:p>
            <a:r>
              <a:rPr lang="tr-TR" dirty="0" smtClean="0"/>
              <a:t>Cumhurbaşkanlığı </a:t>
            </a:r>
            <a:r>
              <a:rPr lang="tr-TR" dirty="0"/>
              <a:t>Politika Kurulları </a:t>
            </a:r>
            <a:endParaRPr lang="tr-TR" dirty="0" smtClean="0"/>
          </a:p>
          <a:p>
            <a:r>
              <a:rPr lang="tr-TR" dirty="0" smtClean="0"/>
              <a:t>Doğrudan </a:t>
            </a:r>
            <a:r>
              <a:rPr lang="tr-TR" dirty="0"/>
              <a:t>Cumhurbaşkanlığına Bağlı Kurum ve Kuruluşlar </a:t>
            </a:r>
            <a:endParaRPr lang="tr-TR" dirty="0" smtClean="0"/>
          </a:p>
          <a:p>
            <a:r>
              <a:rPr lang="tr-TR" dirty="0" smtClean="0"/>
              <a:t>Cumhurbaşkanlığı </a:t>
            </a:r>
            <a:r>
              <a:rPr lang="tr-TR" dirty="0"/>
              <a:t>Ofisleri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1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Cumhurbaşkanlığı İdari İşler Başkanlığı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1 sayılı CB Kararnamesinin 5 </a:t>
            </a:r>
            <a:r>
              <a:rPr lang="tr-TR" dirty="0"/>
              <a:t>vd. </a:t>
            </a:r>
            <a:r>
              <a:rPr lang="tr-TR" dirty="0" smtClean="0"/>
              <a:t>kurulmuştur.</a:t>
            </a:r>
          </a:p>
          <a:p>
            <a:endParaRPr lang="tr-TR" dirty="0" smtClean="0"/>
          </a:p>
          <a:p>
            <a:r>
              <a:rPr lang="tr-TR" dirty="0" smtClean="0"/>
              <a:t>CB </a:t>
            </a:r>
            <a:r>
              <a:rPr lang="tr-TR" dirty="0"/>
              <a:t>Teşkilatındaki “bütün birimlerin faaliyetlerini, işlemlerini ve hesaplarını denetlemek” görevi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12437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Cumhurbaşkanlığı İdari İşler Başkanlığı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Hukuk </a:t>
            </a:r>
            <a:r>
              <a:rPr lang="tr-TR" dirty="0"/>
              <a:t>ve </a:t>
            </a:r>
            <a:r>
              <a:rPr lang="tr-TR" dirty="0" smtClean="0"/>
              <a:t>Mevzuat,</a:t>
            </a:r>
          </a:p>
          <a:p>
            <a:r>
              <a:rPr lang="tr-TR" dirty="0" smtClean="0"/>
              <a:t>Personel </a:t>
            </a:r>
            <a:r>
              <a:rPr lang="tr-TR" dirty="0"/>
              <a:t>ve </a:t>
            </a:r>
            <a:r>
              <a:rPr lang="tr-TR" dirty="0" smtClean="0"/>
              <a:t>Prensipler,</a:t>
            </a:r>
          </a:p>
          <a:p>
            <a:r>
              <a:rPr lang="tr-TR" dirty="0" smtClean="0"/>
              <a:t>Güvenlik İşleri,</a:t>
            </a:r>
          </a:p>
          <a:p>
            <a:r>
              <a:rPr lang="tr-TR" dirty="0" smtClean="0"/>
              <a:t>Destek </a:t>
            </a:r>
            <a:r>
              <a:rPr lang="tr-TR" dirty="0"/>
              <a:t>ve Mali </a:t>
            </a:r>
            <a:r>
              <a:rPr lang="tr-TR" dirty="0" smtClean="0"/>
              <a:t>Hizmetler</a:t>
            </a:r>
          </a:p>
          <a:p>
            <a:pPr marL="0" indent="0">
              <a:buNone/>
            </a:pPr>
            <a:r>
              <a:rPr lang="tr-TR" dirty="0" smtClean="0"/>
              <a:t>olmak üzere4 </a:t>
            </a:r>
            <a:r>
              <a:rPr lang="tr-TR" dirty="0"/>
              <a:t>genel </a:t>
            </a:r>
            <a:r>
              <a:rPr lang="tr-TR" dirty="0" smtClean="0"/>
              <a:t>müdürlükten oluşur.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17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Cumhurbaşkanlığı Politika Kurulları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9 </a:t>
            </a:r>
            <a:r>
              <a:rPr lang="tr-TR" sz="2800" dirty="0"/>
              <a:t>adet: Bilim, Teknoloji ve Yenilik Politikaları Kurulu, Eğitim ve Öğretim Politikaları </a:t>
            </a:r>
            <a:r>
              <a:rPr lang="tr-TR" sz="2800" dirty="0" err="1"/>
              <a:t>Kurulu,Ekonomi</a:t>
            </a:r>
            <a:r>
              <a:rPr lang="tr-TR" sz="2800" dirty="0"/>
              <a:t> Politikaları </a:t>
            </a:r>
            <a:r>
              <a:rPr lang="tr-TR" sz="2800" dirty="0" err="1"/>
              <a:t>Kurulu,Güvenlik</a:t>
            </a:r>
            <a:r>
              <a:rPr lang="tr-TR" sz="2800" dirty="0"/>
              <a:t> ve Dış Politikalar </a:t>
            </a:r>
            <a:r>
              <a:rPr lang="tr-TR" sz="2800" dirty="0" err="1"/>
              <a:t>Kurulu,Hukuk</a:t>
            </a:r>
            <a:r>
              <a:rPr lang="tr-TR" sz="2800" dirty="0"/>
              <a:t> Politikaları Kurulu, Kültür ve Sanat Politikaları Kurulu, Sağlık ve Gıda Politikaları Kurulu, Sosyal Politikalar Kurulu, Yerel Yönetim Politikaları Kurulu </a:t>
            </a:r>
            <a:endParaRPr lang="tr-TR" sz="2800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49721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Cumhurbaşkanlığı Politika Kurulları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sz="2800" dirty="0" smtClean="0"/>
              <a:t>Görevleri</a:t>
            </a:r>
            <a:r>
              <a:rPr lang="tr-TR" sz="2800" dirty="0"/>
              <a:t>: – Öneriler geliştirmek ve </a:t>
            </a:r>
            <a:r>
              <a:rPr lang="tr-TR" sz="2800" dirty="0" err="1"/>
              <a:t>CB’ye</a:t>
            </a:r>
            <a:r>
              <a:rPr lang="tr-TR" sz="2800" dirty="0"/>
              <a:t> sunmak – Uygun görülenlerin uygulanması için “gerekli çalışmaları yapmak” – Bakanlıkların ve diğer kamu kurum ve kuruluşlarının uygulamalarını ve faaliyetlerini “izlemek” ve </a:t>
            </a:r>
            <a:r>
              <a:rPr lang="tr-TR" sz="2800" dirty="0" smtClean="0"/>
              <a:t>raporlamak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6808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Cumhurbaşkanlığı Ofisleri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 </a:t>
            </a:r>
            <a:r>
              <a:rPr lang="tr-TR" dirty="0"/>
              <a:t>s. CBK m.525 vd. </a:t>
            </a:r>
            <a:endParaRPr lang="tr-TR" dirty="0" smtClean="0"/>
          </a:p>
          <a:p>
            <a:r>
              <a:rPr lang="tr-TR" dirty="0" smtClean="0"/>
              <a:t>Kamu </a:t>
            </a:r>
            <a:r>
              <a:rPr lang="tr-TR" dirty="0"/>
              <a:t>tüzel kişiliği var, idari ve mali özerkliğe sahip, özel bütçeli, CB </a:t>
            </a:r>
            <a:r>
              <a:rPr lang="tr-TR" dirty="0" smtClean="0"/>
              <a:t>bağlı </a:t>
            </a:r>
          </a:p>
          <a:p>
            <a:r>
              <a:rPr lang="tr-TR" dirty="0" smtClean="0"/>
              <a:t>Görevleri</a:t>
            </a:r>
            <a:r>
              <a:rPr lang="tr-TR" dirty="0"/>
              <a:t>: Tüm Ülke düzeyinde, proje geliştirme, raporlama, izleme, </a:t>
            </a:r>
            <a:r>
              <a:rPr lang="tr-TR" dirty="0" smtClean="0"/>
              <a:t>analiz</a:t>
            </a:r>
          </a:p>
        </p:txBody>
      </p:sp>
    </p:spTree>
    <p:extLst>
      <p:ext uri="{BB962C8B-B14F-4D97-AF65-F5344CB8AC3E}">
        <p14:creationId xmlns:p14="http://schemas.microsoft.com/office/powerpoint/2010/main" val="420545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Cumhurbaşkanlığı Ofisleri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4 </a:t>
            </a:r>
            <a:r>
              <a:rPr lang="tr-TR" dirty="0"/>
              <a:t>adet: </a:t>
            </a:r>
            <a:endParaRPr lang="tr-TR" dirty="0" smtClean="0"/>
          </a:p>
          <a:p>
            <a:r>
              <a:rPr lang="tr-TR" dirty="0" smtClean="0"/>
              <a:t>Dijital </a:t>
            </a:r>
            <a:r>
              <a:rPr lang="tr-TR" dirty="0"/>
              <a:t>Dönüşüm </a:t>
            </a:r>
            <a:r>
              <a:rPr lang="tr-TR" dirty="0" smtClean="0"/>
              <a:t>Ofisi,</a:t>
            </a:r>
          </a:p>
          <a:p>
            <a:r>
              <a:rPr lang="tr-TR" dirty="0" smtClean="0"/>
              <a:t>Finans Ofisi,</a:t>
            </a:r>
          </a:p>
          <a:p>
            <a:r>
              <a:rPr lang="tr-TR" dirty="0" smtClean="0"/>
              <a:t>İnsan </a:t>
            </a:r>
            <a:r>
              <a:rPr lang="tr-TR" dirty="0"/>
              <a:t>Kaynakları </a:t>
            </a:r>
            <a:r>
              <a:rPr lang="tr-TR" dirty="0" smtClean="0"/>
              <a:t>Ofisi,</a:t>
            </a:r>
          </a:p>
          <a:p>
            <a:r>
              <a:rPr lang="tr-TR" dirty="0" smtClean="0"/>
              <a:t>Yatırım </a:t>
            </a:r>
            <a:r>
              <a:rPr lang="tr-TR" dirty="0"/>
              <a:t>Ofisi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720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235</Words>
  <Application>Microsoft Office PowerPoint</Application>
  <PresentationFormat>Ekran Gösterisi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5. Hafta </vt:lpstr>
      <vt:lpstr>Cumhurbaşkanlığı Merkez Teşkilatı </vt:lpstr>
      <vt:lpstr>Cumhurbaşkanlığı İdari İşler Başkanlığı </vt:lpstr>
      <vt:lpstr>Cumhurbaşkanlığı İdari İşler Başkanlığı </vt:lpstr>
      <vt:lpstr>Cumhurbaşkanlığı Politika Kurulları</vt:lpstr>
      <vt:lpstr>Cumhurbaşkanlığı Politika Kurulları</vt:lpstr>
      <vt:lpstr>Cumhurbaşkanlığı Ofisleri </vt:lpstr>
      <vt:lpstr>Cumhurbaşkanlığı Ofisleri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</dc:creator>
  <cp:lastModifiedBy>user</cp:lastModifiedBy>
  <cp:revision>8</cp:revision>
  <dcterms:created xsi:type="dcterms:W3CDTF">2020-03-27T12:18:14Z</dcterms:created>
  <dcterms:modified xsi:type="dcterms:W3CDTF">2020-05-02T22:03:08Z</dcterms:modified>
</cp:coreProperties>
</file>