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1" r:id="rId6"/>
    <p:sldId id="260" r:id="rId7"/>
    <p:sldId id="262" r:id="rId8"/>
    <p:sldId id="272"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9F6F8AA2-DF2C-4F70-8F13-4FEF3C384A95}" type="datetimeFigureOut">
              <a:rPr lang="tr-TR" smtClean="0"/>
              <a:pPr/>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5A91602-0861-425D-B1EF-23861223FD4C}"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41717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F6F8AA2-DF2C-4F70-8F13-4FEF3C384A95}" type="datetimeFigureOut">
              <a:rPr lang="tr-TR" smtClean="0"/>
              <a:pPr/>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5A91602-0861-425D-B1EF-23861223FD4C}" type="slidenum">
              <a:rPr lang="tr-TR" smtClean="0"/>
              <a:pPr/>
              <a:t>‹#›</a:t>
            </a:fld>
            <a:endParaRPr lang="tr-TR"/>
          </a:p>
        </p:txBody>
      </p:sp>
    </p:spTree>
    <p:extLst>
      <p:ext uri="{BB962C8B-B14F-4D97-AF65-F5344CB8AC3E}">
        <p14:creationId xmlns:p14="http://schemas.microsoft.com/office/powerpoint/2010/main" val="1980269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F6F8AA2-DF2C-4F70-8F13-4FEF3C384A95}" type="datetimeFigureOut">
              <a:rPr lang="tr-TR" smtClean="0"/>
              <a:pPr/>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5A91602-0861-425D-B1EF-23861223FD4C}" type="slidenum">
              <a:rPr lang="tr-TR" smtClean="0"/>
              <a:pPr/>
              <a:t>‹#›</a:t>
            </a:fld>
            <a:endParaRPr lang="tr-TR"/>
          </a:p>
        </p:txBody>
      </p:sp>
    </p:spTree>
    <p:extLst>
      <p:ext uri="{BB962C8B-B14F-4D97-AF65-F5344CB8AC3E}">
        <p14:creationId xmlns:p14="http://schemas.microsoft.com/office/powerpoint/2010/main" val="31845622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F6F8AA2-DF2C-4F70-8F13-4FEF3C384A95}" type="datetimeFigureOut">
              <a:rPr lang="tr-TR" smtClean="0"/>
              <a:pPr/>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5A91602-0861-425D-B1EF-23861223FD4C}" type="slidenum">
              <a:rPr lang="tr-TR" smtClean="0"/>
              <a:pPr/>
              <a:t>‹#›</a:t>
            </a:fld>
            <a:endParaRPr lang="tr-TR"/>
          </a:p>
        </p:txBody>
      </p:sp>
    </p:spTree>
    <p:extLst>
      <p:ext uri="{BB962C8B-B14F-4D97-AF65-F5344CB8AC3E}">
        <p14:creationId xmlns:p14="http://schemas.microsoft.com/office/powerpoint/2010/main" val="17426928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F6F8AA2-DF2C-4F70-8F13-4FEF3C384A95}" type="datetimeFigureOut">
              <a:rPr lang="tr-TR" smtClean="0"/>
              <a:pPr/>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5A91602-0861-425D-B1EF-23861223FD4C}"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15904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F6F8AA2-DF2C-4F70-8F13-4FEF3C384A95}" type="datetimeFigureOut">
              <a:rPr lang="tr-TR" smtClean="0"/>
              <a:pPr/>
              <a:t>30.04.2020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5A91602-0861-425D-B1EF-23861223FD4C}" type="slidenum">
              <a:rPr lang="tr-TR" smtClean="0"/>
              <a:pPr/>
              <a:t>‹#›</a:t>
            </a:fld>
            <a:endParaRPr lang="tr-TR"/>
          </a:p>
        </p:txBody>
      </p:sp>
    </p:spTree>
    <p:extLst>
      <p:ext uri="{BB962C8B-B14F-4D97-AF65-F5344CB8AC3E}">
        <p14:creationId xmlns:p14="http://schemas.microsoft.com/office/powerpoint/2010/main" val="24592165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F6F8AA2-DF2C-4F70-8F13-4FEF3C384A95}" type="datetimeFigureOut">
              <a:rPr lang="tr-TR" smtClean="0"/>
              <a:pPr/>
              <a:t>30.04.2020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5A91602-0861-425D-B1EF-23861223FD4C}" type="slidenum">
              <a:rPr lang="tr-TR" smtClean="0"/>
              <a:pPr/>
              <a:t>‹#›</a:t>
            </a:fld>
            <a:endParaRPr lang="tr-TR"/>
          </a:p>
        </p:txBody>
      </p:sp>
    </p:spTree>
    <p:extLst>
      <p:ext uri="{BB962C8B-B14F-4D97-AF65-F5344CB8AC3E}">
        <p14:creationId xmlns:p14="http://schemas.microsoft.com/office/powerpoint/2010/main" val="11214961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9F6F8AA2-DF2C-4F70-8F13-4FEF3C384A95}" type="datetimeFigureOut">
              <a:rPr lang="tr-TR" smtClean="0"/>
              <a:pPr/>
              <a:t>30.04.2020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5A91602-0861-425D-B1EF-23861223FD4C}" type="slidenum">
              <a:rPr lang="tr-TR" smtClean="0"/>
              <a:pPr/>
              <a:t>‹#›</a:t>
            </a:fld>
            <a:endParaRPr lang="tr-TR"/>
          </a:p>
        </p:txBody>
      </p:sp>
    </p:spTree>
    <p:extLst>
      <p:ext uri="{BB962C8B-B14F-4D97-AF65-F5344CB8AC3E}">
        <p14:creationId xmlns:p14="http://schemas.microsoft.com/office/powerpoint/2010/main" val="2990937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F6F8AA2-DF2C-4F70-8F13-4FEF3C384A95}" type="datetimeFigureOut">
              <a:rPr lang="tr-TR" smtClean="0"/>
              <a:pPr/>
              <a:t>30.04.2020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25A91602-0861-425D-B1EF-23861223FD4C}" type="slidenum">
              <a:rPr lang="tr-TR" smtClean="0"/>
              <a:pPr/>
              <a:t>‹#›</a:t>
            </a:fld>
            <a:endParaRPr lang="tr-TR"/>
          </a:p>
        </p:txBody>
      </p:sp>
    </p:spTree>
    <p:extLst>
      <p:ext uri="{BB962C8B-B14F-4D97-AF65-F5344CB8AC3E}">
        <p14:creationId xmlns:p14="http://schemas.microsoft.com/office/powerpoint/2010/main" val="276069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F6F8AA2-DF2C-4F70-8F13-4FEF3C384A95}" type="datetimeFigureOut">
              <a:rPr lang="tr-TR" smtClean="0"/>
              <a:pPr/>
              <a:t>30.04.2020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25A91602-0861-425D-B1EF-23861223FD4C}" type="slidenum">
              <a:rPr lang="tr-TR" smtClean="0"/>
              <a:pPr/>
              <a:t>‹#›</a:t>
            </a:fld>
            <a:endParaRPr lang="tr-TR"/>
          </a:p>
        </p:txBody>
      </p:sp>
    </p:spTree>
    <p:extLst>
      <p:ext uri="{BB962C8B-B14F-4D97-AF65-F5344CB8AC3E}">
        <p14:creationId xmlns:p14="http://schemas.microsoft.com/office/powerpoint/2010/main" val="1984537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cstate="print"/>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F6F8AA2-DF2C-4F70-8F13-4FEF3C384A95}" type="datetimeFigureOut">
              <a:rPr lang="tr-TR" smtClean="0"/>
              <a:pPr/>
              <a:t>30.04.2020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5A91602-0861-425D-B1EF-23861223FD4C}" type="slidenum">
              <a:rPr lang="tr-TR" smtClean="0"/>
              <a:pPr/>
              <a:t>‹#›</a:t>
            </a:fld>
            <a:endParaRPr lang="tr-TR"/>
          </a:p>
        </p:txBody>
      </p:sp>
    </p:spTree>
    <p:extLst>
      <p:ext uri="{BB962C8B-B14F-4D97-AF65-F5344CB8AC3E}">
        <p14:creationId xmlns:p14="http://schemas.microsoft.com/office/powerpoint/2010/main" val="33638054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F6F8AA2-DF2C-4F70-8F13-4FEF3C384A95}" type="datetimeFigureOut">
              <a:rPr lang="tr-TR" smtClean="0"/>
              <a:pPr/>
              <a:t>30.04.2020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25A91602-0861-425D-B1EF-23861223FD4C}"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60268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3689334"/>
          </a:xfrm>
        </p:spPr>
        <p:txBody>
          <a:bodyPr>
            <a:normAutofit/>
          </a:bodyPr>
          <a:lstStyle/>
          <a:p>
            <a:r>
              <a:rPr lang="tr-TR" sz="2800" b="1" dirty="0" smtClean="0"/>
              <a:t/>
            </a:r>
            <a:br>
              <a:rPr lang="tr-TR" sz="2800" b="1" dirty="0" smtClean="0"/>
            </a:br>
            <a:r>
              <a:rPr lang="tr-TR" sz="2800" b="1" dirty="0" smtClean="0"/>
              <a:t/>
            </a:r>
            <a:br>
              <a:rPr lang="tr-TR" sz="2800" b="1" dirty="0" smtClean="0"/>
            </a:br>
            <a:r>
              <a:rPr lang="tr-TR" sz="2800" b="1" dirty="0" smtClean="0"/>
              <a:t>EBEVEYN VE ÇOCUKLAR ARASINDAKİ İLETİŞİM,ANA-BABA TUTUMLARI, DUYGUSAL VE DAVRANIŞSAL SORUNLAR </a:t>
            </a:r>
            <a:endParaRPr lang="tr-TR" sz="2800" b="1" dirty="0"/>
          </a:p>
        </p:txBody>
      </p:sp>
    </p:spTree>
    <p:extLst>
      <p:ext uri="{BB962C8B-B14F-4D97-AF65-F5344CB8AC3E}">
        <p14:creationId xmlns:p14="http://schemas.microsoft.com/office/powerpoint/2010/main" val="23218475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Ailede ve toplumda kişilerarası iletişim:</a:t>
            </a:r>
            <a:endParaRPr lang="tr-TR" b="1" dirty="0"/>
          </a:p>
        </p:txBody>
      </p:sp>
      <p:sp>
        <p:nvSpPr>
          <p:cNvPr id="3" name="İçerik Yer Tutucusu 2"/>
          <p:cNvSpPr>
            <a:spLocks noGrp="1"/>
          </p:cNvSpPr>
          <p:nvPr>
            <p:ph idx="1"/>
          </p:nvPr>
        </p:nvSpPr>
        <p:spPr/>
        <p:txBody>
          <a:bodyPr/>
          <a:lstStyle/>
          <a:p>
            <a:r>
              <a:rPr lang="tr-TR" dirty="0" smtClean="0"/>
              <a:t>Birbirleriyle etkileşim içinde olan kişilerin, birbirlerine iletecekleri ‘’mesajları’’ vardır. Karşılıklı uyarıcı ve tepkilerle, etkileşim süreci böylelikle devam eder. İletişim; ‘’insanlar arasında, anlamları ortak kılma süreci’’ </a:t>
            </a:r>
            <a:r>
              <a:rPr lang="tr-TR" dirty="0" err="1" smtClean="0"/>
              <a:t>dir</a:t>
            </a:r>
            <a:r>
              <a:rPr lang="tr-TR" dirty="0" smtClean="0"/>
              <a:t>. </a:t>
            </a:r>
          </a:p>
          <a:p>
            <a:r>
              <a:rPr lang="tr-TR" dirty="0" smtClean="0"/>
              <a:t>Tam olarak ‘’iletişim’’; herhangi bir davranış değişikliği meydana getirmek amacıyla, bireylerin fikir, bilgi, haber, tutum, duygu ve becerilerini akla gelebilecek türlü yollarla bir  başkasına aktarma, iletme ve paylaşma sürecidir. </a:t>
            </a:r>
            <a:endParaRPr lang="tr-TR" dirty="0"/>
          </a:p>
        </p:txBody>
      </p:sp>
    </p:spTree>
    <p:extLst>
      <p:ext uri="{BB962C8B-B14F-4D97-AF65-F5344CB8AC3E}">
        <p14:creationId xmlns:p14="http://schemas.microsoft.com/office/powerpoint/2010/main" val="31690760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İletişim;</a:t>
            </a:r>
            <a:endParaRPr lang="tr-TR" dirty="0"/>
          </a:p>
        </p:txBody>
      </p:sp>
      <p:sp>
        <p:nvSpPr>
          <p:cNvPr id="3" name="İçerik Yer Tutucusu 2"/>
          <p:cNvSpPr>
            <a:spLocks noGrp="1"/>
          </p:cNvSpPr>
          <p:nvPr>
            <p:ph idx="1"/>
          </p:nvPr>
        </p:nvSpPr>
        <p:spPr/>
        <p:txBody>
          <a:bodyPr/>
          <a:lstStyle/>
          <a:p>
            <a:r>
              <a:rPr lang="tr-TR" dirty="0" smtClean="0"/>
              <a:t>1-) İç-Ruhsal İletişim</a:t>
            </a:r>
          </a:p>
          <a:p>
            <a:r>
              <a:rPr lang="tr-TR" dirty="0" smtClean="0"/>
              <a:t>2-) Kişilerarası İletişim</a:t>
            </a:r>
          </a:p>
          <a:p>
            <a:r>
              <a:rPr lang="tr-TR" dirty="0" smtClean="0"/>
              <a:t>3-) Kitle İletişim olarak üç kategoride incelenmektedir. </a:t>
            </a:r>
          </a:p>
          <a:p>
            <a:endParaRPr lang="tr-TR" dirty="0"/>
          </a:p>
          <a:p>
            <a:r>
              <a:rPr lang="tr-TR" dirty="0" smtClean="0"/>
              <a:t>İletişimin ilk ve en önemli basamağı, ‘’ kişinin kendini tanıması’’, bilmesi ve kendisiyle iletişim kurmasıdır. Kişi, kendini tanımadan, olaylar karşısındaki tepkilerin niteliğini bilmeden başkaları ile ‘’sağlıklı iletişime girmesi’’ mümkün olmaz. </a:t>
            </a:r>
            <a:endParaRPr lang="tr-TR" dirty="0"/>
          </a:p>
        </p:txBody>
      </p:sp>
    </p:spTree>
    <p:extLst>
      <p:ext uri="{BB962C8B-B14F-4D97-AF65-F5344CB8AC3E}">
        <p14:creationId xmlns:p14="http://schemas.microsoft.com/office/powerpoint/2010/main" val="19999423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67666" y="834501"/>
            <a:ext cx="10188014" cy="5034593"/>
          </a:xfrm>
        </p:spPr>
        <p:txBody>
          <a:bodyPr/>
          <a:lstStyle/>
          <a:p>
            <a:r>
              <a:rPr lang="tr-TR" dirty="0" smtClean="0"/>
              <a:t>-İletişim sürecinde, ‘’kaynak kişi’’ ; başkasıyla paylaşacak bir fikir, duygu, istek, sorun veya bir habere sahip olan ve iletişim başlatan kişidir. ‘’Mesaj’’ ; kaynak kişinin, diğer kişiye iletmek istediği kavram, duygu, düşünce ve sorunlarını temsil eden gözlemlenebilir sembollerdir. </a:t>
            </a:r>
          </a:p>
          <a:p>
            <a:r>
              <a:rPr lang="tr-TR" dirty="0" smtClean="0"/>
              <a:t>-Mesajın alıcı tarafından anlaşılması için kaynak kişinin iletmek istediği mesajı, alıcının yaşantısına giren sembollerle kaynak kişinin iletmek istediği mesajı, alıcının yaşantısına giren sembollerle ifade etmesi gerekir. Uygun şekillerde hazırlanan mesajın, uygun bir yolla, alıcının duyu organlarına iletilmesi gerekir. Buna ‘’iletim’’ denir. </a:t>
            </a:r>
          </a:p>
          <a:p>
            <a:r>
              <a:rPr lang="tr-TR" dirty="0" smtClean="0"/>
              <a:t>-Çeşitli kanallarla alıcıya iletilen mesaj, önce duyu organları tarafından alınır, duyu sinirleri ile alıcıya iletilen mesaj, önce duyu organları tarafından alınır, duyu sinirleri ile sinir alımları halinde beyne gönderilir, orada duyu haline çevrilir, algılanır, algılanan bu mesaj, alıcının beyin hücrelerinde iz bırakır. Bu işe ‘’yaşantı’’ denir. Alıcının, kaynak kişiye gösterdiği tepki, yanıt ve ipucuna ‘’geri bildirim’’ adı verilir. </a:t>
            </a:r>
            <a:endParaRPr lang="tr-TR" dirty="0"/>
          </a:p>
        </p:txBody>
      </p:sp>
    </p:spTree>
    <p:extLst>
      <p:ext uri="{BB962C8B-B14F-4D97-AF65-F5344CB8AC3E}">
        <p14:creationId xmlns:p14="http://schemas.microsoft.com/office/powerpoint/2010/main" val="41297706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97280" y="1713390"/>
            <a:ext cx="10058400" cy="4155704"/>
          </a:xfrm>
        </p:spPr>
        <p:txBody>
          <a:bodyPr/>
          <a:lstStyle/>
          <a:p>
            <a:r>
              <a:rPr lang="tr-TR" dirty="0" smtClean="0"/>
              <a:t>-Mesajın kapsamına ilişkin durumun benimsendiği, benimsenmediği tutum, özellikle duygularının niteliği ve değerlendirmesinin dayandığı ölçütler, alıcıdan mesajdan dolayı ortaya çıkan tepkiler, ancak ‘’geri bildirim’’ sayesinde açıklık kazandırır. </a:t>
            </a:r>
          </a:p>
          <a:p>
            <a:r>
              <a:rPr lang="tr-TR" dirty="0" smtClean="0"/>
              <a:t>-Kişiler arası iletişimde, gönderilen mesaja karşı cevap ya da tepki olarak üç temel seçenek söz konusudur: ‘’Kabul etme’’ ,  ‘’Reddetme’’ ve  ‘’ Umursanmama’’ olarak ifade edilmiştir. </a:t>
            </a:r>
            <a:endParaRPr lang="tr-TR" dirty="0"/>
          </a:p>
          <a:p>
            <a:r>
              <a:rPr lang="tr-TR" dirty="0" smtClean="0"/>
              <a:t>-İletişim; ‘’algılama ve yorumlara’’ işlemi olup; belli bir zaman dilimi içinde yaşayan kişilerin, ‘’geçmiş deneyimleri’’ ve geleceğe ilişkin ‘’ beklentileri’’ vardır. Bireyin geçmiş yaşantıları, şu an ki yaşam durumunu, çevresi, çevredeki kişileri algılayışı ve yorumlayışını etkileyecektir. Bu gelişmiş yönüyle insan; sadece izlenimleri kaybeden boş bir kağıt değil, onları algılayan, yorumlayan ve önceki yaşantılarıyla bağıntı kura bir varlıktır. </a:t>
            </a:r>
          </a:p>
          <a:p>
            <a:r>
              <a:rPr lang="tr-TR" dirty="0" smtClean="0"/>
              <a:t>-Algılama; kişileri tartarak bir gözlem ve yargıya varmadır. </a:t>
            </a:r>
            <a:endParaRPr lang="tr-TR" dirty="0"/>
          </a:p>
        </p:txBody>
      </p:sp>
    </p:spTree>
    <p:extLst>
      <p:ext uri="{BB962C8B-B14F-4D97-AF65-F5344CB8AC3E}">
        <p14:creationId xmlns:p14="http://schemas.microsoft.com/office/powerpoint/2010/main" val="1738827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‘’Sözsüz iletişim’’; beden diliyle yapılır ve şu işlevleri vardır:</a:t>
            </a:r>
            <a:endParaRPr lang="tr-TR" dirty="0"/>
          </a:p>
        </p:txBody>
      </p:sp>
      <p:sp>
        <p:nvSpPr>
          <p:cNvPr id="3" name="İçerik Yer Tutucusu 2"/>
          <p:cNvSpPr>
            <a:spLocks noGrp="1"/>
          </p:cNvSpPr>
          <p:nvPr>
            <p:ph idx="1"/>
          </p:nvPr>
        </p:nvSpPr>
        <p:spPr/>
        <p:txBody>
          <a:bodyPr/>
          <a:lstStyle/>
          <a:p>
            <a:r>
              <a:rPr lang="tr-TR" dirty="0" smtClean="0"/>
              <a:t>1-) Kişiler arası iletişimde duygu ve tavırları yansıtır.</a:t>
            </a:r>
          </a:p>
          <a:p>
            <a:r>
              <a:rPr lang="tr-TR" dirty="0" smtClean="0"/>
              <a:t>2-) Sözsel iletişimde söylenenleri tamamlar ve destekler. </a:t>
            </a:r>
          </a:p>
          <a:p>
            <a:r>
              <a:rPr lang="tr-TR" dirty="0" smtClean="0"/>
              <a:t>3-) Sözlü iletişimin yerini alır doğrudan mesaj iletir. </a:t>
            </a:r>
          </a:p>
          <a:p>
            <a:r>
              <a:rPr lang="tr-TR" dirty="0" smtClean="0"/>
              <a:t>-Etkileşimi paylaşan kişilerin davranış ve tutumlarına göre ‘’savunucu iletişim ’’ ve ‘’açık iletişim ’’ </a:t>
            </a:r>
          </a:p>
          <a:p>
            <a:r>
              <a:rPr lang="tr-TR" dirty="0" smtClean="0"/>
              <a:t>Olmak üzere, iki tür iletişim türü vardır. </a:t>
            </a:r>
          </a:p>
          <a:p>
            <a:r>
              <a:rPr lang="tr-TR" dirty="0" smtClean="0"/>
              <a:t>-Mesaj iletme aşamasında, bireysel farklılıklar, kullanılan kelime, cümle, sözsüz hareketler, mimik ve jestler, ses tonu ‘’anlamı’’ önemli ölçüde etkiler. </a:t>
            </a:r>
            <a:endParaRPr lang="tr-TR" dirty="0"/>
          </a:p>
        </p:txBody>
      </p:sp>
    </p:spTree>
    <p:extLst>
      <p:ext uri="{BB962C8B-B14F-4D97-AF65-F5344CB8AC3E}">
        <p14:creationId xmlns:p14="http://schemas.microsoft.com/office/powerpoint/2010/main" val="16700388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Ana-baba Tutumları:</a:t>
            </a:r>
            <a:endParaRPr lang="tr-TR" dirty="0"/>
          </a:p>
        </p:txBody>
      </p:sp>
      <p:sp>
        <p:nvSpPr>
          <p:cNvPr id="3" name="İçerik Yer Tutucusu 2"/>
          <p:cNvSpPr>
            <a:spLocks noGrp="1"/>
          </p:cNvSpPr>
          <p:nvPr>
            <p:ph idx="1"/>
          </p:nvPr>
        </p:nvSpPr>
        <p:spPr/>
        <p:txBody>
          <a:bodyPr>
            <a:normAutofit lnSpcReduction="10000"/>
          </a:bodyPr>
          <a:lstStyle/>
          <a:p>
            <a:r>
              <a:rPr lang="tr-TR" dirty="0" smtClean="0"/>
              <a:t>-Her insanın, çocukluk yaşantıları boyunca farkında olarak ya da bilinçdışında edindiği deneyimler, anne-baba çocuk rolleriyle ilgili belleğinde iz bırakmış kalıntılar, içselleştirilmiş yaşam şemalardır. </a:t>
            </a:r>
          </a:p>
          <a:p>
            <a:r>
              <a:rPr lang="tr-TR" dirty="0" smtClean="0"/>
              <a:t>-Çocukların benlik değeri, anne-babasının ona yönelttikleri tutumlar ve davranışların sonucudur. </a:t>
            </a:r>
          </a:p>
          <a:p>
            <a:pPr marL="0" indent="0">
              <a:buNone/>
            </a:pPr>
            <a:r>
              <a:rPr lang="tr-TR" dirty="0"/>
              <a:t> </a:t>
            </a:r>
            <a:r>
              <a:rPr lang="tr-TR" dirty="0" smtClean="0"/>
              <a:t>-Anne-baba tutumlarını kısaca sırasıyla gözden geçirecek olursak;</a:t>
            </a:r>
          </a:p>
          <a:p>
            <a:pPr marL="0" indent="0">
              <a:buNone/>
            </a:pPr>
            <a:r>
              <a:rPr lang="tr-TR" dirty="0" smtClean="0"/>
              <a:t>1-) Destekleyici ve güvenilir,</a:t>
            </a:r>
          </a:p>
          <a:p>
            <a:pPr marL="0" indent="0">
              <a:buNone/>
            </a:pPr>
            <a:r>
              <a:rPr lang="tr-TR" dirty="0" smtClean="0"/>
              <a:t>2-) ‘’Gevşek tutumu ‘’ benimseyen anne-babalar,</a:t>
            </a:r>
          </a:p>
          <a:p>
            <a:pPr marL="0" indent="0">
              <a:buNone/>
            </a:pPr>
            <a:r>
              <a:rPr lang="tr-TR" dirty="0" smtClean="0"/>
              <a:t>3-) ‘’Aşırı koruyucu’’ anne-babalar,</a:t>
            </a:r>
          </a:p>
          <a:p>
            <a:pPr marL="0" indent="0">
              <a:buNone/>
            </a:pPr>
            <a:r>
              <a:rPr lang="tr-TR" dirty="0" smtClean="0"/>
              <a:t>4-) ‘’Baskıcı’’ anne-babalar,</a:t>
            </a:r>
          </a:p>
          <a:p>
            <a:pPr marL="0" indent="0">
              <a:buNone/>
            </a:pPr>
            <a:r>
              <a:rPr lang="tr-TR" dirty="0" smtClean="0"/>
              <a:t>5-) ‘’Kararsız ve tutarsız’’ anne-babalar olarak sıralayabiliriz. </a:t>
            </a:r>
            <a:endParaRPr lang="tr-TR" dirty="0"/>
          </a:p>
        </p:txBody>
      </p:sp>
    </p:spTree>
    <p:extLst>
      <p:ext uri="{BB962C8B-B14F-4D97-AF65-F5344CB8AC3E}">
        <p14:creationId xmlns:p14="http://schemas.microsoft.com/office/powerpoint/2010/main" val="29967711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buFont typeface="Wingdings" panose="05000000000000000000" pitchFamily="2" charset="2"/>
              <a:buChar char="§"/>
            </a:pPr>
            <a:endParaRPr lang="tr-TR" dirty="0" smtClean="0"/>
          </a:p>
          <a:p>
            <a:pPr>
              <a:buFont typeface="Wingdings" panose="05000000000000000000" pitchFamily="2" charset="2"/>
              <a:buChar char="§"/>
            </a:pPr>
            <a:r>
              <a:rPr lang="tr-TR" dirty="0" smtClean="0"/>
              <a:t>Duyan</a:t>
            </a:r>
            <a:r>
              <a:rPr lang="tr-TR" dirty="0"/>
              <a:t>, V., Yolcuoğlu, İ.G., Artan, T. (2017). Dünü, Bugünü, Yarınıyla İnsanı Anlamak (İnsan Davranışının Kökenleri ve Sosyal Çevrenin Etkileri). Nar Yayınevi, İstanbul</a:t>
            </a:r>
          </a:p>
          <a:p>
            <a:endParaRPr lang="tr-TR" dirty="0"/>
          </a:p>
          <a:p>
            <a:pPr>
              <a:buFont typeface="Wingdings" panose="05000000000000000000" pitchFamily="2" charset="2"/>
              <a:buChar char="§"/>
            </a:pPr>
            <a:endParaRPr lang="tr-TR" dirty="0"/>
          </a:p>
        </p:txBody>
      </p:sp>
    </p:spTree>
    <p:extLst>
      <p:ext uri="{BB962C8B-B14F-4D97-AF65-F5344CB8AC3E}">
        <p14:creationId xmlns:p14="http://schemas.microsoft.com/office/powerpoint/2010/main" val="3629737095"/>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271</TotalTime>
  <Words>698</Words>
  <Application>Microsoft Office PowerPoint</Application>
  <PresentationFormat>Geniş ekran</PresentationFormat>
  <Paragraphs>35</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Calibri</vt:lpstr>
      <vt:lpstr>Calibri Light</vt:lpstr>
      <vt:lpstr>Wingdings</vt:lpstr>
      <vt:lpstr>Geçmişe bakış</vt:lpstr>
      <vt:lpstr>  EBEVEYN VE ÇOCUKLAR ARASINDAKİ İLETİŞİM,ANA-BABA TUTUMLARI, DUYGUSAL VE DAVRANIŞSAL SORUNLAR </vt:lpstr>
      <vt:lpstr>Ailede ve toplumda kişilerarası iletişim:</vt:lpstr>
      <vt:lpstr>İletişim;</vt:lpstr>
      <vt:lpstr>PowerPoint Sunusu</vt:lpstr>
      <vt:lpstr>PowerPoint Sunusu</vt:lpstr>
      <vt:lpstr>‘’Sözsüz iletişim’’; beden diliyle yapılır ve şu işlevleri vardır:</vt:lpstr>
      <vt:lpstr>Ana-baba Tutumları:</vt:lpstr>
      <vt:lpstr>PowerPoint Sunusu</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EBEVEYN VE ÇOCUKLAR ARASINDAKİ İLETİŞİM,ANA-BABA TUTUMLARI, DUYGUSAL VE DAVRANIŞSAL SORUNLAR </dc:title>
  <dc:creator>zehra altınsoy</dc:creator>
  <cp:lastModifiedBy>Cenk</cp:lastModifiedBy>
  <cp:revision>16</cp:revision>
  <dcterms:created xsi:type="dcterms:W3CDTF">2017-04-20T11:09:46Z</dcterms:created>
  <dcterms:modified xsi:type="dcterms:W3CDTF">2020-04-30T10:01:06Z</dcterms:modified>
</cp:coreProperties>
</file>