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174BAF-C201-4BF3-B69B-A75BB5B0D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E6BC591-9579-4F4B-82B2-4C381873A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AEB09D-3225-4C14-B713-AEB8344AA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CBB2EB-8B46-4F10-A0A9-9FDB9F75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53E140-9DCB-4D8D-A002-500BD0FB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03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E77C80-EBCA-4248-97C3-2AFD2059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5808DAC-6A2B-48A6-BE00-8843D32AF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7585EFE-5106-420B-940D-656DDD0AB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2A13D92-1DB3-4697-909F-2C339255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69CE1D-746E-4096-9F5F-8C6BC717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04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D9A934-F5E5-4659-876D-8BD96538E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BFFB2F4-20B8-448C-B254-BF9E853EC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A20C7F7-64A3-49A3-B66E-A2300C37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2E9DEFF-3DAF-42D7-8B93-B4C24072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C4A80B-1655-4700-A79C-352A6613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962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25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72"/>
              <a:t>Body Level One</a:t>
            </a:r>
          </a:p>
          <a:p>
            <a:pPr lvl="1">
              <a:defRPr sz="1800"/>
            </a:pPr>
            <a:r>
              <a:rPr sz="2672"/>
              <a:t>Body Level Two</a:t>
            </a:r>
          </a:p>
          <a:p>
            <a:pPr lvl="2">
              <a:defRPr sz="1800"/>
            </a:pPr>
            <a:r>
              <a:rPr sz="2672"/>
              <a:t>Body Level Three</a:t>
            </a:r>
          </a:p>
          <a:p>
            <a:pPr lvl="3">
              <a:defRPr sz="1800"/>
            </a:pPr>
            <a:r>
              <a:rPr sz="2672"/>
              <a:t>Body Level Four</a:t>
            </a:r>
          </a:p>
          <a:p>
            <a:pPr lvl="4">
              <a:defRPr sz="1800"/>
            </a:pPr>
            <a:r>
              <a:rPr sz="2672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89954380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B9B8A8-F192-4F0E-AECA-33CC3926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284BF6-D54C-454D-880D-13A55640F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83D2C4-3029-4BBA-94D2-185D10E4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F0254C-B842-4F86-800F-05850EB0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08C2448-1FFE-4B3F-A8CF-F96FC19F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9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28AB99-EB23-4C3C-AFBB-A604A251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98BA92-D796-49D3-BF3D-0855FAF87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95E7CF6-91AB-4748-AEE6-37E64BEF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10E0A33-A177-4B16-B5D4-5C64B001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89F6B0-1EF4-49B5-84C6-34861DF6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93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411BD0-276F-40BD-9DEE-E71637A2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5E843E-E0F8-45F0-85BA-B9025B790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F325F84-6B0C-4CE5-8F2F-BF973DBA2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4DD586D-A4FF-4E56-B295-71419106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DB372D3-2006-4D33-BCAF-7C2A1491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C98AC9-5521-408C-80D5-D4416F0FA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93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8EC484-02B9-4D60-B8C1-BBC3B20A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0175C74-7211-4F2E-A45C-ED937BC7E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E1D511F-03A9-4674-AA7F-F75ADC6F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770FA78-E20D-4A57-B6F7-728CFFB10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7426CC4-7A06-46C6-9E12-7CF1AD375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FEFEE19-B567-4B1E-94A1-0D6F96E91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25AA20D-C832-4C9F-BF60-A4979A5A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747164A-9157-412B-BF61-25931FEB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70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16DFA9-99B0-4DAA-BF44-7981F696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5EBA17D-3666-4B1E-81CA-958DA08BA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5373D94-B6BB-4399-A6BA-9197D2DE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D9F6419-A115-49DA-895E-04346EB6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62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60F7C84-1236-4ABD-9CAE-FF7070C4A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6BA2BCF-F5EC-4D8E-BB8D-368E42FE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DBAC071-657C-46E7-A39B-48B98A0DA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253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9A3331-17FE-4FB8-90BF-460BFCE59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CC20DC-B6BD-496B-9C6B-13D24E3D9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C2238D6-771D-48D1-9F7E-00B8D408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9D2D142-947F-403D-8A7A-3707DEBF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289C7B2-796E-4A08-ABAA-FD0E3C0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119A14B-F014-4B7D-AADD-EBCBBBA2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51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7FF2E3-D5F9-4BE2-89EF-9B15B175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DA5F905-D71D-4922-AFEA-6D118063A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01CF36D-C22E-4349-B8BA-21B743561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A8BC6CF-DDBE-4101-809A-52A21416A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138265-89B2-4DC2-ABDE-8C7E18074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C471BE6-AF36-4F7C-9222-F3E8734B4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73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B51488F-6D0B-462E-856D-B2CEC91C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2E10854-D4C1-4F8B-AAA8-C9189C7C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6A6E37-4647-4A6A-8891-D0A1B11114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1FDD4-C06F-4DD0-A7C6-EB6CFD62B65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C2368E-EBB3-44CD-BA21-4F8B047E6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713541-B01D-4AEE-8327-25A476215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AD4B-17F5-4506-A285-BE32D53D3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51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1523997" y="4664147"/>
            <a:ext cx="915109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rgbClr val="007592"/>
              </a:gs>
              <a:gs pos="55000">
                <a:srgbClr val="5FD1ED"/>
              </a:gs>
              <a:gs pos="100000">
                <a:srgbClr val="007592"/>
              </a:gs>
            </a:gsLst>
            <a:lin ang="3000000"/>
          </a:gradFill>
          <a:ln w="12700"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grpSp>
        <p:nvGrpSpPr>
          <p:cNvPr id="30" name="Group 30"/>
          <p:cNvGrpSpPr/>
          <p:nvPr/>
        </p:nvGrpSpPr>
        <p:grpSpPr>
          <a:xfrm>
            <a:off x="1520235" y="4953000"/>
            <a:ext cx="9147765" cy="1912088"/>
            <a:chOff x="0" y="0"/>
            <a:chExt cx="13010155" cy="2719414"/>
          </a:xfrm>
        </p:grpSpPr>
        <p:sp>
          <p:nvSpPr>
            <p:cNvPr id="26" name="Shape 26"/>
            <p:cNvSpPr/>
            <p:nvPr/>
          </p:nvSpPr>
          <p:spPr>
            <a:xfrm>
              <a:off x="2405373" y="0"/>
              <a:ext cx="10604782" cy="69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BDEEB">
                <a:alpha val="40000"/>
              </a:srgbClr>
            </a:solidFill>
            <a:ln w="9525" cap="flat">
              <a:noFill/>
              <a:round/>
            </a:ln>
            <a:effectLst/>
          </p:spPr>
          <p:txBody>
            <a:bodyPr wrap="square" lIns="50799" tIns="50799" rIns="50799" bIns="50799" numCol="1" anchor="ctr">
              <a:noAutofit/>
            </a:bodyPr>
            <a:lstStyle/>
            <a:p>
              <a:pPr defTabSz="584179">
                <a:defRPr sz="3413">
                  <a:solidFill>
                    <a:srgbClr val="FFFFFF"/>
                  </a:solidFill>
                </a:defRPr>
              </a:pPr>
              <a:endParaRPr sz="2400"/>
            </a:p>
          </p:txBody>
        </p:sp>
        <p:sp>
          <p:nvSpPr>
            <p:cNvPr id="27" name="Shape 27"/>
            <p:cNvSpPr/>
            <p:nvPr/>
          </p:nvSpPr>
          <p:spPr>
            <a:xfrm>
              <a:off x="55762" y="404970"/>
              <a:ext cx="12954393" cy="1121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9525" cap="flat">
              <a:noFill/>
              <a:round/>
            </a:ln>
            <a:effectLst/>
          </p:spPr>
          <p:txBody>
            <a:bodyPr wrap="square" lIns="50799" tIns="50799" rIns="50799" bIns="50799" numCol="1" anchor="ctr">
              <a:noAutofit/>
            </a:bodyPr>
            <a:lstStyle/>
            <a:p>
              <a:pPr defTabSz="584179">
                <a:defRPr sz="3413">
                  <a:solidFill>
                    <a:srgbClr val="FFFFFF"/>
                  </a:solidFill>
                </a:defRPr>
              </a:pPr>
              <a:endParaRPr sz="2400"/>
            </a:p>
          </p:txBody>
        </p:sp>
        <p:sp>
          <p:nvSpPr>
            <p:cNvPr id="28" name="Shape 28"/>
            <p:cNvSpPr/>
            <p:nvPr/>
          </p:nvSpPr>
          <p:spPr>
            <a:xfrm>
              <a:off x="5354" y="68236"/>
              <a:ext cx="13004801" cy="2651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round/>
            </a:ln>
            <a:effectLst/>
          </p:spPr>
          <p:txBody>
            <a:bodyPr wrap="square" lIns="50799" tIns="50799" rIns="50799" bIns="50799" numCol="1" anchor="ctr">
              <a:noAutofit/>
            </a:bodyPr>
            <a:lstStyle/>
            <a:p>
              <a:pPr defTabSz="584179">
                <a:defRPr sz="3413">
                  <a:solidFill>
                    <a:srgbClr val="FFFFFF"/>
                  </a:solidFill>
                </a:defRPr>
              </a:pPr>
              <a:endParaRPr sz="2400"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63532"/>
              <a:ext cx="13010155" cy="1123985"/>
            </a:xfrm>
            <a:prstGeom prst="line">
              <a:avLst/>
            </a:prstGeom>
            <a:solidFill>
              <a:srgbClr val="000000">
                <a:alpha val="0"/>
              </a:srgbClr>
            </a:solidFill>
            <a:ln w="17159" cap="flat">
              <a:solidFill>
                <a:srgbClr val="5EA4B5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321457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844"/>
            </a:p>
          </p:txBody>
        </p:sp>
      </p:grp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2209800" y="1752600"/>
            <a:ext cx="8465287" cy="1100336"/>
          </a:xfrm>
          <a:prstGeom prst="rect">
            <a:avLst/>
          </a:prstGeom>
        </p:spPr>
        <p:txBody>
          <a:bodyPr vert="horz" lIns="88900" tIns="50799" rIns="88900" bIns="50799" rtlCol="0" anchor="b">
            <a:normAutofit/>
          </a:bodyPr>
          <a:lstStyle>
            <a:lvl1pPr defTabSz="1300480">
              <a:defRPr sz="3982" b="1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094" dirty="0"/>
              <a:t>Fen ve </a:t>
            </a:r>
            <a:r>
              <a:rPr sz="3094" dirty="0" err="1"/>
              <a:t>Teknoloji</a:t>
            </a:r>
            <a:r>
              <a:rPr sz="3094" dirty="0"/>
              <a:t> </a:t>
            </a:r>
            <a:r>
              <a:rPr sz="3094" dirty="0" err="1"/>
              <a:t>Dersinde</a:t>
            </a:r>
            <a:r>
              <a:rPr lang="tr-TR" sz="3094" dirty="0"/>
              <a:t> </a:t>
            </a:r>
            <a:r>
              <a:rPr lang="tr-TR" sz="3094" dirty="0" err="1"/>
              <a:t>Yapılandırcı</a:t>
            </a:r>
            <a:r>
              <a:rPr lang="tr-TR" sz="3094" dirty="0"/>
              <a:t> Yaklaşım</a:t>
            </a:r>
            <a:endParaRPr sz="3094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2099CA-66CE-4739-A270-D2C45A132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501691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2023273" y="5944936"/>
            <a:ext cx="4940625" cy="921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42" name="Shape 42"/>
          <p:cNvSpPr/>
          <p:nvPr/>
        </p:nvSpPr>
        <p:spPr>
          <a:xfrm>
            <a:off x="2009717" y="5939012"/>
            <a:ext cx="3690451" cy="933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43" name="Shape 43"/>
          <p:cNvSpPr/>
          <p:nvPr/>
        </p:nvSpPr>
        <p:spPr>
          <a:xfrm>
            <a:off x="1517957" y="5791253"/>
            <a:ext cx="3402315" cy="1080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44" name="Shape 44"/>
          <p:cNvSpPr/>
          <p:nvPr/>
        </p:nvSpPr>
        <p:spPr>
          <a:xfrm>
            <a:off x="1514763" y="5787737"/>
            <a:ext cx="3405509" cy="1084383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844"/>
          </a:p>
        </p:txBody>
      </p:sp>
      <p:graphicFrame>
        <p:nvGraphicFramePr>
          <p:cNvPr id="45" name="Table 45"/>
          <p:cNvGraphicFramePr/>
          <p:nvPr>
            <p:extLst>
              <p:ext uri="{D42A27DB-BD31-4B8C-83A1-F6EECF244321}">
                <p14:modId xmlns:p14="http://schemas.microsoft.com/office/powerpoint/2010/main" val="749068017"/>
              </p:ext>
            </p:extLst>
          </p:nvPr>
        </p:nvGraphicFramePr>
        <p:xfrm>
          <a:off x="1610814" y="1665026"/>
          <a:ext cx="9252804" cy="3821373"/>
        </p:xfrm>
        <a:graphic>
          <a:graphicData uri="http://schemas.openxmlformats.org/drawingml/2006/table">
            <a:tbl>
              <a:tblPr/>
              <a:tblGrid>
                <a:gridCol w="4626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6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338"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</a:pPr>
                      <a:r>
                        <a:rPr sz="1800" b="1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Nesnelcilik (Objectivism)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</a:pPr>
                      <a:r>
                        <a:rPr sz="1800" b="1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Yapılandırıcılık (Constructivism)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035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Bilgi bireyin tecrübeleri sonucunda oluşur.  </a:t>
                      </a: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Tecrübe genişledikçe derinleştikçe dünyanın gerçekte nasıl olduğuna yaklaşılır</a:t>
                      </a: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Bilginin bireyden (öğrenen) bağımsız bir biçimde var olduğu düşünülür.</a:t>
                      </a: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Öğrenme bireyden bağımsız bir biçimde var olan bu bilginin bireye aktarılmasıdır. </a:t>
                      </a: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Davranışçı ve bilişsel bilgi işlem teorileri 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Yapılandırıcı yaklaşımdaki temel varsayım bilginin birey (öğrenen) tarafından kurulmasıdır. </a:t>
                      </a: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Bireyler doldurulması gereken boş bir nesne gibi görülmezler.</a:t>
                      </a: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Bireyler anlam arayan aktif organizmalardır.</a:t>
                      </a: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800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Ne öğrenildiğinden ziyade, tatmin edici yeni bilgi oluşuncaya kadarki zihinsel süreç test edilir.   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1" cy="922113"/>
          </a:xfrm>
          <a:prstGeom prst="rect">
            <a:avLst/>
          </a:prstGeom>
        </p:spPr>
        <p:txBody>
          <a:bodyPr vert="horz" lIns="88900" tIns="50799" rIns="88900" bIns="50799" rtlCol="0" anchor="ctr">
            <a:noAutofit/>
          </a:bodyPr>
          <a:lstStyle/>
          <a:p>
            <a:pPr defTabSz="914367">
              <a:defRPr sz="1800"/>
            </a:pPr>
            <a:r>
              <a:rPr sz="2531" b="1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Arial"/>
                <a:ea typeface="Times New Roman"/>
                <a:cs typeface="Arial"/>
                <a:sym typeface="Times New Roman"/>
              </a:rPr>
              <a:t>Nesnelcilik (Objectivism) – Yapılandırmacılık (Constructivism)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2023273" y="5944936"/>
            <a:ext cx="4940625" cy="921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49" name="Shape 49"/>
          <p:cNvSpPr/>
          <p:nvPr/>
        </p:nvSpPr>
        <p:spPr>
          <a:xfrm>
            <a:off x="2009717" y="5939012"/>
            <a:ext cx="3690451" cy="933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50" name="Shape 50"/>
          <p:cNvSpPr/>
          <p:nvPr/>
        </p:nvSpPr>
        <p:spPr>
          <a:xfrm>
            <a:off x="1517957" y="5791253"/>
            <a:ext cx="3402315" cy="1080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51" name="Shape 51"/>
          <p:cNvSpPr/>
          <p:nvPr/>
        </p:nvSpPr>
        <p:spPr>
          <a:xfrm>
            <a:off x="1514763" y="5787737"/>
            <a:ext cx="3405509" cy="1084383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844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873457" y="1496903"/>
            <a:ext cx="10699843" cy="3992020"/>
          </a:xfrm>
          <a:prstGeom prst="rect">
            <a:avLst/>
          </a:prstGeom>
        </p:spPr>
        <p:txBody>
          <a:bodyPr vert="horz" lIns="88900" tIns="50799" rIns="88900" bIns="50799" rtlCol="0" anchor="t">
            <a:noAutofit/>
          </a:bodyPr>
          <a:lstStyle/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1969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Öğrenme zor, karmaşık, gerçekçi ve alakalı koşullar içine yedirilmelidir.</a:t>
            </a:r>
            <a:endParaRPr lang="tr-TR" sz="1969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1969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1969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Öğrenmenin bir parçası olarak sosyal müzakere ortamı sağlanmalı.</a:t>
            </a:r>
            <a:endParaRPr lang="tr-TR" sz="1969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1969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1969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Çoklu bakış açısı desteklenmeli ve çoklu temsiller kullanılmalıdır.</a:t>
            </a:r>
            <a:endParaRPr lang="tr-TR" sz="1969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1969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1969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Öğrenmede sahiplik: öğrenmede bireylerin ihtiyaçları karşılanmalı.</a:t>
            </a:r>
            <a:endParaRPr lang="tr-TR" sz="1969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1969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1969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Bilgi yapılandırmadasındaki (inşasındaki) farkındalık: Metacognition</a:t>
            </a:r>
            <a:endParaRPr sz="1969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77150" indent="0" defTabSz="914367">
              <a:spcBef>
                <a:spcPts val="281"/>
              </a:spcBef>
              <a:buNone/>
              <a:defRPr sz="1800"/>
            </a:pPr>
            <a:r>
              <a:rPr sz="1969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</a:t>
            </a:r>
            <a:endParaRPr sz="1969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1" cy="778099"/>
          </a:xfrm>
          <a:prstGeom prst="rect">
            <a:avLst/>
          </a:prstGeom>
        </p:spPr>
        <p:txBody>
          <a:bodyPr vert="horz" lIns="88900" tIns="50799" rIns="88900" bIns="50799" rtlCol="0" anchor="ctr">
            <a:normAutofit/>
          </a:bodyPr>
          <a:lstStyle>
            <a:lvl1pPr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2800" dirty="0">
                <a:latin typeface="Arial"/>
                <a:cs typeface="Arial"/>
              </a:rPr>
              <a:t>Yapılandırmacı Yaklaşımda Öğrenme Koşulları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2023273" y="5944936"/>
            <a:ext cx="4940625" cy="921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56" name="Shape 56"/>
          <p:cNvSpPr/>
          <p:nvPr/>
        </p:nvSpPr>
        <p:spPr>
          <a:xfrm>
            <a:off x="2009717" y="5939012"/>
            <a:ext cx="3690451" cy="933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57" name="Shape 57"/>
          <p:cNvSpPr/>
          <p:nvPr/>
        </p:nvSpPr>
        <p:spPr>
          <a:xfrm>
            <a:off x="1517957" y="5791253"/>
            <a:ext cx="3402315" cy="1080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58" name="Shape 58"/>
          <p:cNvSpPr/>
          <p:nvPr/>
        </p:nvSpPr>
        <p:spPr>
          <a:xfrm>
            <a:off x="1514763" y="5787737"/>
            <a:ext cx="3405509" cy="1084383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844"/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1337482" y="1196751"/>
            <a:ext cx="9771796" cy="4810540"/>
          </a:xfrm>
          <a:prstGeom prst="rect">
            <a:avLst/>
          </a:prstGeom>
        </p:spPr>
        <p:txBody>
          <a:bodyPr vert="horz" lIns="88900" tIns="50799" rIns="88900" bIns="50799" rtlCol="0" anchor="t">
            <a:normAutofit/>
          </a:bodyPr>
          <a:lstStyle/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Helvetica"/>
              <a:defRPr sz="1800"/>
            </a:pPr>
            <a:r>
              <a:rPr sz="24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Biyoloji Bilimleri Müfredat Çalışmaları (BSCS-1980): Temelleri yapılandırmacı yaklaşıma dayanır ve kavramsal değişimi kolaylaştırır. </a:t>
            </a:r>
            <a:endParaRPr sz="27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77150" indent="0" defTabSz="914367">
              <a:spcBef>
                <a:spcPts val="281"/>
              </a:spcBef>
              <a:buNone/>
              <a:defRPr sz="1800"/>
            </a:pPr>
            <a:endParaRPr sz="24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Helvetica"/>
              <a:defRPr sz="1800"/>
            </a:pPr>
            <a:r>
              <a:rPr sz="24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Beş basamak sırasıyla: (1) ilgi çekmek (engagement), (2) keşif (exploration), (3) açıklama (explain), (4) detaylandırma (elaboration), (5) değerlendirme (evaluation). </a:t>
            </a:r>
            <a:endParaRPr sz="27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77150" indent="0" defTabSz="914367">
              <a:spcBef>
                <a:spcPts val="281"/>
              </a:spcBef>
              <a:buNone/>
              <a:defRPr sz="1800"/>
            </a:pPr>
            <a:endParaRPr sz="24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304726" indent="-227576" defTabSz="914367">
              <a:spcBef>
                <a:spcPts val="281"/>
              </a:spcBef>
              <a:buClr>
                <a:srgbClr val="2DA2BF"/>
              </a:buClr>
              <a:buSzPct val="68000"/>
              <a:buFont typeface="Helvetica"/>
              <a:defRPr sz="1800"/>
            </a:pPr>
            <a:r>
              <a:rPr sz="24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Karplus’un temellerini attığı ve geliştirilen öğrenme döngüsü yaklaşımının genişletilmesi ile oluşturulmuştur.   </a:t>
            </a:r>
          </a:p>
        </p:txBody>
      </p:sp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1" cy="922113"/>
          </a:xfrm>
          <a:prstGeom prst="rect">
            <a:avLst/>
          </a:prstGeom>
        </p:spPr>
        <p:txBody>
          <a:bodyPr vert="horz" lIns="88900" tIns="50799" rIns="88900" bIns="50799" rtlCol="0" anchor="ctr">
            <a:normAutofit/>
          </a:bodyPr>
          <a:lstStyle>
            <a:lvl1pPr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2800" dirty="0">
                <a:latin typeface="Arial"/>
                <a:cs typeface="Arial"/>
              </a:rPr>
              <a:t>5E Öğrenme Modeli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2023273" y="5944936"/>
            <a:ext cx="4940625" cy="921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63" name="Shape 63"/>
          <p:cNvSpPr/>
          <p:nvPr/>
        </p:nvSpPr>
        <p:spPr>
          <a:xfrm>
            <a:off x="2009717" y="5939012"/>
            <a:ext cx="3690451" cy="933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64" name="Shape 64"/>
          <p:cNvSpPr/>
          <p:nvPr/>
        </p:nvSpPr>
        <p:spPr>
          <a:xfrm>
            <a:off x="1517957" y="5791253"/>
            <a:ext cx="3402315" cy="1080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50799" tIns="50799" rIns="50799" bIns="50799" anchor="ctr"/>
          <a:lstStyle/>
          <a:p>
            <a:pPr defTabSz="584179">
              <a:defRPr sz="3413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65" name="Shape 65"/>
          <p:cNvSpPr/>
          <p:nvPr/>
        </p:nvSpPr>
        <p:spPr>
          <a:xfrm>
            <a:off x="1514763" y="5787737"/>
            <a:ext cx="3405509" cy="1084383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844"/>
          </a:p>
        </p:txBody>
      </p:sp>
      <p:graphicFrame>
        <p:nvGraphicFramePr>
          <p:cNvPr id="66" name="Table 66"/>
          <p:cNvGraphicFramePr/>
          <p:nvPr>
            <p:extLst>
              <p:ext uri="{D42A27DB-BD31-4B8C-83A1-F6EECF244321}">
                <p14:modId xmlns:p14="http://schemas.microsoft.com/office/powerpoint/2010/main" val="3239133150"/>
              </p:ext>
            </p:extLst>
          </p:nvPr>
        </p:nvGraphicFramePr>
        <p:xfrm>
          <a:off x="1269242" y="1417637"/>
          <a:ext cx="9376011" cy="4136999"/>
        </p:xfrm>
        <a:graphic>
          <a:graphicData uri="http://schemas.openxmlformats.org/drawingml/2006/table">
            <a:tbl>
              <a:tblPr firstRow="1" firstCol="1"/>
              <a:tblGrid>
                <a:gridCol w="4716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566"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Öğrenme Döngüsü Yaklaşımı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54186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5E Öğrenme Modeli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54186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566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 </a:t>
                      </a:r>
                    </a:p>
                  </a:txBody>
                  <a:tcPr marL="35719" marR="35719" marT="35719" marB="35719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54186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İlgi çekmek (</a:t>
                      </a:r>
                      <a:r>
                        <a:rPr lang="tr-TR"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</a:t>
                      </a:r>
                      <a:r>
                        <a:rPr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ngagement)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54186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D3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566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i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Keşif (Exploration)</a:t>
                      </a:r>
                    </a:p>
                  </a:txBody>
                  <a:tcPr marL="35719" marR="35719" marT="35719" marB="35719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Keşif (Exploration)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EB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566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i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Terim Tanıtımı (Term Introduction)</a:t>
                      </a:r>
                    </a:p>
                  </a:txBody>
                  <a:tcPr marL="35719" marR="35719" marT="35719" marB="35719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Açıklama (Explanation)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D3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9169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i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Kavram Uygulaması (Concept Application)</a:t>
                      </a:r>
                    </a:p>
                  </a:txBody>
                  <a:tcPr marL="35719" marR="35719" marT="35719" marB="35719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Detaylandırma (El</a:t>
                      </a:r>
                      <a:r>
                        <a:rPr lang="tr-TR"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  <a:r>
                        <a:rPr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boration)</a:t>
                      </a:r>
                    </a:p>
                  </a:txBody>
                  <a:tcPr marL="44648" marR="44648" marT="44648" marB="44648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EB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566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 </a:t>
                      </a:r>
                    </a:p>
                  </a:txBody>
                  <a:tcPr marL="35719" marR="35719" marT="35719" marB="35719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Değerlendirme (Evaluation</a:t>
                      </a:r>
                      <a:r>
                        <a:rPr lang="tr-TR" sz="17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)</a:t>
                      </a:r>
                      <a:endParaRPr sz="1700" b="1" i="1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44648" marR="44648" marT="44648" marB="44648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D3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1981200" y="274637"/>
            <a:ext cx="8229601" cy="1143001"/>
          </a:xfrm>
          <a:prstGeom prst="rect">
            <a:avLst/>
          </a:prstGeom>
        </p:spPr>
        <p:txBody>
          <a:bodyPr vert="horz" lIns="88900" tIns="50799" rIns="88900" bIns="50799" rtlCol="0" anchor="ctr">
            <a:normAutofit/>
          </a:bodyPr>
          <a:lstStyle>
            <a:lvl1pPr algn="l"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2531" dirty="0">
                <a:latin typeface="Arial"/>
                <a:cs typeface="Arial"/>
              </a:rPr>
              <a:t>Öğrenme Döngüsü Yaklaşımı – 5E Öğrenme Modeli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287</Words>
  <Application>Microsoft Office PowerPoint</Application>
  <PresentationFormat>Geniş ekran</PresentationFormat>
  <Paragraphs>43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Times New Roman</vt:lpstr>
      <vt:lpstr>Office Teması</vt:lpstr>
      <vt:lpstr>Fen ve Teknoloji Dersinde Yapılandırcı Yaklaşım</vt:lpstr>
      <vt:lpstr>Nesnelcilik (Objectivism) – Yapılandırmacılık (Constructivism)</vt:lpstr>
      <vt:lpstr>Yapılandırmacı Yaklaşımda Öğrenme Koşulları</vt:lpstr>
      <vt:lpstr>5E Öğrenme Modeli</vt:lpstr>
      <vt:lpstr>Öğrenme Döngüsü Yaklaşımı – 5E Öğrenme Modeli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ve Teknoloji Dersinde Yapılandırcı Yaklaşım</dc:title>
  <dc:creator>Eren CEYLAN</dc:creator>
  <cp:lastModifiedBy>Eren CEYLAN</cp:lastModifiedBy>
  <cp:revision>1</cp:revision>
  <dcterms:created xsi:type="dcterms:W3CDTF">2020-04-06T13:42:26Z</dcterms:created>
  <dcterms:modified xsi:type="dcterms:W3CDTF">2020-04-06T13:45:36Z</dcterms:modified>
</cp:coreProperties>
</file>