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9"/>
  </p:notesMasterIdLst>
  <p:sldIdLst>
    <p:sldId id="306" r:id="rId2"/>
    <p:sldId id="257" r:id="rId3"/>
    <p:sldId id="258" r:id="rId4"/>
    <p:sldId id="259" r:id="rId5"/>
    <p:sldId id="260" r:id="rId6"/>
    <p:sldId id="261" r:id="rId7"/>
    <p:sldId id="290" r:id="rId8"/>
    <p:sldId id="287" r:id="rId9"/>
    <p:sldId id="288" r:id="rId10"/>
    <p:sldId id="308" r:id="rId11"/>
    <p:sldId id="285" r:id="rId12"/>
    <p:sldId id="286" r:id="rId13"/>
    <p:sldId id="309" r:id="rId14"/>
    <p:sldId id="321" r:id="rId15"/>
    <p:sldId id="291" r:id="rId16"/>
    <p:sldId id="320" r:id="rId17"/>
    <p:sldId id="289" r:id="rId18"/>
    <p:sldId id="310" r:id="rId19"/>
    <p:sldId id="311" r:id="rId20"/>
    <p:sldId id="292" r:id="rId21"/>
    <p:sldId id="312" r:id="rId22"/>
    <p:sldId id="293" r:id="rId23"/>
    <p:sldId id="294" r:id="rId24"/>
    <p:sldId id="295" r:id="rId25"/>
    <p:sldId id="296" r:id="rId26"/>
    <p:sldId id="297" r:id="rId27"/>
    <p:sldId id="298" r:id="rId28"/>
    <p:sldId id="313" r:id="rId29"/>
    <p:sldId id="314" r:id="rId30"/>
    <p:sldId id="299" r:id="rId31"/>
    <p:sldId id="300" r:id="rId32"/>
    <p:sldId id="301" r:id="rId33"/>
    <p:sldId id="302" r:id="rId34"/>
    <p:sldId id="303" r:id="rId35"/>
    <p:sldId id="322" r:id="rId36"/>
    <p:sldId id="304" r:id="rId37"/>
    <p:sldId id="319" r:id="rId3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ybüke seven" initials="as" lastIdx="1" clrIdx="0">
    <p:extLst>
      <p:ext uri="{19B8F6BF-5375-455C-9EA6-DF929625EA0E}">
        <p15:presenceInfo xmlns:p15="http://schemas.microsoft.com/office/powerpoint/2012/main" userId="46ce614c590d4a4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162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528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2495E-3951-4DFE-8C4E-63929A97497A}" type="datetimeFigureOut">
              <a:rPr lang="tr-TR" smtClean="0"/>
              <a:pPr/>
              <a:t>25.06.2018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49CB4-29F5-4AE6-AFA8-81E9CF6D869A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8940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568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  <a:prstGeom prst="rect">
            <a:avLst/>
          </a:prstGeom>
        </p:spPr>
        <p:txBody>
          <a:bodyPr/>
          <a:lstStyle/>
          <a:p>
            <a:fld id="{3263DB8E-F98E-432A-B09D-0AD46341ED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6802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  <a:prstGeom prst="rect">
            <a:avLst/>
          </a:prstGeom>
        </p:spPr>
        <p:txBody>
          <a:bodyPr/>
          <a:lstStyle/>
          <a:p>
            <a:fld id="{3263DB8E-F98E-432A-B09D-0AD46341ED0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02311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</p:spPr>
        <p:txBody>
          <a:bodyPr/>
          <a:lstStyle/>
          <a:p>
            <a:fld id="{3263DB8E-F98E-432A-B09D-0AD46341ED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57838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</p:spPr>
        <p:txBody>
          <a:bodyPr/>
          <a:lstStyle/>
          <a:p>
            <a:fld id="{3263DB8E-F98E-432A-B09D-0AD46341ED08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6333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</p:spPr>
        <p:txBody>
          <a:bodyPr/>
          <a:lstStyle/>
          <a:p>
            <a:fld id="{3263DB8E-F98E-432A-B09D-0AD46341ED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84006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3263DB8E-F98E-432A-B09D-0AD46341ED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19895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3263DB8E-F98E-432A-B09D-0AD46341ED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0224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584339" y="152400"/>
            <a:ext cx="10335518" cy="1069272"/>
          </a:xfrm>
        </p:spPr>
        <p:txBody>
          <a:bodyPr>
            <a:normAutofit/>
          </a:bodyPr>
          <a:lstStyle>
            <a:lvl1pPr algn="ctr">
              <a:defRPr sz="4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tr-TR" dirty="0" smtClean="0"/>
              <a:t>ASIL BAŞLIK STİLİ İÇİN TIKLATIN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4338" y="1371599"/>
            <a:ext cx="10368176" cy="5312229"/>
          </a:xfrm>
        </p:spPr>
        <p:txBody>
          <a:bodyPr>
            <a:normAutofit/>
          </a:bodyPr>
          <a:lstStyle>
            <a:lvl1pPr algn="just">
              <a:defRPr sz="3600"/>
            </a:lvl1pPr>
            <a:lvl2pPr algn="just">
              <a:defRPr sz="3600"/>
            </a:lvl2pPr>
            <a:lvl3pPr algn="just">
              <a:defRPr sz="3600"/>
            </a:lvl3pPr>
            <a:lvl4pPr algn="just">
              <a:defRPr sz="3600"/>
            </a:lvl4pPr>
            <a:lvl5pPr algn="just">
              <a:defRPr sz="3600"/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8" y="714374"/>
            <a:ext cx="951246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74172" y="787782"/>
            <a:ext cx="489856" cy="365125"/>
          </a:xfrm>
          <a:prstGeom prst="rect">
            <a:avLst/>
          </a:prstGeom>
        </p:spPr>
        <p:txBody>
          <a:bodyPr/>
          <a:lstStyle/>
          <a:p>
            <a:fld id="{3263DB8E-F98E-432A-B09D-0AD46341ED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89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  <a:prstGeom prst="rect">
            <a:avLst/>
          </a:prstGeom>
        </p:spPr>
        <p:txBody>
          <a:bodyPr/>
          <a:lstStyle/>
          <a:p>
            <a:fld id="{3263DB8E-F98E-432A-B09D-0AD46341ED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2696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3263DB8E-F98E-432A-B09D-0AD46341ED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81772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3263DB8E-F98E-432A-B09D-0AD46341ED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7234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3263DB8E-F98E-432A-B09D-0AD46341ED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1662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3263DB8E-F98E-432A-B09D-0AD46341ED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4991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3263DB8E-F98E-432A-B09D-0AD46341ED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5748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  <a:prstGeom prst="rect">
            <a:avLst/>
          </a:prstGeom>
        </p:spPr>
        <p:txBody>
          <a:bodyPr/>
          <a:lstStyle/>
          <a:p>
            <a:fld id="{3263DB8E-F98E-432A-B09D-0AD46341ED0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4675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37395" y="119744"/>
            <a:ext cx="10580434" cy="1066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dirty="0" smtClean="0"/>
              <a:t>ASIL BAŞLIK STİLİ İÇİN TIKLATIN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37395" y="1289197"/>
            <a:ext cx="10591319" cy="540936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0091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>
              <a:lumMod val="85000"/>
              <a:lumOff val="1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just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just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just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just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just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12192000" cy="2895600"/>
          </a:xfrm>
        </p:spPr>
        <p:txBody>
          <a:bodyPr>
            <a:normAutofit/>
          </a:bodyPr>
          <a:lstStyle/>
          <a:p>
            <a:pPr algn="ctr"/>
            <a:r>
              <a:rPr lang="tr-TR" sz="6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KİNEZYOLOJİYE </a:t>
            </a:r>
            <a:r>
              <a:rPr lang="tr-TR" sz="60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GİRİŞ</a:t>
            </a:r>
          </a:p>
        </p:txBody>
      </p:sp>
      <p:sp>
        <p:nvSpPr>
          <p:cNvPr id="5" name="2 Alt Başlık"/>
          <p:cNvSpPr>
            <a:spLocks noGrp="1"/>
          </p:cNvSpPr>
          <p:nvPr>
            <p:ph type="subTitle" idx="1"/>
          </p:nvPr>
        </p:nvSpPr>
        <p:spPr>
          <a:xfrm>
            <a:off x="3638563" y="5536332"/>
            <a:ext cx="5410208" cy="772988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tr-TR" sz="2800" b="1" dirty="0" err="1" smtClean="0">
                <a:solidFill>
                  <a:schemeClr val="tx1"/>
                </a:solidFill>
                <a:latin typeface="+mj-lt"/>
              </a:rPr>
              <a:t>Öğr</a:t>
            </a:r>
            <a:r>
              <a:rPr lang="tr-TR" sz="2800" b="1" dirty="0" smtClean="0">
                <a:solidFill>
                  <a:schemeClr val="tx1"/>
                </a:solidFill>
                <a:latin typeface="+mj-lt"/>
              </a:rPr>
              <a:t>. Gör. </a:t>
            </a:r>
            <a:r>
              <a:rPr lang="tr-TR" sz="2800" b="1" smtClean="0">
                <a:solidFill>
                  <a:schemeClr val="tx1"/>
                </a:solidFill>
                <a:latin typeface="+mj-lt"/>
              </a:rPr>
              <a:t>Seher EROL </a:t>
            </a:r>
            <a:r>
              <a:rPr lang="tr-TR" sz="2800" b="1" dirty="0" smtClean="0">
                <a:solidFill>
                  <a:schemeClr val="tx1"/>
                </a:solidFill>
                <a:latin typeface="+mj-lt"/>
              </a:rPr>
              <a:t>ÇELİK</a:t>
            </a:r>
            <a:endParaRPr lang="tr-TR" sz="2800" b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87293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367055" y="970344"/>
            <a:ext cx="10368176" cy="6352525"/>
          </a:xfrm>
        </p:spPr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Kemikler üzerine etki eden kuvvetler, eklem kıkırdağında ve özellikle ilgili kemik uçlarında kompresyona neden olan temas kuvvetleridir. 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Wingdings" panose="05000000000000000000" pitchFamily="2" charset="2"/>
              </a:rPr>
              <a:t> kompresyon</a:t>
            </a:r>
            <a:endParaRPr lang="tr-TR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tr-TR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Bazı durumlarda, eklemlerde ayırma yönünde çekme kuvveti meydana gelebilir. 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  <a:sym typeface="Wingdings" panose="05000000000000000000" pitchFamily="2" charset="2"/>
              </a:rPr>
              <a:t>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gerilim</a:t>
            </a:r>
          </a:p>
          <a:p>
            <a:endParaRPr lang="tr-TR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Temas kuvvetleri çok yaygındır ve </a:t>
            </a:r>
            <a:r>
              <a:rPr lang="tr-TR" sz="2400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tüm </a:t>
            </a:r>
            <a:r>
              <a:rPr lang="tr-TR" sz="2400" u="sng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postür</a:t>
            </a:r>
            <a:r>
              <a:rPr lang="tr-TR" sz="2400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ve hareketlerde 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vardır.</a:t>
            </a:r>
          </a:p>
          <a:p>
            <a:endParaRPr lang="tr-TR" sz="2400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074854" y="0"/>
            <a:ext cx="9416505" cy="724518"/>
          </a:xfrm>
        </p:spPr>
        <p:txBody>
          <a:bodyPr>
            <a:noAutofit/>
          </a:bodyPr>
          <a:lstStyle/>
          <a:p>
            <a:pPr algn="ctr"/>
            <a:r>
              <a:rPr lang="tr-TR" baseline="-25000" dirty="0" smtClean="0"/>
              <a:t>Sürtünme</a:t>
            </a:r>
            <a:r>
              <a:rPr lang="tr-TR" baseline="-25000" dirty="0"/>
              <a:t>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24084" y="927652"/>
            <a:ext cx="10236612" cy="5751443"/>
          </a:xfrm>
        </p:spPr>
        <p:txBody>
          <a:bodyPr>
            <a:noAutofit/>
          </a:bodyPr>
          <a:lstStyle/>
          <a:p>
            <a:r>
              <a:rPr lang="tr-TR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İki katı cisim arasında hareket meydana gelirse sürtünme 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oluşur.</a:t>
            </a:r>
          </a:p>
          <a:p>
            <a:endParaRPr lang="tr-TR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Sürtünme </a:t>
            </a:r>
            <a:r>
              <a:rPr lang="tr-TR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kuvvetinin 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büyüklüğü</a:t>
            </a:r>
            <a:r>
              <a:rPr lang="tr-TR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birbirine komşu yüzeylerin bileşimine bağlıdır. </a:t>
            </a:r>
            <a:endParaRPr lang="tr-TR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tr-TR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Hareketle </a:t>
            </a:r>
            <a:r>
              <a:rPr lang="tr-TR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oluşan aşırı bir temas kuvveti, doku hasarına neden 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olabilir.</a:t>
            </a:r>
          </a:p>
          <a:p>
            <a:endParaRPr lang="tr-TR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“</a:t>
            </a:r>
            <a:r>
              <a:rPr lang="tr-TR" sz="24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sıvı sürtünmesi</a:t>
            </a:r>
            <a:r>
              <a:rPr lang="tr-TR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” veya </a:t>
            </a:r>
            <a:r>
              <a:rPr lang="tr-TR" sz="2400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viskozite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r>
              <a:rPr lang="tr-TR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Viskozite bir sıvının akışına karşı iç dirençtir.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0064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Kas </a:t>
            </a:r>
            <a:r>
              <a:rPr lang="tr-TR" dirty="0" smtClean="0"/>
              <a:t>Kuvveti: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347415" y="1099930"/>
            <a:ext cx="9619298" cy="5565913"/>
          </a:xfrm>
        </p:spPr>
        <p:txBody>
          <a:bodyPr>
            <a:normAutofit/>
          </a:bodyPr>
          <a:lstStyle/>
          <a:p>
            <a:pPr marL="0" indent="0"/>
            <a:r>
              <a:rPr lang="tr-TR" sz="3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 kuvveti, vücut </a:t>
            </a:r>
            <a:r>
              <a:rPr lang="tr-TR" sz="3800" baseline="-25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postürünün</a:t>
            </a:r>
            <a:r>
              <a:rPr lang="tr-TR" sz="3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ve hareketin sürdürülmesinde önemli bir </a:t>
            </a:r>
            <a:r>
              <a:rPr lang="tr-TR" sz="3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kuvvettir.</a:t>
            </a:r>
          </a:p>
          <a:p>
            <a:pPr marL="0" indent="0">
              <a:buNone/>
            </a:pPr>
            <a:endParaRPr lang="tr-TR" sz="3800" baseline="-25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spcBef>
                <a:spcPts val="0"/>
              </a:spcBef>
            </a:pPr>
            <a:r>
              <a:rPr lang="tr-TR" sz="3800" b="1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Motor </a:t>
            </a:r>
            <a:r>
              <a:rPr lang="tr-TR" sz="3800" b="1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 </a:t>
            </a:r>
            <a:r>
              <a:rPr lang="tr-TR" sz="3800" b="1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fonksiyonu; </a:t>
            </a:r>
            <a:r>
              <a:rPr lang="tr-TR" sz="3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genellikle iskelet sistemimizi hareket ettirir, </a:t>
            </a:r>
            <a:r>
              <a:rPr lang="tr-TR" sz="3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						</a:t>
            </a:r>
            <a:r>
              <a:rPr lang="tr-TR" sz="3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tr-TR" sz="3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belirli </a:t>
            </a:r>
            <a:r>
              <a:rPr lang="tr-TR" sz="3800" baseline="-25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postürleri</a:t>
            </a:r>
            <a:r>
              <a:rPr lang="tr-TR" sz="3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3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sürdürmeyi</a:t>
            </a:r>
            <a:r>
              <a:rPr lang="tr-TR" sz="3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3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sağlar</a:t>
            </a:r>
          </a:p>
          <a:p>
            <a:pPr marL="0" indent="0">
              <a:spcBef>
                <a:spcPts val="0"/>
              </a:spcBef>
              <a:buNone/>
            </a:pPr>
            <a:r>
              <a:rPr lang="tr-TR" sz="3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tr-TR" sz="3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					      bizi </a:t>
            </a:r>
            <a:r>
              <a:rPr lang="tr-TR" sz="3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ayakta </a:t>
            </a:r>
            <a:r>
              <a:rPr lang="tr-TR" sz="3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tutar.</a:t>
            </a:r>
          </a:p>
          <a:p>
            <a:pPr marL="0" indent="0">
              <a:spcBef>
                <a:spcPts val="0"/>
              </a:spcBef>
              <a:buNone/>
            </a:pPr>
            <a:endParaRPr lang="tr-TR" sz="3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/>
            <a:r>
              <a:rPr lang="tr-TR" sz="3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Kaslar uyarılabilme, iletebilme, kasılabilme, uzayabilme ve </a:t>
            </a:r>
            <a:r>
              <a:rPr lang="tr-TR" sz="3800" baseline="-25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elastisite</a:t>
            </a:r>
            <a:r>
              <a:rPr lang="tr-TR" sz="3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özelliğine </a:t>
            </a:r>
            <a:r>
              <a:rPr lang="tr-TR" sz="3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sahiptir.</a:t>
            </a:r>
          </a:p>
          <a:p>
            <a:pPr marL="0" indent="0"/>
            <a:r>
              <a:rPr lang="tr-TR" sz="3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Sinir </a:t>
            </a:r>
            <a:r>
              <a:rPr lang="tr-TR" sz="3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sisteminin kontrolü altında kuvvet açığa çıkartabilme becerileri vardır</a:t>
            </a:r>
            <a:r>
              <a:rPr lang="tr-TR" sz="3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63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12849" y="346787"/>
            <a:ext cx="9619298" cy="6420677"/>
          </a:xfrm>
        </p:spPr>
        <p:txBody>
          <a:bodyPr>
            <a:normAutofit/>
          </a:bodyPr>
          <a:lstStyle/>
          <a:p>
            <a:r>
              <a:rPr lang="tr-TR" sz="3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3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kasın </a:t>
            </a:r>
            <a:r>
              <a:rPr lang="tr-TR" sz="3800" b="1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uyarılabilirliği</a:t>
            </a:r>
            <a:r>
              <a:rPr lang="tr-TR" sz="3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kasa bir uyarana karşı cevap verme becerisi kazandırır. </a:t>
            </a:r>
            <a:endParaRPr lang="tr-TR" sz="3800" baseline="-25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tr-TR" sz="3800" baseline="-25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3800" b="1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İletebilme</a:t>
            </a:r>
            <a:r>
              <a:rPr lang="tr-TR" sz="3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bir elektrik akımını yayabilmeyi sağlar. </a:t>
            </a:r>
            <a:endParaRPr lang="tr-TR" sz="3800" baseline="-25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tr-TR" sz="3800" baseline="-25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3800" b="1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Kasılabilme</a:t>
            </a:r>
            <a:r>
              <a:rPr lang="tr-TR" sz="3800" b="1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tr-TR" sz="3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yeterli bir uyarı alındığında kısalarak kuvvet meydana getirebilmektir. </a:t>
            </a:r>
            <a:endParaRPr lang="tr-TR" sz="3800" baseline="-25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tr-TR" sz="3800" baseline="-25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3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 </a:t>
            </a:r>
            <a:r>
              <a:rPr lang="tr-TR" sz="3800" b="1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gerilebilir,</a:t>
            </a:r>
            <a:r>
              <a:rPr lang="tr-TR" sz="3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3800" b="1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uzayabilir</a:t>
            </a:r>
            <a:r>
              <a:rPr lang="tr-TR" sz="3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3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 germe kuvveti ortadan kaldırıldığında orijinal istirahat uzunluğuna </a:t>
            </a:r>
            <a:r>
              <a:rPr lang="tr-TR" sz="3800" b="1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tr-TR" sz="3800" b="1" baseline="-25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elastisite</a:t>
            </a:r>
            <a:r>
              <a:rPr lang="tr-TR" sz="3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geri </a:t>
            </a:r>
            <a:r>
              <a:rPr lang="tr-TR" sz="3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döner.</a:t>
            </a:r>
          </a:p>
          <a:p>
            <a:endParaRPr lang="tr-TR" sz="3800" baseline="-25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631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kasın üretebildiği kuvvetin </a:t>
            </a:r>
            <a:r>
              <a:rPr lang="tr-TR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büyüklüğü;</a:t>
            </a:r>
          </a:p>
          <a:p>
            <a:pPr marL="0" indent="0">
              <a:buNone/>
            </a:pPr>
            <a:endParaRPr lang="tr-TR" baseline="-25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1349375">
              <a:buFont typeface="Arial" panose="020B0604020202020204" pitchFamily="34" charset="0"/>
              <a:buChar char="•"/>
            </a:pPr>
            <a:r>
              <a:rPr lang="tr-TR" u="sng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Kasılabilme becerisine</a:t>
            </a:r>
          </a:p>
          <a:p>
            <a:pPr marL="1349375">
              <a:buFont typeface="Arial" panose="020B0604020202020204" pitchFamily="34" charset="0"/>
              <a:buChar char="•"/>
            </a:pPr>
            <a:r>
              <a:rPr lang="tr-TR" u="sng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Yapısına</a:t>
            </a:r>
          </a:p>
          <a:p>
            <a:pPr marL="1349375">
              <a:buFont typeface="Arial" panose="020B0604020202020204" pitchFamily="34" charset="0"/>
              <a:buChar char="•"/>
            </a:pPr>
            <a:r>
              <a:rPr lang="tr-TR" u="sng" baseline="-250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Biyomekaniksel</a:t>
            </a:r>
            <a:r>
              <a:rPr lang="tr-TR" u="sng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/ biyokimyasal özelliklerine </a:t>
            </a:r>
            <a:r>
              <a:rPr lang="tr-TR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bağlıdır.</a:t>
            </a:r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1349375">
              <a:buFont typeface="Arial" panose="020B0604020202020204" pitchFamily="34" charset="0"/>
              <a:buChar char="•"/>
            </a:pP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35657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92824" y="278296"/>
            <a:ext cx="9607628" cy="6255026"/>
          </a:xfrm>
        </p:spPr>
        <p:txBody>
          <a:bodyPr>
            <a:normAutofit/>
          </a:bodyPr>
          <a:lstStyle/>
          <a:p>
            <a:endParaRPr lang="tr-TR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Kasın kasılabilme becerisi;</a:t>
            </a:r>
          </a:p>
          <a:p>
            <a:pPr>
              <a:buBlip>
                <a:blip r:embed="rId2"/>
              </a:buBlip>
            </a:pPr>
            <a:r>
              <a:rPr lang="tr-TR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Ateşlenen motor ünite oranına</a:t>
            </a:r>
            <a:r>
              <a:rPr lang="tr-TR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pPr>
              <a:buBlip>
                <a:blip r:embed="rId2"/>
              </a:buBlip>
            </a:pPr>
            <a:r>
              <a:rPr lang="tr-TR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Ateşlenen motor ünite sayısına </a:t>
            </a:r>
            <a:r>
              <a:rPr lang="tr-TR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</a:t>
            </a:r>
          </a:p>
          <a:p>
            <a:pPr>
              <a:buBlip>
                <a:blip r:embed="rId2"/>
              </a:buBlip>
            </a:pPr>
            <a:r>
              <a:rPr lang="tr-TR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Motor ünitenin boyutuna 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bağlıdır.</a:t>
            </a:r>
          </a:p>
          <a:p>
            <a:pPr>
              <a:buNone/>
            </a:pPr>
            <a:endParaRPr lang="tr-TR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87582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292824" y="278296"/>
            <a:ext cx="9607628" cy="6255026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Kasın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kasılabilme becerisi ve kuvvetin 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büyüklüğü aynı zamanda;</a:t>
            </a:r>
          </a:p>
          <a:p>
            <a:pPr>
              <a:buBlip>
                <a:blip r:embed="rId2"/>
              </a:buBlip>
            </a:pPr>
            <a:r>
              <a:rPr lang="tr-TR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Fizyolojik enine kesit alanına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pPr>
              <a:buBlip>
                <a:blip r:embed="rId2"/>
              </a:buBlip>
            </a:pPr>
            <a:r>
              <a:rPr lang="tr-TR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Kasın uzunluğuna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pPr>
              <a:buBlip>
                <a:blip r:embed="rId2"/>
              </a:buBlip>
            </a:pPr>
            <a:r>
              <a:rPr lang="tr-TR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Kasılma tipine</a:t>
            </a:r>
            <a:endParaRPr lang="tr-TR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Blip>
                <a:blip r:embed="rId2"/>
              </a:buBlip>
            </a:pPr>
            <a:r>
              <a:rPr lang="tr-TR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Kasılma hızına</a:t>
            </a:r>
            <a:r>
              <a:rPr lang="tr-T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tr-TR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bağlıdır.</a:t>
            </a:r>
          </a:p>
          <a:p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87582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97289" y="409433"/>
            <a:ext cx="9430603" cy="5923128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 tarafından kuvvet, çapraz köprüler oluştuğunda 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üretilir.</a:t>
            </a:r>
          </a:p>
          <a:p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Kasta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üretilen kuvvet, kasın tutunma noktalarında açığa çıkan dirence eşit olduğunda ve toplam kasın boyunda bir değişiklik meydana gelmediğinde, oluşacak kasılma tipi </a:t>
            </a:r>
            <a:r>
              <a:rPr lang="tr-TR" sz="2800" b="1" i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izometrik</a:t>
            </a:r>
            <a:r>
              <a:rPr lang="tr-TR" sz="28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tir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kasılması, kasın boyunda değişiklikle sonuçlanırsa, oluşan kasılma tipi </a:t>
            </a:r>
            <a:r>
              <a:rPr lang="tr-TR" sz="2800" b="1" i="1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izotonik</a:t>
            </a:r>
            <a:r>
              <a:rPr lang="tr-TR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tir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tr-TR" sz="2800" i="1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konsentrik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veya </a:t>
            </a:r>
            <a:r>
              <a:rPr lang="tr-TR" sz="2800" i="1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eksentrik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752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197289" y="409433"/>
            <a:ext cx="9430603" cy="5923128"/>
          </a:xfrm>
        </p:spPr>
        <p:txBody>
          <a:bodyPr>
            <a:noAutofit/>
          </a:bodyPr>
          <a:lstStyle/>
          <a:p>
            <a:r>
              <a:rPr lang="tr-TR" sz="2400" b="1" i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Konsentrik</a:t>
            </a:r>
            <a:r>
              <a:rPr lang="tr-TR" sz="2400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b="1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kasılma</a:t>
            </a:r>
            <a:r>
              <a:rPr lang="tr-TR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kas kuvvetinin tutunma noktasındaki direnci yenerek tutunma yeri ile arasındaki mesafesi azaldığında meydana 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gelir.</a:t>
            </a:r>
          </a:p>
          <a:p>
            <a:endParaRPr lang="tr-TR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400" b="1" i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Eksentrik</a:t>
            </a:r>
            <a:r>
              <a:rPr lang="tr-TR" sz="2400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400" b="1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kasılma</a:t>
            </a:r>
            <a:r>
              <a:rPr lang="tr-TR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tutunma noktasındaki direncin kas kuvvetini yenmesi ile kasın boyunun 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uzamasıdır.</a:t>
            </a:r>
          </a:p>
          <a:p>
            <a:endParaRPr lang="tr-TR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eksentrik</a:t>
            </a:r>
            <a:r>
              <a:rPr lang="tr-TR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kasılma, </a:t>
            </a:r>
            <a:r>
              <a:rPr lang="tr-TR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izometrik</a:t>
            </a:r>
            <a:r>
              <a:rPr lang="tr-TR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kasılmadan daha büyük miktarda dış yükü kontrol 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edebilir.</a:t>
            </a:r>
          </a:p>
          <a:p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izometrik</a:t>
            </a:r>
            <a:r>
              <a:rPr lang="tr-TR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kasılma, </a:t>
            </a:r>
            <a:r>
              <a:rPr lang="tr-TR" sz="24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konsentrik</a:t>
            </a:r>
            <a:r>
              <a:rPr lang="tr-TR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kasılmadan daha büyük miktarda dış yüke karşı 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koyabilir.</a:t>
            </a:r>
            <a:endParaRPr lang="tr-TR" sz="24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752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4028" y="382273"/>
            <a:ext cx="10861033" cy="5923128"/>
          </a:xfrm>
        </p:spPr>
        <p:txBody>
          <a:bodyPr>
            <a:noAutofit/>
          </a:bodyPr>
          <a:lstStyle/>
          <a:p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Farklı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tipte kasılmada, aktif olan motor ünite sayısı sondan başa 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doğrudur.</a:t>
            </a:r>
          </a:p>
          <a:p>
            <a:pPr marL="0" indent="0">
              <a:buNone/>
            </a:pPr>
            <a:endParaRPr lang="tr-TR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Aynı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miktarda direnç 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uygulandığında gerekli olan aktif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motor ünite 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sayısı;</a:t>
            </a:r>
          </a:p>
          <a:p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tr-TR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Konsentrik</a:t>
            </a:r>
            <a:r>
              <a:rPr lang="tr-T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Kasılma &gt; </a:t>
            </a:r>
            <a:r>
              <a:rPr lang="tr-TR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İzometrik</a:t>
            </a:r>
            <a:r>
              <a:rPr lang="tr-T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Kasılma &gt;</a:t>
            </a:r>
            <a:r>
              <a:rPr lang="tr-TR" b="1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Eksentrik</a:t>
            </a:r>
            <a:r>
              <a:rPr lang="tr-T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Kasılma</a:t>
            </a:r>
            <a:endParaRPr lang="tr-TR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67527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84339" y="152400"/>
            <a:ext cx="10335518" cy="801757"/>
          </a:xfrm>
        </p:spPr>
        <p:txBody>
          <a:bodyPr/>
          <a:lstStyle/>
          <a:p>
            <a:pPr algn="ctr"/>
            <a:r>
              <a:rPr lang="tr-TR" dirty="0" smtClean="0"/>
              <a:t>BİYOMEKANİK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7633" y="764165"/>
            <a:ext cx="10368176" cy="5676663"/>
          </a:xfrm>
        </p:spPr>
        <p:txBody>
          <a:bodyPr>
            <a:normAutofit/>
          </a:bodyPr>
          <a:lstStyle/>
          <a:p>
            <a:r>
              <a:rPr lang="tr-TR" sz="2000" dirty="0">
                <a:solidFill>
                  <a:schemeClr val="tx1"/>
                </a:solidFill>
              </a:rPr>
              <a:t> </a:t>
            </a:r>
            <a:r>
              <a:rPr lang="tr-TR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Mekanik;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sabit  ya da hareketli cisim veya sistemlere etkiyen kuvvetleri ve bunların kuvvet etkisi altındaki davranışlarını inceleyen bilim dalıdır. </a:t>
            </a:r>
          </a:p>
          <a:p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tr-TR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Biyomekanik;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temel mekanik kurallarını biyolojik sistemlere uygulayarak, sabit duruş ve hareket sırasında 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organizmaya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etkiyen kuvvetleri ve bu kuvvetlerin etkisi altında organizmanın davranışlarını inceleyen bilim dalıdır.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2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6443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868648" y="188465"/>
            <a:ext cx="8911687" cy="1563757"/>
          </a:xfrm>
        </p:spPr>
        <p:txBody>
          <a:bodyPr>
            <a:normAutofit/>
          </a:bodyPr>
          <a:lstStyle/>
          <a:p>
            <a:pPr algn="ctr"/>
            <a:r>
              <a:rPr lang="tr-TR" sz="4400" dirty="0" smtClean="0">
                <a:solidFill>
                  <a:schemeClr val="tx1"/>
                </a:solidFill>
              </a:rPr>
              <a:t>Esneklik: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98955" y="1152907"/>
            <a:ext cx="10051071" cy="5186332"/>
          </a:xfrm>
        </p:spPr>
        <p:txBody>
          <a:bodyPr>
            <a:no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Bazı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maddelerin deforme edildikten sonra orijinal ölçülerine ve şekline dönebilme 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becerisidir.</a:t>
            </a:r>
          </a:p>
          <a:p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1077913">
              <a:buFont typeface="Wingdings" panose="05000000000000000000" pitchFamily="2" charset="2"/>
              <a:buChar char="§"/>
            </a:pP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Kuvvetin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büyüklüğü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</a:t>
            </a:r>
          </a:p>
          <a:p>
            <a:pPr marL="1077913">
              <a:buFont typeface="Wingdings" panose="05000000000000000000" pitchFamily="2" charset="2"/>
              <a:buChar char="§"/>
            </a:pP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Maddenin türüne</a:t>
            </a:r>
          </a:p>
          <a:p>
            <a:pPr marL="1077913">
              <a:buFont typeface="Wingdings" panose="05000000000000000000" pitchFamily="2" charset="2"/>
              <a:buChar char="§"/>
            </a:pP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Deformasyon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miktarına 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bağlıdır.</a:t>
            </a:r>
          </a:p>
          <a:p>
            <a:pPr marL="1077913">
              <a:buFont typeface="Wingdings" panose="05000000000000000000" pitchFamily="2" charset="2"/>
              <a:buChar char="§"/>
            </a:pPr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Uygulama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noktası, elastik madde ile dış kuvvet arasındaki temas noktasıdır. </a:t>
            </a:r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0146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84338" y="1113183"/>
            <a:ext cx="10051071" cy="4187687"/>
          </a:xfrm>
        </p:spPr>
        <p:txBody>
          <a:bodyPr>
            <a:noAutofit/>
          </a:bodyPr>
          <a:lstStyle/>
          <a:p>
            <a:r>
              <a:rPr lang="tr-TR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Elastik bantlar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tr-TR" u="sn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sünger toplar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 </a:t>
            </a:r>
            <a:r>
              <a:rPr lang="tr-TR" u="sn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bükme çubukları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esneklik kuvvetinin direnç kuvveti olarak kullanıldığı 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kuvvetlendirme </a:t>
            </a:r>
            <a:r>
              <a:rPr lang="tr-TR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aleterine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örnek olarak 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verilebilir.</a:t>
            </a:r>
          </a:p>
          <a:p>
            <a:r>
              <a:rPr lang="tr-TR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Splintler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ve </a:t>
            </a:r>
            <a:r>
              <a:rPr lang="tr-TR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ortezler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yapılarında elastik parçalar içerebilirler.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21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014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44583" y="0"/>
            <a:ext cx="10335518" cy="1069272"/>
          </a:xfrm>
        </p:spPr>
        <p:txBody>
          <a:bodyPr>
            <a:normAutofit/>
          </a:bodyPr>
          <a:lstStyle/>
          <a:p>
            <a:pPr algn="ctr"/>
            <a:r>
              <a:rPr lang="tr-TR" dirty="0"/>
              <a:t>Suyun </a:t>
            </a:r>
            <a:r>
              <a:rPr lang="tr-TR" dirty="0" smtClean="0"/>
              <a:t>Kaldırma Kuvveti: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67879" y="1152907"/>
            <a:ext cx="10368176" cy="5970103"/>
          </a:xfrm>
        </p:spPr>
        <p:txBody>
          <a:bodyPr>
            <a:normAutofit/>
          </a:bodyPr>
          <a:lstStyle/>
          <a:p>
            <a:r>
              <a:rPr lang="tr-TR" sz="2400" dirty="0" smtClean="0">
                <a:solidFill>
                  <a:schemeClr val="tx1"/>
                </a:solidFill>
                <a:latin typeface="+mj-lt"/>
              </a:rPr>
              <a:t>Bir </a:t>
            </a:r>
            <a:r>
              <a:rPr lang="tr-TR" sz="2400" dirty="0">
                <a:solidFill>
                  <a:schemeClr val="tx1"/>
                </a:solidFill>
                <a:latin typeface="+mj-lt"/>
              </a:rPr>
              <a:t>cisim sıvıya batırıldığında, yukarı doğru ve büyüklüğü cisim tarafında yer değiştirilen sıvının ağırlığına eşit miktarda cisme etki </a:t>
            </a:r>
            <a:r>
              <a:rPr lang="tr-TR" sz="2400" dirty="0" smtClean="0">
                <a:solidFill>
                  <a:schemeClr val="tx1"/>
                </a:solidFill>
                <a:latin typeface="+mj-lt"/>
              </a:rPr>
              <a:t>eden kuvvettir.</a:t>
            </a:r>
          </a:p>
          <a:p>
            <a:endParaRPr lang="tr-TR" sz="2400" dirty="0" smtClean="0">
              <a:solidFill>
                <a:schemeClr val="tx1"/>
              </a:solidFill>
              <a:latin typeface="+mj-lt"/>
            </a:endParaRPr>
          </a:p>
          <a:p>
            <a:r>
              <a:rPr lang="tr-TR" sz="2400" dirty="0" smtClean="0">
                <a:solidFill>
                  <a:schemeClr val="tx1"/>
                </a:solidFill>
                <a:latin typeface="+mj-lt"/>
              </a:rPr>
              <a:t>Uygulama </a:t>
            </a:r>
            <a:r>
              <a:rPr lang="tr-TR" sz="2400" dirty="0">
                <a:solidFill>
                  <a:schemeClr val="tx1"/>
                </a:solidFill>
                <a:latin typeface="+mj-lt"/>
              </a:rPr>
              <a:t>noktası dikeydir ve cismin kütle merkezine doğrudur. </a:t>
            </a:r>
            <a:endParaRPr lang="tr-TR" sz="2400" dirty="0" smtClean="0">
              <a:solidFill>
                <a:schemeClr val="tx1"/>
              </a:solidFill>
              <a:latin typeface="+mj-lt"/>
            </a:endParaRPr>
          </a:p>
          <a:p>
            <a:endParaRPr lang="tr-TR" sz="2400" dirty="0" smtClean="0">
              <a:solidFill>
                <a:schemeClr val="tx1"/>
              </a:solidFill>
              <a:latin typeface="+mj-lt"/>
            </a:endParaRPr>
          </a:p>
          <a:p>
            <a:r>
              <a:rPr lang="tr-TR" sz="2400" dirty="0" smtClean="0">
                <a:solidFill>
                  <a:schemeClr val="tx1"/>
                </a:solidFill>
                <a:latin typeface="+mj-lt"/>
              </a:rPr>
              <a:t>Alt </a:t>
            </a:r>
            <a:r>
              <a:rPr lang="tr-TR" sz="2400" dirty="0" err="1">
                <a:solidFill>
                  <a:schemeClr val="tx1"/>
                </a:solidFill>
                <a:latin typeface="+mj-lt"/>
              </a:rPr>
              <a:t>ekstremitelerdeki</a:t>
            </a:r>
            <a:r>
              <a:rPr lang="tr-TR" sz="2400" dirty="0">
                <a:solidFill>
                  <a:schemeClr val="tx1"/>
                </a:solidFill>
                <a:latin typeface="+mj-lt"/>
              </a:rPr>
              <a:t> yerçekimi kuvvetini azaltmak amacıyla, sıklıkla suyun kaldırma kuvvetinin bulunduğu </a:t>
            </a:r>
            <a:r>
              <a:rPr lang="tr-TR" sz="2400" i="1" dirty="0">
                <a:solidFill>
                  <a:schemeClr val="tx1"/>
                </a:solidFill>
                <a:latin typeface="+mj-lt"/>
              </a:rPr>
              <a:t>havuz tedavisi </a:t>
            </a:r>
            <a:r>
              <a:rPr lang="tr-TR" sz="2400" i="1" dirty="0" smtClean="0">
                <a:solidFill>
                  <a:schemeClr val="tx1"/>
                </a:solidFill>
                <a:latin typeface="+mj-lt"/>
              </a:rPr>
              <a:t>(</a:t>
            </a:r>
            <a:r>
              <a:rPr lang="tr-TR" sz="2400" i="1" dirty="0" err="1" smtClean="0">
                <a:solidFill>
                  <a:schemeClr val="tx1"/>
                </a:solidFill>
                <a:latin typeface="+mj-lt"/>
              </a:rPr>
              <a:t>hidroteapi</a:t>
            </a:r>
            <a:r>
              <a:rPr lang="tr-TR" sz="2400" i="1" dirty="0" smtClean="0">
                <a:solidFill>
                  <a:schemeClr val="tx1"/>
                </a:solidFill>
                <a:latin typeface="+mj-lt"/>
              </a:rPr>
              <a:t>) </a:t>
            </a:r>
            <a:r>
              <a:rPr lang="tr-TR" sz="2400" dirty="0" smtClean="0">
                <a:solidFill>
                  <a:schemeClr val="tx1"/>
                </a:solidFill>
                <a:latin typeface="+mj-lt"/>
              </a:rPr>
              <a:t>kullanılır.</a:t>
            </a:r>
          </a:p>
          <a:p>
            <a:pPr marL="0" indent="0">
              <a:buNone/>
            </a:pPr>
            <a:endParaRPr lang="tr-TR" sz="2400" dirty="0" smtClean="0">
              <a:solidFill>
                <a:schemeClr val="tx1"/>
              </a:solidFill>
              <a:latin typeface="+mj-lt"/>
            </a:endParaRPr>
          </a:p>
          <a:p>
            <a:endParaRPr lang="tr-TR" sz="2400" dirty="0"/>
          </a:p>
          <a:p>
            <a:endParaRPr lang="tr-TR" sz="24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22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16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Elektromanyetik Kuvvet (Girdap Akımları):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85985" y="1545771"/>
            <a:ext cx="10236601" cy="5312229"/>
          </a:xfrm>
        </p:spPr>
        <p:txBody>
          <a:bodyPr>
            <a:normAutofit/>
          </a:bodyPr>
          <a:lstStyle/>
          <a:p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mıknatısın, hareketli şarj sistemlerinin ve akım taşıyan bir telin çevresinde manyetik alan olarak adlandırılan bir kuvvet alanı 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bulunur.</a:t>
            </a:r>
          </a:p>
          <a:p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Demir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nikel, kobalt veya bileşikleri, manyetik alan üretebilen manyetik atom alanlarına sahiptirler.</a:t>
            </a:r>
          </a:p>
          <a:p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23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604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İLGİLİ TERİMLER: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01079" y="1073426"/>
            <a:ext cx="9899374" cy="5168348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tr-TR" sz="2800" b="1" u="sng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Tork</a:t>
            </a:r>
            <a:r>
              <a:rPr lang="tr-TR" sz="2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Sabit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noktadan kuvvet kolu aracılığı ile belirli bir mesafeden etki eden kuvvet, </a:t>
            </a:r>
            <a:r>
              <a:rPr lang="tr-TR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tork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veya kuvvet momenti 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oluşturur. </a:t>
            </a:r>
          </a:p>
          <a:p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Kuvvetin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momenti (</a:t>
            </a:r>
            <a:r>
              <a:rPr lang="tr-TR" sz="28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), bir eksen etrafında dönmeyi oluşturma eğilimindedir. </a:t>
            </a:r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Kuvvetin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büyüklüğü (</a:t>
            </a:r>
            <a:r>
              <a:rPr lang="tr-TR" sz="28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ile kuvvetin uygulama noktasından eksene olan dik mesafenin (</a:t>
            </a:r>
            <a:r>
              <a:rPr lang="tr-TR" sz="2800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çarpımına eşittir. </a:t>
            </a:r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/>
            <a:r>
              <a:rPr lang="tr-T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T </a:t>
            </a:r>
            <a:r>
              <a:rPr lang="tr-TR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= F </a:t>
            </a:r>
            <a:r>
              <a:rPr lang="tr-TR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x d</a:t>
            </a:r>
            <a:endParaRPr lang="tr-TR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24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8250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37836" y="531329"/>
            <a:ext cx="9978887" cy="6202018"/>
          </a:xfrm>
        </p:spPr>
        <p:txBody>
          <a:bodyPr>
            <a:noAutofit/>
          </a:bodyPr>
          <a:lstStyle/>
          <a:p>
            <a:r>
              <a:rPr 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Mukavemet:</a:t>
            </a:r>
            <a:endParaRPr lang="tr-TR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Font typeface="Arial" pitchFamily="34" charset="0"/>
              <a:buChar char="•"/>
            </a:pP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Biyomekanikte mukavemet terimi, iki alanda kullanılır. </a:t>
            </a:r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857250" indent="-857250">
              <a:buFont typeface="+mj-lt"/>
              <a:buAutoNum type="romanUcPeriod"/>
            </a:pPr>
            <a:r>
              <a:rPr lang="tr-TR" sz="2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Mukavemet: 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Kuvvetin kassal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türü ile ilgilidir. Kas mukavemeti, kasın kuvvete karşı koyma veya kuvvet üretme 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yeteneğidir.</a:t>
            </a:r>
          </a:p>
          <a:p>
            <a:pPr marL="857250" indent="-857250">
              <a:buFont typeface="+mj-lt"/>
              <a:buAutoNum type="romanUcPeriod"/>
            </a:pPr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857250" indent="-857250">
              <a:buFont typeface="+mj-lt"/>
              <a:buAutoNum type="romanUcPeriod"/>
            </a:pPr>
            <a:r>
              <a:rPr lang="tr-TR" sz="2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Mukavemet </a:t>
            </a:r>
            <a:r>
              <a:rPr lang="tr-TR" sz="28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</a:t>
            </a:r>
            <a:r>
              <a:rPr lang="tr-TR" sz="2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ürü: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sneme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tipi kuvvet ile ilgilidir. Bir maddenin mukavemeti, o maddenin veya cismin 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deformasyona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karşı koyabilme becerisidir.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25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759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28725" y="437323"/>
            <a:ext cx="10658475" cy="6029738"/>
          </a:xfrm>
        </p:spPr>
        <p:txBody>
          <a:bodyPr>
            <a:normAutofit/>
          </a:bodyPr>
          <a:lstStyle/>
          <a:p>
            <a:r>
              <a:rPr lang="tr-TR" sz="4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Yük </a:t>
            </a:r>
            <a:r>
              <a:rPr lang="tr-TR" sz="4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:</a:t>
            </a:r>
          </a:p>
          <a:p>
            <a:pPr marL="0" indent="0">
              <a:buFont typeface="Arial" pitchFamily="34" charset="0"/>
              <a:buChar char="•"/>
            </a:pPr>
            <a:r>
              <a:rPr lang="tr-TR" sz="4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4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cisme dışarıdan uygulanan bir kuvvete veya </a:t>
            </a:r>
            <a:r>
              <a:rPr lang="tr-TR" sz="4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kuvvetler </a:t>
            </a:r>
            <a:r>
              <a:rPr lang="tr-TR" sz="4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bileşimine </a:t>
            </a:r>
            <a:r>
              <a:rPr lang="tr-TR" sz="4200" b="1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yük</a:t>
            </a:r>
            <a:r>
              <a:rPr lang="tr-TR" sz="4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denir</a:t>
            </a:r>
            <a:r>
              <a:rPr lang="tr-TR" sz="4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0" indent="0">
              <a:buNone/>
            </a:pPr>
            <a:endParaRPr lang="tr-TR" sz="4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Font typeface="Arial" pitchFamily="34" charset="0"/>
              <a:buChar char="•"/>
            </a:pP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banka oturan kişi, banka, kalçadaki yumuşak dokulara ve </a:t>
            </a:r>
            <a:r>
              <a:rPr lang="tr-TR" sz="28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tuberositas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2800" dirty="0" err="1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ishiiye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yük uygular.</a:t>
            </a:r>
          </a:p>
          <a:p>
            <a:pPr marL="0" indent="0">
              <a:buFont typeface="Arial" pitchFamily="34" charset="0"/>
              <a:buChar char="•"/>
            </a:pP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Elde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taşınan bir ağırlık koldaki pek çok yapıya yük 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uygular. </a:t>
            </a:r>
          </a:p>
          <a:p>
            <a:pPr marL="0" indent="0">
              <a:buFont typeface="Arial" pitchFamily="34" charset="0"/>
              <a:buChar char="•"/>
            </a:pP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Kemiği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tutunma yerinden çeken bir kas, kemiğe yük bindirir. </a:t>
            </a:r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Font typeface="Arial" pitchFamily="34" charset="0"/>
              <a:buChar char="•"/>
            </a:pP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Yatakta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yatarken, </a:t>
            </a:r>
            <a:r>
              <a:rPr lang="tr-TR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calcaneuslara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tr-TR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sacruma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tr-TR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skapulalara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tr-TR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occiputa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ve vücudun yumuşak dokularına yük biner.</a:t>
            </a:r>
          </a:p>
          <a:p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26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215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0139" y="491319"/>
            <a:ext cx="10609640" cy="5923129"/>
          </a:xfrm>
        </p:spPr>
        <p:txBody>
          <a:bodyPr>
            <a:noAutofit/>
          </a:bodyPr>
          <a:lstStyle/>
          <a:p>
            <a:r>
              <a:rPr lang="tr-TR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Kütle:</a:t>
            </a:r>
          </a:p>
          <a:p>
            <a:pPr marL="0" indent="0">
              <a:buFont typeface="Arial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Uzayda 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yer kaplayan her şeye </a:t>
            </a:r>
            <a:r>
              <a:rPr lang="tr-TR" sz="3200" b="1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madde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denir.</a:t>
            </a:r>
          </a:p>
          <a:p>
            <a:pPr marL="0" indent="0">
              <a:buFont typeface="Arial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Maddenin 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niceliğine veya miktarına </a:t>
            </a:r>
            <a:r>
              <a:rPr lang="tr-TR" sz="3200" b="1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kütle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denir.</a:t>
            </a:r>
          </a:p>
          <a:p>
            <a:pPr marL="0" indent="0">
              <a:buFont typeface="Arial" pitchFamily="34" charset="0"/>
              <a:buChar char="•"/>
            </a:pPr>
            <a:endParaRPr lang="tr-TR" sz="3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Font typeface="Arial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cismin </a:t>
            </a: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kütlesi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cismin </a:t>
            </a:r>
            <a:r>
              <a:rPr lang="tr-TR" sz="3200" u="sn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hacim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ve </a:t>
            </a:r>
            <a:r>
              <a:rPr lang="tr-TR" sz="3200" u="sn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yoğunluğu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na </a:t>
            </a: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bağlıdır.</a:t>
            </a:r>
          </a:p>
          <a:p>
            <a:pPr marL="0" indent="0">
              <a:buFont typeface="Arial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Kütle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doğrusal harekete direnç olarak da </a:t>
            </a: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tanımlanabilir.</a:t>
            </a:r>
          </a:p>
          <a:p>
            <a:pPr marL="0" indent="0">
              <a:buFont typeface="Arial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Daha 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büyük kütlesi olan bir cismi hızlandırmak veya yavaşlatmak için daha fazla kuvvet </a:t>
            </a: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gerekir.</a:t>
            </a:r>
            <a:endParaRPr lang="tr-TR" sz="32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27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190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43013" y="491319"/>
            <a:ext cx="10466765" cy="5923129"/>
          </a:xfrm>
        </p:spPr>
        <p:txBody>
          <a:bodyPr>
            <a:noAutofit/>
          </a:bodyPr>
          <a:lstStyle/>
          <a:p>
            <a:pPr marL="0" indent="0">
              <a:buFont typeface="Arial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cismin kütlesi inceleniyorsa, kütle merkezi </a:t>
            </a: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önemlidir.</a:t>
            </a:r>
          </a:p>
          <a:p>
            <a:pPr marL="0" indent="0">
              <a:buFont typeface="Arial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Bu 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nokta genellikle, </a:t>
            </a:r>
            <a:r>
              <a:rPr lang="tr-TR" sz="3200" b="1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cismin yerçekimi merkezi 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olarak </a:t>
            </a: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adlandırılır.</a:t>
            </a:r>
          </a:p>
          <a:p>
            <a:pPr marL="0" indent="0">
              <a:buFont typeface="Arial" pitchFamily="34" charset="0"/>
              <a:buChar char="•"/>
            </a:pPr>
            <a:endParaRPr lang="tr-TR" sz="3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Font typeface="Arial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Katı 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cisimlerde tüm </a:t>
            </a: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kütleye 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etki eden kuvvet, kütle merkezine etkiyen tek bir kuvvet vektörü olarak </a:t>
            </a: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belirtilebilir.</a:t>
            </a:r>
          </a:p>
          <a:p>
            <a:pPr marL="0" indent="0">
              <a:buFont typeface="Arial" pitchFamily="34" charset="0"/>
              <a:buChar char="•"/>
            </a:pP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Bu 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tek vektör, cisme yayılan pek çok paralel </a:t>
            </a: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kuvvetlerin </a:t>
            </a:r>
            <a:r>
              <a:rPr lang="tr-TR" sz="32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toplamını ifade </a:t>
            </a:r>
            <a:r>
              <a:rPr lang="tr-TR" sz="32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eder.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28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190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060811" y="491319"/>
            <a:ext cx="9648967" cy="5923129"/>
          </a:xfrm>
        </p:spPr>
        <p:txBody>
          <a:bodyPr>
            <a:noAutofit/>
          </a:bodyPr>
          <a:lstStyle/>
          <a:p>
            <a:pPr marL="0" indent="0">
              <a:buFont typeface="Arial" pitchFamily="34" charset="0"/>
              <a:buChar char="•"/>
            </a:pP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Vücutta </a:t>
            </a:r>
            <a:r>
              <a:rPr lang="tr-TR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ekstremiteler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gibi asimetrik cisimlerde kütle merkezi, daha uzun ve ağır olan uca 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doğrudur.</a:t>
            </a:r>
          </a:p>
          <a:p>
            <a:pPr marL="0" indent="0">
              <a:buFont typeface="Arial" pitchFamily="34" charset="0"/>
              <a:buChar char="•"/>
            </a:pPr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Font typeface="Arial" pitchFamily="34" charset="0"/>
              <a:buChar char="•"/>
            </a:pP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Vücudun kütle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merkezi, kişi hareket ettikçe ve vücut </a:t>
            </a:r>
            <a:r>
              <a:rPr lang="tr-TR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segmentlerinin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pozisyonu değiştikçe yer 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değiştirir.</a:t>
            </a:r>
          </a:p>
          <a:p>
            <a:pPr marL="0" indent="0">
              <a:buFont typeface="Arial" pitchFamily="34" charset="0"/>
              <a:buChar char="•"/>
            </a:pPr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Font typeface="Arial" pitchFamily="34" charset="0"/>
              <a:buChar char="•"/>
            </a:pP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Vücuda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ağırlık olarak alçı sargı, </a:t>
            </a:r>
            <a:r>
              <a:rPr lang="tr-TR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ortez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veya protez eklenmesi ya da </a:t>
            </a:r>
            <a:r>
              <a:rPr lang="tr-TR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amputasyon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yapılması, kişinin kütlesini ve kütle merkezini değiştirir.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29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190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KİNEZYOLOJİ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84338" y="1371599"/>
            <a:ext cx="10368176" cy="36509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tr-TR" alt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Normal insan vücudu ve hareketlerini mekanik kanunlar çerçevesinde inceleyen, normal değerleri patolojik durumlarla karşılaştıran bilim dalıdır. </a:t>
            </a:r>
          </a:p>
          <a:p>
            <a:pPr>
              <a:lnSpc>
                <a:spcPct val="90000"/>
              </a:lnSpc>
            </a:pPr>
            <a:endParaRPr lang="tr-TR" altLang="tr-TR" sz="2000" dirty="0" smtClean="0">
              <a:solidFill>
                <a:schemeClr val="tx1"/>
              </a:solidFill>
            </a:endParaRPr>
          </a:p>
          <a:p>
            <a:pPr marL="0" indent="0">
              <a:lnSpc>
                <a:spcPct val="90000"/>
              </a:lnSpc>
              <a:buNone/>
            </a:pPr>
            <a:endParaRPr lang="tr-TR" altLang="tr-TR" sz="20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tr-TR" sz="2000" dirty="0">
              <a:solidFill>
                <a:schemeClr val="tx1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226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64029" y="609600"/>
            <a:ext cx="10840584" cy="5301622"/>
          </a:xfrm>
        </p:spPr>
        <p:txBody>
          <a:bodyPr>
            <a:noAutofit/>
          </a:bodyPr>
          <a:lstStyle/>
          <a:p>
            <a:r>
              <a:rPr lang="tr-TR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İş:</a:t>
            </a:r>
          </a:p>
          <a:p>
            <a:pPr marL="0" indent="0">
              <a:buFont typeface="Arial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cisimde yer değiştirmeye neden olan kuvvete iş 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denir. </a:t>
            </a:r>
          </a:p>
          <a:p>
            <a:pPr marL="0" indent="0">
              <a:buFont typeface="Arial" pitchFamily="34" charset="0"/>
              <a:buChar char="•"/>
            </a:pPr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Font typeface="Arial" pitchFamily="34" charset="0"/>
              <a:buChar char="•"/>
            </a:pPr>
            <a:r>
              <a:rPr lang="tr-TR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W= F x s</a:t>
            </a:r>
          </a:p>
          <a:p>
            <a:pPr marL="0" indent="0">
              <a:buNone/>
            </a:pP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İşin büyüklüğü= (cismi </a:t>
            </a:r>
            <a:r>
              <a:rPr lang="tr-TR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hareket ettirmek için uygulanan kuvvetin 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büyüklüğü)X (kuvvetin </a:t>
            </a:r>
            <a:r>
              <a:rPr lang="tr-TR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yönündeki yer değiştirme 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miktarı)</a:t>
            </a:r>
            <a:endParaRPr lang="tr-TR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30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5865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 smtClean="0"/>
              <a:t>Newton'un </a:t>
            </a:r>
            <a:r>
              <a:rPr lang="tr-TR" dirty="0"/>
              <a:t>Hareket </a:t>
            </a:r>
            <a:r>
              <a:rPr lang="tr-TR" dirty="0" smtClean="0"/>
              <a:t>Kanunları: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948070" y="1245703"/>
            <a:ext cx="9992535" cy="5247861"/>
          </a:xfrm>
        </p:spPr>
        <p:txBody>
          <a:bodyPr>
            <a:normAutofit lnSpcReduction="10000"/>
          </a:bodyPr>
          <a:lstStyle/>
          <a:p>
            <a:pPr marL="742950" indent="-742950">
              <a:buFont typeface="+mj-lt"/>
              <a:buAutoNum type="alphaUcPeriod"/>
            </a:pP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Birinci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kanun </a:t>
            </a:r>
            <a:r>
              <a:rPr lang="tr-TR" b="1" u="sn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eylemsizlik yasası</a:t>
            </a:r>
            <a:r>
              <a:rPr lang="tr-TR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olarak belirtilir. Bu kanun 3 bölümden oluşur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 marL="0" indent="0">
              <a:buNone/>
            </a:pPr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tr-T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1.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Bir dış kuvvet etki etmedikçe, sabit bir cisim durmaya devam eder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tr-TR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2.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Sabit hızla hareket eden bir cisim aynı hızla hareketine devam eder.</a:t>
            </a:r>
          </a:p>
          <a:p>
            <a:pPr marL="0" indent="0">
              <a:buNone/>
            </a:pPr>
            <a:r>
              <a:rPr lang="tr-T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3.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Bir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dış kuvvet etki etmedikçe, aynı doğrultuda hareketine devam eder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31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3892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43039" y="622851"/>
            <a:ext cx="10364644" cy="59899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chemeClr val="bg1">
                    <a:lumMod val="85000"/>
                  </a:schemeClr>
                </a:solidFill>
                <a:latin typeface="Calibri" pitchFamily="34" charset="0"/>
                <a:cs typeface="Calibri" pitchFamily="34" charset="0"/>
              </a:rPr>
              <a:t>B. 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Newton’un ikinci hareket kanunu</a:t>
            </a:r>
            <a:r>
              <a:rPr lang="tr-T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b="1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ivmelenme</a:t>
            </a:r>
            <a:r>
              <a:rPr lang="tr-T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kanunudur. </a:t>
            </a:r>
            <a:endParaRPr lang="tr-TR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Hareketin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birinci kanununun bir uzantısıdır. </a:t>
            </a:r>
            <a:endParaRPr lang="tr-TR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Font typeface="Arial" pitchFamily="34" charset="0"/>
              <a:buChar char="•"/>
            </a:pP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cismin ivmesi (hız ve yönde değişim) cisme etki eden dış kuvvetle doğru orantılı, cismin kütlesi ile ters 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orantılıdır.</a:t>
            </a:r>
          </a:p>
          <a:p>
            <a:pPr marL="0" indent="0">
              <a:buFont typeface="Arial" pitchFamily="34" charset="0"/>
              <a:buChar char="•"/>
            </a:pP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makara sisteminde ağırlığa ivme kazandırma bu kanuna örnektir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  <a:endParaRPr lang="tr-TR" sz="2400" dirty="0" smtClean="0"/>
          </a:p>
          <a:p>
            <a:endParaRPr lang="tr-TR" dirty="0"/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32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6909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8700" y="477672"/>
            <a:ext cx="10475912" cy="63803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4800" b="1" baseline="-25000" dirty="0" smtClean="0">
                <a:solidFill>
                  <a:schemeClr val="bg1">
                    <a:lumMod val="85000"/>
                  </a:schemeClr>
                </a:solidFill>
                <a:latin typeface="Calibri" pitchFamily="34" charset="0"/>
                <a:cs typeface="Calibri" pitchFamily="34" charset="0"/>
              </a:rPr>
              <a:t>C.</a:t>
            </a:r>
            <a:r>
              <a:rPr lang="tr-TR" sz="4800" b="1" dirty="0" smtClean="0">
                <a:solidFill>
                  <a:schemeClr val="bg1">
                    <a:lumMod val="8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4800" b="1" u="sng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Tepki </a:t>
            </a:r>
            <a:r>
              <a:rPr lang="tr-TR" sz="4800" b="1" u="sng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yasası</a:t>
            </a:r>
            <a:r>
              <a:rPr lang="tr-TR" sz="4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tr-TR" sz="4800" baseline="-250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Newtonun</a:t>
            </a:r>
            <a:r>
              <a:rPr lang="tr-TR" sz="4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sz="4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üçüncü </a:t>
            </a:r>
            <a:r>
              <a:rPr lang="tr-TR" sz="4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</a:t>
            </a:r>
            <a:r>
              <a:rPr lang="tr-TR" sz="4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anunudur</a:t>
            </a:r>
            <a:r>
              <a:rPr lang="tr-TR" sz="4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 </a:t>
            </a:r>
            <a:endParaRPr lang="tr-TR" sz="4800" baseline="-25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Font typeface="Arial" pitchFamily="34" charset="0"/>
              <a:buChar char="•"/>
            </a:pPr>
            <a:r>
              <a:rPr lang="tr-TR" sz="4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Bu yasaya göre; bir cisme uygulanan her etki veya kuvvete karşı, cisim tarafından </a:t>
            </a:r>
            <a:r>
              <a:rPr lang="tr-TR" sz="4800" u="sng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eşit miktarda ve ters yönde tepki </a:t>
            </a:r>
            <a:r>
              <a:rPr lang="tr-TR" sz="4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uygulanır.</a:t>
            </a:r>
          </a:p>
          <a:p>
            <a:pPr marL="0" indent="0">
              <a:buFont typeface="Arial" pitchFamily="34" charset="0"/>
              <a:buChar char="•"/>
            </a:pPr>
            <a:r>
              <a:rPr lang="tr-TR" sz="4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4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cismi iterseniz cisim itme yönünüze ters yönde ve eşit büyüklükte karşı itme kuvveti </a:t>
            </a:r>
            <a:r>
              <a:rPr lang="tr-TR" sz="4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uygular.</a:t>
            </a:r>
          </a:p>
          <a:p>
            <a:pPr marL="0" indent="0">
              <a:buFont typeface="Arial" pitchFamily="34" charset="0"/>
              <a:buChar char="•"/>
            </a:pPr>
            <a:r>
              <a:rPr lang="tr-TR" sz="4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Cisim </a:t>
            </a:r>
            <a:r>
              <a:rPr lang="tr-TR" sz="4800" baseline="-25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hareket etmeye başlarsa, hareketin ikinci kanunu geçerli </a:t>
            </a:r>
            <a:r>
              <a:rPr lang="tr-TR" sz="48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olur.</a:t>
            </a:r>
            <a:endParaRPr lang="tr-TR" sz="4800" baseline="-25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33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335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28701" y="970344"/>
            <a:ext cx="10564859" cy="6272236"/>
          </a:xfrm>
        </p:spPr>
        <p:txBody>
          <a:bodyPr>
            <a:noAutofit/>
          </a:bodyPr>
          <a:lstStyle/>
          <a:p>
            <a:pPr marL="0" indent="0"/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Sabit duran veya sabit bir hızla hareket eden bir vücut denge halindedir. </a:t>
            </a:r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Bu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durumu değiştirmek için bir kuvvet uygulanmalıdır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0" indent="0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Hareket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etmekte olan bir cisim için; hareketi yavaşlatan ve durduran 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kuvvetler: </a:t>
            </a:r>
          </a:p>
          <a:p>
            <a:pPr marL="514350" indent="-514350">
              <a:buNone/>
            </a:pP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1) </a:t>
            </a:r>
            <a:r>
              <a:rPr lang="tr-TR" sz="2800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Destek </a:t>
            </a:r>
            <a:r>
              <a:rPr lang="tr-TR" sz="2800" u="sn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zemini ile cisim arasındaki </a:t>
            </a:r>
            <a:r>
              <a:rPr lang="tr-TR" sz="2800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sürtünme</a:t>
            </a:r>
          </a:p>
          <a:p>
            <a:pPr marL="514350" indent="-514350">
              <a:buNone/>
            </a:pP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) </a:t>
            </a:r>
            <a:r>
              <a:rPr lang="tr-TR" sz="2800" u="sn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Hava direncidir.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514350" indent="-514350">
              <a:buNone/>
            </a:pPr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34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907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12850" y="1685924"/>
            <a:ext cx="10368176" cy="5312229"/>
          </a:xfrm>
        </p:spPr>
        <p:txBody>
          <a:bodyPr>
            <a:normAutofit/>
          </a:bodyPr>
          <a:lstStyle/>
          <a:p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Gitmekte olan tekerlekli sandalyedeki bir hasta, tekerlekli sandalyeyle kapı eşiğine takıldığında öne doğru fırlayabilir veya arkadan beklenmedik anda bir kişinin tekerlekli sandalyeyi itmesiyle hastanın gövdesine arkaya doğru kuvvet uygulanır. </a:t>
            </a:r>
          </a:p>
          <a:p>
            <a:endParaRPr lang="tr-TR" sz="2800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35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69490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00126" y="278296"/>
            <a:ext cx="10940084" cy="6241773"/>
          </a:xfrm>
        </p:spPr>
        <p:txBody>
          <a:bodyPr>
            <a:noAutofit/>
          </a:bodyPr>
          <a:lstStyle/>
          <a:p>
            <a:pPr marL="0" indent="0"/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Eylemsizlik, bir cismin harekete başlamasına direnç 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gösterir.</a:t>
            </a:r>
          </a:p>
          <a:p>
            <a:pPr marL="0" indent="0"/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Hareket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ediyorsa yavaşlamasına veya durmasına yönelik direnç 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uygulanır.</a:t>
            </a:r>
          </a:p>
          <a:p>
            <a:pPr marL="0" indent="0"/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cismin eylemsizliği ağırlığı ile 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orantılıdır.</a:t>
            </a:r>
          </a:p>
          <a:p>
            <a:pPr marL="0" indent="0"/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/>
            <a:r>
              <a:rPr lang="tr-TR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yardımcı hizmetli çok ağır bir hastayı sedyeye itmeye çalıştığında, sadece hastayı itmeyi başlatmada değil, itilen hastayı durdurmada </a:t>
            </a:r>
            <a:r>
              <a:rPr lang="tr-TR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zorlanır.</a:t>
            </a:r>
          </a:p>
          <a:p>
            <a:pPr marL="0" indent="0"/>
            <a:r>
              <a:rPr lang="tr-TR" sz="2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20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çocuğu bir yerden bir yere naklederken hareketi başlatmak ve durdurmak için daha az direnç söz konusudur. </a:t>
            </a:r>
            <a:endParaRPr lang="tr-TR" sz="2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36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371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307481" y="787782"/>
            <a:ext cx="9971313" cy="6241773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</a:t>
            </a:r>
            <a:r>
              <a:rPr lang="tr-TR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ampute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de aynı şekilde, </a:t>
            </a:r>
            <a:r>
              <a:rPr lang="tr-TR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amputasyon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sonucu bir kısmını kaybettiği </a:t>
            </a:r>
            <a:r>
              <a:rPr lang="tr-TR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ektremitesinin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kontrolünde, diğer </a:t>
            </a:r>
            <a:r>
              <a:rPr lang="tr-TR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ekstremitesine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göre daha az eylemsizliğe ihtiyaç 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duyar.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Diğer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yandan alçı sargılı veya </a:t>
            </a:r>
            <a:r>
              <a:rPr lang="tr-TR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ortez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takılmış bir </a:t>
            </a:r>
            <a:r>
              <a:rPr lang="tr-TR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ekstremeyi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kontrol etmek için normalden daha fazla enerji gerekir. </a:t>
            </a:r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/>
            <a:endParaRPr lang="tr-TR" sz="28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/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ylemsizliğin 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artma veya azalma miktarı, kütledeki değişimle doğru </a:t>
            </a:r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orantılıdır.</a:t>
            </a:r>
          </a:p>
          <a:p>
            <a:pPr marL="0" indent="0"/>
            <a:r>
              <a:rPr 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Bu</a:t>
            </a:r>
            <a:r>
              <a:rPr 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, enerji tüketiminde ve yorgunlukta önemli bir faktördür. </a:t>
            </a:r>
          </a:p>
        </p:txBody>
      </p:sp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37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03713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MEKANİK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84338" y="1086679"/>
            <a:ext cx="10368176" cy="5597150"/>
          </a:xfrm>
        </p:spPr>
        <p:txBody>
          <a:bodyPr>
            <a:normAutofit/>
          </a:bodyPr>
          <a:lstStyle/>
          <a:p>
            <a:r>
              <a:rPr lang="tr-TR" altLang="tr-TR" sz="2800" b="1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Katı cisim </a:t>
            </a:r>
            <a:r>
              <a:rPr lang="tr-TR" altLang="tr-TR" sz="2800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mekaniği:</a:t>
            </a:r>
            <a:endParaRPr lang="tr-TR" altLang="tr-TR" sz="2800" b="1" i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tr-TR" altLang="tr-TR" sz="2800" dirty="0" err="1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Rijid</a:t>
            </a:r>
            <a:r>
              <a:rPr lang="tr-TR" alt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cisimlerin mekaniği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alt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Statik</a:t>
            </a:r>
          </a:p>
          <a:p>
            <a:pPr lvl="2">
              <a:buFont typeface="Courier New" panose="02070309020205020404" pitchFamily="49" charset="0"/>
              <a:buChar char="o"/>
            </a:pPr>
            <a:r>
              <a:rPr lang="tr-TR" alt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Dinamik</a:t>
            </a:r>
          </a:p>
          <a:p>
            <a:pPr marL="2244725" lvl="3">
              <a:buFont typeface="Wingdings" panose="05000000000000000000" pitchFamily="2" charset="2"/>
              <a:buChar char="q"/>
            </a:pPr>
            <a:r>
              <a:rPr lang="tr-TR" alt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Kinematik</a:t>
            </a:r>
          </a:p>
          <a:p>
            <a:pPr marL="2244725" lvl="3">
              <a:buFont typeface="Wingdings" panose="05000000000000000000" pitchFamily="2" charset="2"/>
              <a:buChar char="q"/>
            </a:pPr>
            <a:r>
              <a:rPr lang="tr-TR" alt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Kinetik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altLang="tr-TR" sz="28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Şekil değiştirebilen cisimlerin </a:t>
            </a:r>
            <a:r>
              <a:rPr lang="tr-TR" altLang="tr-TR" sz="28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mekaniği</a:t>
            </a:r>
          </a:p>
          <a:p>
            <a:pPr lvl="1">
              <a:buFont typeface="Arial" panose="020B0604020202020204" pitchFamily="34" charset="0"/>
              <a:buChar char="•"/>
            </a:pPr>
            <a:endParaRPr lang="tr-TR" altLang="tr-TR" sz="28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altLang="tr-TR" sz="2800" b="1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Akışkanlar </a:t>
            </a:r>
            <a:r>
              <a:rPr lang="tr-TR" altLang="tr-TR" sz="2800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mekaniği:</a:t>
            </a:r>
            <a:endParaRPr lang="tr-TR" altLang="tr-TR" sz="2800" b="1" i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2078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7" name="6 Metin kutusu"/>
          <p:cNvSpPr txBox="1"/>
          <p:nvPr/>
        </p:nvSpPr>
        <p:spPr>
          <a:xfrm>
            <a:off x="4492488" y="185531"/>
            <a:ext cx="2782955" cy="10772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perspective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r>
              <a:rPr lang="tr-TR" sz="3200" b="1" u="sng" dirty="0" smtClean="0">
                <a:ln>
                  <a:solidFill>
                    <a:schemeClr val="tx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MEKANİK: </a:t>
            </a:r>
          </a:p>
          <a:p>
            <a:r>
              <a:rPr lang="tr-TR" sz="3200" dirty="0" smtClean="0">
                <a:ln>
                  <a:solidFill>
                    <a:schemeClr val="tx1"/>
                  </a:solidFill>
                </a:ln>
                <a:latin typeface="Calibri" pitchFamily="34" charset="0"/>
                <a:cs typeface="Calibri" pitchFamily="34" charset="0"/>
              </a:rPr>
              <a:t>(Katı cisimler)</a:t>
            </a:r>
            <a:endParaRPr lang="tr-TR" sz="3200" dirty="0">
              <a:ln>
                <a:solidFill>
                  <a:schemeClr val="tx1"/>
                </a:solidFill>
              </a:ln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1" name="10 Metin kutusu"/>
          <p:cNvSpPr txBox="1"/>
          <p:nvPr/>
        </p:nvSpPr>
        <p:spPr>
          <a:xfrm>
            <a:off x="1192696" y="1696274"/>
            <a:ext cx="4346713" cy="20621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perspective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lvl="0"/>
            <a:r>
              <a:rPr lang="tr-TR" altLang="tr-T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DİNAMİK: </a:t>
            </a:r>
          </a:p>
          <a:p>
            <a:pPr lvl="0"/>
            <a:r>
              <a:rPr lang="tr-TR" altLang="tr-TR" sz="3200" dirty="0" smtClean="0">
                <a:latin typeface="Calibri" pitchFamily="34" charset="0"/>
                <a:cs typeface="Calibri" pitchFamily="34" charset="0"/>
              </a:rPr>
              <a:t>Hareket sırasında insanın </a:t>
            </a:r>
            <a:r>
              <a:rPr lang="tr-TR" altLang="tr-TR" sz="3200" u="sng" dirty="0" smtClean="0">
                <a:latin typeface="Calibri" pitchFamily="34" charset="0"/>
                <a:cs typeface="Calibri" pitchFamily="34" charset="0"/>
              </a:rPr>
              <a:t>hızı</a:t>
            </a:r>
            <a:r>
              <a:rPr lang="tr-TR" altLang="tr-TR" sz="3200" dirty="0" smtClean="0">
                <a:latin typeface="Calibri" pitchFamily="34" charset="0"/>
                <a:cs typeface="Calibri" pitchFamily="34" charset="0"/>
              </a:rPr>
              <a:t>nın ve </a:t>
            </a:r>
            <a:r>
              <a:rPr lang="tr-TR" altLang="tr-TR" sz="3200" u="sng" dirty="0" smtClean="0">
                <a:latin typeface="Calibri" pitchFamily="34" charset="0"/>
                <a:cs typeface="Calibri" pitchFamily="34" charset="0"/>
              </a:rPr>
              <a:t>yönü</a:t>
            </a:r>
            <a:r>
              <a:rPr lang="tr-TR" altLang="tr-TR" sz="3200" dirty="0" smtClean="0">
                <a:latin typeface="Calibri" pitchFamily="34" charset="0"/>
                <a:cs typeface="Calibri" pitchFamily="34" charset="0"/>
              </a:rPr>
              <a:t>nün değerlendirilmesidir.</a:t>
            </a:r>
            <a:endParaRPr lang="tr-TR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2" name="11 Metin kutusu"/>
          <p:cNvSpPr txBox="1"/>
          <p:nvPr/>
        </p:nvSpPr>
        <p:spPr>
          <a:xfrm>
            <a:off x="6149009" y="1689650"/>
            <a:ext cx="5883965" cy="20621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perspective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lvl="0"/>
            <a:r>
              <a:rPr lang="tr-TR" altLang="tr-T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STATİK:</a:t>
            </a:r>
            <a:r>
              <a:rPr lang="tr-TR" altLang="tr-T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</a:p>
          <a:p>
            <a:pPr lvl="0"/>
            <a:r>
              <a:rPr lang="tr-TR" altLang="tr-TR" sz="3200" dirty="0" smtClean="0">
                <a:latin typeface="Calibri" pitchFamily="34" charset="0"/>
                <a:cs typeface="Calibri" pitchFamily="34" charset="0"/>
              </a:rPr>
              <a:t>Dinlenme veya hareket sırasında bir cismin veya insanın </a:t>
            </a:r>
            <a:r>
              <a:rPr lang="tr-TR" altLang="tr-TR" sz="3200" u="sng" dirty="0" smtClean="0">
                <a:latin typeface="Calibri" pitchFamily="34" charset="0"/>
                <a:cs typeface="Calibri" pitchFamily="34" charset="0"/>
              </a:rPr>
              <a:t>denge</a:t>
            </a:r>
            <a:r>
              <a:rPr lang="tr-TR" altLang="tr-TR" sz="3200" dirty="0" smtClean="0">
                <a:latin typeface="Calibri" pitchFamily="34" charset="0"/>
                <a:cs typeface="Calibri" pitchFamily="34" charset="0"/>
              </a:rPr>
              <a:t>deki</a:t>
            </a:r>
            <a:r>
              <a:rPr lang="tr-TR" altLang="tr-TR" sz="3200" u="sng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tr-TR" altLang="tr-TR" sz="3200" dirty="0" smtClean="0">
                <a:latin typeface="Calibri" pitchFamily="34" charset="0"/>
                <a:cs typeface="Calibri" pitchFamily="34" charset="0"/>
              </a:rPr>
              <a:t>durumudur. </a:t>
            </a:r>
            <a:endParaRPr lang="tr-TR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12 Metin kutusu"/>
          <p:cNvSpPr txBox="1"/>
          <p:nvPr/>
        </p:nvSpPr>
        <p:spPr>
          <a:xfrm>
            <a:off x="1186072" y="4340050"/>
            <a:ext cx="4644885" cy="206210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perspective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lvl="0"/>
            <a:r>
              <a:rPr lang="tr-TR" altLang="tr-T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KİNEMATİK:</a:t>
            </a:r>
            <a:r>
              <a:rPr lang="tr-TR" alt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</a:p>
          <a:p>
            <a:pPr lvl="0"/>
            <a:r>
              <a:rPr lang="tr-TR" altLang="tr-TR" sz="3200" dirty="0" smtClean="0">
                <a:latin typeface="Calibri" pitchFamily="34" charset="0"/>
                <a:cs typeface="Calibri" pitchFamily="34" charset="0"/>
              </a:rPr>
              <a:t>Hareket sırasında eklemlerin aldığı açısal değerlerin incelenmesidir.</a:t>
            </a:r>
            <a:endParaRPr lang="tr-TR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4" name="13 Metin kutusu"/>
          <p:cNvSpPr txBox="1"/>
          <p:nvPr/>
        </p:nvSpPr>
        <p:spPr>
          <a:xfrm>
            <a:off x="6613324" y="4586271"/>
            <a:ext cx="3379364" cy="15696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  <a:effectLst>
            <a:glow rad="228600">
              <a:schemeClr val="accent5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perspectiveFront"/>
            <a:lightRig rig="threePt" dir="t"/>
          </a:scene3d>
          <a:sp3d>
            <a:bevelT/>
          </a:sp3d>
        </p:spPr>
        <p:txBody>
          <a:bodyPr wrap="square" rtlCol="0">
            <a:spAutoFit/>
          </a:bodyPr>
          <a:lstStyle/>
          <a:p>
            <a:pPr lvl="0"/>
            <a:r>
              <a:rPr lang="tr-TR" sz="32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KİNETİK:</a:t>
            </a:r>
          </a:p>
          <a:p>
            <a:pPr lvl="0"/>
            <a:r>
              <a:rPr lang="tr-TR" sz="3200" dirty="0" smtClean="0">
                <a:latin typeface="Calibri" pitchFamily="34" charset="0"/>
                <a:cs typeface="Calibri" pitchFamily="34" charset="0"/>
              </a:rPr>
              <a:t>Hareketi doğuran kuvvetleri inceler.</a:t>
            </a:r>
            <a:endParaRPr lang="tr-TR" sz="3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5" name="14 Aşağı Ok"/>
          <p:cNvSpPr/>
          <p:nvPr/>
        </p:nvSpPr>
        <p:spPr>
          <a:xfrm>
            <a:off x="4981433" y="1296537"/>
            <a:ext cx="354842" cy="354842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15 Aşağı Ok"/>
          <p:cNvSpPr/>
          <p:nvPr/>
        </p:nvSpPr>
        <p:spPr>
          <a:xfrm>
            <a:off x="6430393" y="1312457"/>
            <a:ext cx="354842" cy="354842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7" name="16 Aşağı Ok"/>
          <p:cNvSpPr/>
          <p:nvPr/>
        </p:nvSpPr>
        <p:spPr>
          <a:xfrm>
            <a:off x="3291343" y="3794078"/>
            <a:ext cx="354842" cy="479989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8" name="17 Aşağı Ok"/>
          <p:cNvSpPr/>
          <p:nvPr/>
        </p:nvSpPr>
        <p:spPr>
          <a:xfrm rot="16875184">
            <a:off x="5488798" y="3013482"/>
            <a:ext cx="354842" cy="2082196"/>
          </a:xfrm>
          <a:prstGeom prst="downArrow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14875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KUVVET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57739" y="1020417"/>
            <a:ext cx="10494775" cy="566341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Kuvvet;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bir hareketi meydana getiren, yapılmakta olan bir hareketi hızlandıran, yavaşlatan veya durduran etkenlerdir.</a:t>
            </a:r>
          </a:p>
          <a:p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tr-TR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İnsan </a:t>
            </a:r>
            <a:r>
              <a:rPr lang="tr-TR" b="1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vücudunda kuvvetler;</a:t>
            </a:r>
          </a:p>
          <a:p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tr-TR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İç </a:t>
            </a:r>
            <a:r>
              <a:rPr lang="tr-TR" b="1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kuvvetler;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temel olarak adale kasılması, daha az olarak da eklem çevresi bağ ve yumuşak dokuların 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etkisi.</a:t>
            </a:r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	</a:t>
            </a:r>
            <a:r>
              <a:rPr lang="tr-TR" b="1" i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Dış </a:t>
            </a:r>
            <a:r>
              <a:rPr lang="tr-TR" b="1" i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kuvvetler;</a:t>
            </a:r>
            <a:r>
              <a:rPr lang="tr-TR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yerçekimi, sürtünme, hava ve su direnci, darbe ve 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yüklenmeler. </a:t>
            </a:r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572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84339" y="152400"/>
            <a:ext cx="10335518" cy="974035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>
                <a:solidFill>
                  <a:schemeClr val="tx1"/>
                </a:solidFill>
              </a:rPr>
              <a:t>KUVVET TİPLERİ: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417983" y="1099931"/>
            <a:ext cx="10534531" cy="558389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Kuvvetin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pek çok türü mevcuttur. Bazı bilim adamları kuvveti 2 kategoriye ayırmaktadır: </a:t>
            </a:r>
            <a:endParaRPr lang="tr-TR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Temas kuvvetleri, </a:t>
            </a:r>
            <a:endParaRPr lang="tr-TR" u="sng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u="sng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Belli </a:t>
            </a:r>
            <a:r>
              <a:rPr lang="tr-TR" u="sng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mesafeden etki eden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(temas etmeyen) kuvvetler. </a:t>
            </a:r>
            <a:endParaRPr lang="tr-TR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tr-TR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marL="0" indent="0"/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Bazıları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ise, yerçekimi, elektromanyetik, güçlü nükleer ve zayıf nükleer gibi kuvvetleri doğal kuvvetler olarak tanımlamaktadırlar.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15533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baseline="-25000" dirty="0" smtClean="0">
                <a:solidFill>
                  <a:schemeClr val="tx1"/>
                </a:solidFill>
              </a:rPr>
              <a:t>Yerçekimi: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84338" y="1192696"/>
            <a:ext cx="10368176" cy="5665303"/>
          </a:xfrm>
        </p:spPr>
        <p:txBody>
          <a:bodyPr>
            <a:noAutofit/>
          </a:bodyPr>
          <a:lstStyle/>
          <a:p>
            <a:r>
              <a:rPr lang="tr-TR" sz="40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2 cisim arasındaki karşılıklı çekimdir. </a:t>
            </a:r>
          </a:p>
          <a:p>
            <a:r>
              <a:rPr lang="tr-TR" sz="40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Yerçekimi kuvvetinin büyüklüğü, her bir cismin kütlesi ile doğru,  cisimler arasındaki mesafe ile ters orantılıdır.</a:t>
            </a:r>
          </a:p>
          <a:p>
            <a:r>
              <a:rPr lang="tr-TR" sz="40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Yeryüzünün bir cisim üzerindeki yerçekimi büyüklüğü, </a:t>
            </a:r>
            <a:r>
              <a:rPr lang="tr-TR" sz="4000" b="1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cismin ağırlığı (W) </a:t>
            </a:r>
            <a:r>
              <a:rPr lang="tr-TR" sz="40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olarak adlandırılır. </a:t>
            </a:r>
          </a:p>
          <a:p>
            <a:endParaRPr lang="tr-TR" sz="4000" baseline="-25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tr-TR" sz="4000" baseline="-25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cisim genellikle pek çok farklı parçadan oluşsa da, cismin kütle merkezi olarak tanımlanan bir uygulama noktası vardır. </a:t>
            </a:r>
            <a:endParaRPr lang="tr-TR" sz="4000" baseline="-25000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572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278296"/>
            <a:ext cx="8911687" cy="1060174"/>
          </a:xfrm>
        </p:spPr>
        <p:txBody>
          <a:bodyPr/>
          <a:lstStyle/>
          <a:p>
            <a:pPr algn="ctr"/>
            <a:r>
              <a:rPr lang="tr-TR" sz="4000" dirty="0" smtClean="0"/>
              <a:t>Temas: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584338" y="1099931"/>
            <a:ext cx="10368176" cy="5583898"/>
          </a:xfrm>
        </p:spPr>
        <p:txBody>
          <a:bodyPr>
            <a:normAutofit/>
          </a:bodyPr>
          <a:lstStyle/>
          <a:p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İki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cisim temas ettiği sürece aralarında bir kuvvet 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vardır.</a:t>
            </a:r>
          </a:p>
          <a:p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Bir temas kuvveti, </a:t>
            </a:r>
            <a:r>
              <a:rPr lang="tr-T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dış </a:t>
            </a:r>
            <a:r>
              <a:rPr lang="tr-TR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kaynaklı kuvvet </a:t>
            </a:r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sonucunda meydana gelir. </a:t>
            </a:r>
          </a:p>
          <a:p>
            <a:r>
              <a:rPr lang="tr-TR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Önemli olmasına rağmen genellikle ihmal edilen bir diğer temas kuvveti, </a:t>
            </a:r>
            <a:r>
              <a:rPr lang="tr-TR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eklem reaksiyon </a:t>
            </a:r>
            <a:r>
              <a:rPr lang="tr-T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kuvveti</a:t>
            </a:r>
            <a:r>
              <a:rPr lang="tr-TR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63DB8E-F98E-432A-B09D-0AD46341ED08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187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Kağıt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771</TotalTime>
  <Words>1561</Words>
  <Application>Microsoft Office PowerPoint</Application>
  <PresentationFormat>Geniş ekran</PresentationFormat>
  <Paragraphs>245</Paragraphs>
  <Slides>37</Slides>
  <Notes>0</Notes>
  <HiddenSlides>3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37</vt:i4>
      </vt:variant>
    </vt:vector>
  </HeadingPairs>
  <TitlesOfParts>
    <vt:vector size="44" baseType="lpstr">
      <vt:lpstr>Arial</vt:lpstr>
      <vt:lpstr>Calibri</vt:lpstr>
      <vt:lpstr>Constantia</vt:lpstr>
      <vt:lpstr>Courier New</vt:lpstr>
      <vt:lpstr>Wingdings</vt:lpstr>
      <vt:lpstr>Wingdings 3</vt:lpstr>
      <vt:lpstr>Duman</vt:lpstr>
      <vt:lpstr> KİNEZYOLOJİYE GİRİŞ</vt:lpstr>
      <vt:lpstr>BİYOMEKANİK</vt:lpstr>
      <vt:lpstr>KİNEZYOLOJİ </vt:lpstr>
      <vt:lpstr>MEKANİK</vt:lpstr>
      <vt:lpstr>PowerPoint Sunusu</vt:lpstr>
      <vt:lpstr>KUVVET</vt:lpstr>
      <vt:lpstr>KUVVET TİPLERİ:</vt:lpstr>
      <vt:lpstr>Yerçekimi:</vt:lpstr>
      <vt:lpstr>Temas:</vt:lpstr>
      <vt:lpstr>PowerPoint Sunusu</vt:lpstr>
      <vt:lpstr>Sürtünme:</vt:lpstr>
      <vt:lpstr>Kas Kuvveti: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Esneklik:</vt:lpstr>
      <vt:lpstr>PowerPoint Sunusu</vt:lpstr>
      <vt:lpstr>Suyun Kaldırma Kuvveti:</vt:lpstr>
      <vt:lpstr>Elektromanyetik Kuvvet (Girdap Akımları):</vt:lpstr>
      <vt:lpstr>İLGİLİ TERİMLER: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Newton'un Hareket Kanunları: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Silentall Unattended Installer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KİNEZYOLOJİYE GİRİŞ</dc:title>
  <dc:creator>aybüke seven</dc:creator>
  <cp:lastModifiedBy>user02</cp:lastModifiedBy>
  <cp:revision>144</cp:revision>
  <dcterms:created xsi:type="dcterms:W3CDTF">2016-08-22T10:03:16Z</dcterms:created>
  <dcterms:modified xsi:type="dcterms:W3CDTF">2018-06-25T11:47:25Z</dcterms:modified>
</cp:coreProperties>
</file>