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şlıksız Bölüm" id="{2B82A130-64FA-4B42-AA4B-580213D4F413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15.08.2020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247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15.08.2020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61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E8CDF72-C654-4683-8C6F-600FDF57AD6B}" type="datetimeFigureOut">
              <a:rPr lang="tr-TR" smtClean="0"/>
              <a:t>15.08.2020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42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F8D80EF-9E26-4FEC-ADA8-9FBA0B7F8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>
            <a:normAutofit/>
          </a:bodyPr>
          <a:lstStyle/>
          <a:p>
            <a:r>
              <a:rPr lang="tr-TR" dirty="0"/>
              <a:t>Roma Hukuku (5. hafta)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C05838-F8AC-4B31-AB17-C1C8E480E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</a:rPr>
              <a:t>Prof. Dr. Ahmet Nadi GÜNAL</a:t>
            </a:r>
          </a:p>
          <a:p>
            <a:r>
              <a:rPr lang="tr-TR" b="1" dirty="0">
                <a:solidFill>
                  <a:srgbClr val="FFFFFF"/>
                </a:solidFill>
              </a:rPr>
              <a:t>Arş. Gör. Alaz TARHAN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5172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77F178DA-3B39-4DAA-B299-6CA1BE1B7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Hukuki İşlem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1B8CEB79-455A-4A28-8EE9-FA2266CC3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/>
              <a:t>Hukuki işlem</a:t>
            </a:r>
            <a:r>
              <a:rPr lang="tr-TR" dirty="0"/>
              <a:t>,</a:t>
            </a:r>
            <a:r>
              <a:rPr lang="tr-TR" b="1" dirty="0"/>
              <a:t> </a:t>
            </a:r>
            <a:r>
              <a:rPr lang="tr-TR" dirty="0"/>
              <a:t>hukuk düzeninin saptadığı koşullar ve sınırlar içinde, kişinin ya da kişilerin istedikleri amaçlara uygun hukuki sonuçlar doğuracağını kabul ettiği irade beyanından oluşmaktadır.</a:t>
            </a:r>
          </a:p>
          <a:p>
            <a:pPr algn="just"/>
            <a:r>
              <a:rPr lang="tr-TR" dirty="0"/>
              <a:t>Hukuki işlem konusunda Romalılar genel bir doktrin kurmuş değillerdir. Hukuki işlem kavramı, Pandekt hukukçuları tarafından getirilmiş bir yeniliktir ve </a:t>
            </a:r>
            <a:r>
              <a:rPr lang="tr-TR" i="1" dirty="0" err="1"/>
              <a:t>negotium</a:t>
            </a:r>
            <a:r>
              <a:rPr lang="tr-TR" i="1" dirty="0"/>
              <a:t> </a:t>
            </a:r>
            <a:r>
              <a:rPr lang="tr-TR" i="1" dirty="0" err="1"/>
              <a:t>iuris</a:t>
            </a:r>
            <a:r>
              <a:rPr lang="tr-TR" i="1" dirty="0"/>
              <a:t> </a:t>
            </a:r>
            <a:r>
              <a:rPr lang="tr-TR" dirty="0"/>
              <a:t>terimi ile anılmıştır.</a:t>
            </a:r>
          </a:p>
        </p:txBody>
      </p:sp>
    </p:spTree>
    <p:extLst>
      <p:ext uri="{BB962C8B-B14F-4D97-AF65-F5344CB8AC3E}">
        <p14:creationId xmlns:p14="http://schemas.microsoft.com/office/powerpoint/2010/main" val="26524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D5B280BB-1BF5-4381-A8ED-40F406421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Hukuki İşlem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232314E4-F8BA-4948-8EA8-D874DA838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/>
              <a:t>Hukuki işlemler çeşitli şekillerde sınıflandırılabilmektedir:</a:t>
            </a:r>
          </a:p>
          <a:p>
            <a:pPr algn="just"/>
            <a:r>
              <a:rPr lang="tr-TR" dirty="0"/>
              <a:t>I) </a:t>
            </a:r>
            <a:r>
              <a:rPr lang="tr-TR" b="1" dirty="0"/>
              <a:t>Hukuki işlemlerin iradenin beyanı bakımından sınıflandırılması</a:t>
            </a:r>
          </a:p>
          <a:p>
            <a:pPr lvl="1" algn="just"/>
            <a:r>
              <a:rPr lang="tr-TR" dirty="0"/>
              <a:t>A) İrade beyanının şekli bakımından sınıflandırma</a:t>
            </a:r>
          </a:p>
          <a:p>
            <a:pPr lvl="2" algn="just"/>
            <a:r>
              <a:rPr lang="tr-TR" dirty="0"/>
              <a:t>1) Şekle bağlı hukuki işlem: İrade beyanı, hukuk tarafından saptanmış biçimlere uygun olarak yapılmalıdır, aksi takdirde geçerli olmaz. (</a:t>
            </a:r>
            <a:r>
              <a:rPr lang="tr-TR" dirty="0" err="1"/>
              <a:t>Örn</a:t>
            </a:r>
            <a:r>
              <a:rPr lang="tr-TR" dirty="0"/>
              <a:t>.: Evlenme, taşınmaz mülkiyetinin devri)</a:t>
            </a:r>
          </a:p>
          <a:p>
            <a:pPr lvl="2" algn="just"/>
            <a:r>
              <a:rPr lang="tr-TR" dirty="0"/>
              <a:t>2) Şekle bağlı olmayan hukuki işlem: Hukuki işlemin geçerliği için iradenin belirli bir şekle uyularak beyan edilmesi gerekmemektedir. (</a:t>
            </a:r>
            <a:r>
              <a:rPr lang="tr-TR" dirty="0" err="1"/>
              <a:t>Örn</a:t>
            </a:r>
            <a:r>
              <a:rPr lang="tr-TR" dirty="0"/>
              <a:t>.: Alım-satım akdi)</a:t>
            </a:r>
          </a:p>
          <a:p>
            <a:pPr lvl="1" algn="just"/>
            <a:r>
              <a:rPr lang="tr-TR" dirty="0"/>
              <a:t>B) İrade beyanında bulunacak taraf sayısı bakımından</a:t>
            </a:r>
          </a:p>
          <a:p>
            <a:pPr lvl="2" algn="just"/>
            <a:r>
              <a:rPr lang="tr-TR" dirty="0"/>
              <a:t>1) Tek taraflı hukuki işlemler</a:t>
            </a:r>
          </a:p>
          <a:p>
            <a:pPr lvl="3" algn="just"/>
            <a:r>
              <a:rPr lang="tr-TR" dirty="0"/>
              <a:t>a) İrade beyanının yöneltilmesini gerektiren tek taraflı hukuki işlemler: Hukuki sonuç doğurabilmesi için irade beyanının bir kimseye yöneltilmiş olması gerekmektedir. (</a:t>
            </a:r>
            <a:r>
              <a:rPr lang="tr-TR" dirty="0" err="1"/>
              <a:t>Örn</a:t>
            </a:r>
            <a:r>
              <a:rPr lang="tr-TR" dirty="0"/>
              <a:t>.: İstifa)</a:t>
            </a:r>
          </a:p>
          <a:p>
            <a:pPr lvl="3" algn="just"/>
            <a:r>
              <a:rPr lang="tr-TR" dirty="0"/>
              <a:t>b) İrade beyanının yöneltilmesini gerektirmeyen tek taraflı hukuki işlemler: Hukuki sonuç doğurabilmesi için irade beyanının bir kimseye yöneltilmiş olması gerekmemektedir. (</a:t>
            </a:r>
            <a:r>
              <a:rPr lang="tr-TR" dirty="0" err="1"/>
              <a:t>Örn</a:t>
            </a:r>
            <a:r>
              <a:rPr lang="tr-TR" dirty="0"/>
              <a:t>.: Vasiyetname)</a:t>
            </a:r>
          </a:p>
          <a:p>
            <a:pPr lvl="2" algn="just"/>
            <a:r>
              <a:rPr lang="tr-TR" dirty="0"/>
              <a:t>2) İki ya da çok taraflı hukuki işlemler</a:t>
            </a:r>
          </a:p>
          <a:p>
            <a:pPr lvl="3" algn="just"/>
            <a:r>
              <a:rPr lang="tr-TR" dirty="0"/>
              <a:t>a) Kararlar</a:t>
            </a:r>
          </a:p>
          <a:p>
            <a:pPr lvl="3" algn="just"/>
            <a:r>
              <a:rPr lang="tr-TR" dirty="0"/>
              <a:t>b) </a:t>
            </a:r>
            <a:r>
              <a:rPr lang="tr-TR" dirty="0">
                <a:highlight>
                  <a:srgbClr val="FFFF00"/>
                </a:highlight>
              </a:rPr>
              <a:t>Sözleşmeler</a:t>
            </a:r>
          </a:p>
          <a:p>
            <a:pPr lvl="4" algn="just"/>
            <a:r>
              <a:rPr lang="tr-TR" dirty="0"/>
              <a:t>i) </a:t>
            </a:r>
            <a:r>
              <a:rPr lang="tr-TR" dirty="0">
                <a:highlight>
                  <a:srgbClr val="FFFF00"/>
                </a:highlight>
              </a:rPr>
              <a:t>Tek taraflı sözleşmeler: İrade beyanı bulunan kişilerden yalnızca tek tarafın borç altına girdiği sözleşmelerdir.</a:t>
            </a:r>
          </a:p>
          <a:p>
            <a:pPr lvl="4" algn="just"/>
            <a:r>
              <a:rPr lang="tr-TR" dirty="0"/>
              <a:t>ii) </a:t>
            </a:r>
            <a:r>
              <a:rPr lang="tr-TR" dirty="0">
                <a:highlight>
                  <a:srgbClr val="FFFF00"/>
                </a:highlight>
              </a:rPr>
              <a:t>İki taraflı sözleşmeler: İrade beyanında bulunan iki tarafın da borç altına girdiği sözleşmelerdir.</a:t>
            </a:r>
          </a:p>
          <a:p>
            <a:pPr lvl="5" algn="just"/>
            <a:r>
              <a:rPr lang="tr-TR" dirty="0">
                <a:highlight>
                  <a:srgbClr val="FFFF00"/>
                </a:highlight>
              </a:rPr>
              <a:t>Tam iki taraflı sözleşmeler: İki tarafın da her zaman borç altına girdiği sözleşmelerdir.</a:t>
            </a:r>
          </a:p>
          <a:p>
            <a:pPr lvl="5" algn="just"/>
            <a:r>
              <a:rPr lang="tr-TR" dirty="0">
                <a:highlight>
                  <a:srgbClr val="FFFF00"/>
                </a:highlight>
              </a:rPr>
              <a:t>Eksik iki taraflı sözleşmeler: Taraflardan birinin her zaman, diğerinin belirli şartlar altında borç altına girdiği sözleşmelerdir.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0631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F287C9A4-565D-4108-A635-DAE4E0A4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Hukuki İşlem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1AED9085-F718-4124-A5AB-1FCBEC8F4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II) </a:t>
            </a:r>
            <a:r>
              <a:rPr lang="tr-TR" b="1" dirty="0"/>
              <a:t>Hukuki işlemlerin hukuki sonuç doğurdukları zaman bakımından sınıflandırılması</a:t>
            </a:r>
          </a:p>
          <a:p>
            <a:pPr lvl="1" algn="just"/>
            <a:r>
              <a:rPr lang="tr-TR" dirty="0"/>
              <a:t>A) Sağlararası hukuki işlemler: Kişilerin sağlığında hukuki sonuç doğurması istenerek yapılan hukuki işlemlerdir. (</a:t>
            </a:r>
            <a:r>
              <a:rPr lang="tr-TR" dirty="0" err="1"/>
              <a:t>Örn</a:t>
            </a:r>
            <a:r>
              <a:rPr lang="tr-TR" dirty="0"/>
              <a:t>.: Alım-satım akdi)</a:t>
            </a:r>
          </a:p>
          <a:p>
            <a:pPr lvl="1" algn="just"/>
            <a:r>
              <a:rPr lang="tr-TR" dirty="0"/>
              <a:t>B) Ölüme bağlı hukuki işlemler: Kişi ya da kişilerin ölümünden sonra hukuki sonuç doğurması istenerek yapılan hukuki işlemlerdir. (</a:t>
            </a:r>
            <a:r>
              <a:rPr lang="tr-TR" dirty="0" err="1"/>
              <a:t>Örn</a:t>
            </a:r>
            <a:r>
              <a:rPr lang="tr-TR" dirty="0"/>
              <a:t>.: Vasiyetname)</a:t>
            </a:r>
          </a:p>
          <a:p>
            <a:pPr lvl="1" algn="just"/>
            <a:endParaRPr lang="tr-TR" b="1" dirty="0"/>
          </a:p>
          <a:p>
            <a:pPr algn="just"/>
            <a:r>
              <a:rPr lang="tr-TR" dirty="0"/>
              <a:t>III) </a:t>
            </a:r>
            <a:r>
              <a:rPr lang="tr-TR" b="1" dirty="0"/>
              <a:t>Hukuki işlemlerin doğurdukları hukuki sonuçların niteliği bakımından sınıflandırılması</a:t>
            </a:r>
          </a:p>
          <a:p>
            <a:pPr lvl="1" algn="just"/>
            <a:r>
              <a:rPr lang="tr-TR" dirty="0"/>
              <a:t>A) Mameleki azaltan hukuki işlemler</a:t>
            </a:r>
          </a:p>
          <a:p>
            <a:pPr lvl="2" algn="just"/>
            <a:r>
              <a:rPr lang="tr-TR" dirty="0"/>
              <a:t>Taahhüt işlemleri: Mamelekin pasifini çoğaltan işlemlerdir.</a:t>
            </a:r>
          </a:p>
          <a:p>
            <a:pPr lvl="2" algn="just"/>
            <a:r>
              <a:rPr lang="tr-TR" dirty="0"/>
              <a:t>Tasarruf işlemleri: Mamelekin aktifini azaltan işlemlerdir.</a:t>
            </a:r>
          </a:p>
          <a:p>
            <a:pPr lvl="1" algn="just"/>
            <a:r>
              <a:rPr lang="tr-TR" dirty="0"/>
              <a:t>B) Mameleki çoğaltan hukuki işlemler</a:t>
            </a:r>
          </a:p>
        </p:txBody>
      </p:sp>
    </p:spTree>
    <p:extLst>
      <p:ext uri="{BB962C8B-B14F-4D97-AF65-F5344CB8AC3E}">
        <p14:creationId xmlns:p14="http://schemas.microsoft.com/office/powerpoint/2010/main" val="393802465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1701</TotalTime>
  <Words>410</Words>
  <Application>Microsoft Office PowerPoint</Application>
  <PresentationFormat>Geniş ekran</PresentationFormat>
  <Paragraphs>33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Geçmişe bakış</vt:lpstr>
      <vt:lpstr>Roma Hukuku (5. hafta)</vt:lpstr>
      <vt:lpstr>Hukuki İşlem</vt:lpstr>
      <vt:lpstr>Hukuki İşlem</vt:lpstr>
      <vt:lpstr>Hukuki İşlem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 (1. hafta)</dc:title>
  <dc:creator>Alaz Tarhan</dc:creator>
  <cp:lastModifiedBy>Alaz Tarhan</cp:lastModifiedBy>
  <cp:revision>23</cp:revision>
  <dcterms:created xsi:type="dcterms:W3CDTF">2020-07-31T15:00:01Z</dcterms:created>
  <dcterms:modified xsi:type="dcterms:W3CDTF">2020-08-15T14:49:38Z</dcterms:modified>
</cp:coreProperties>
</file>