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56" r:id="rId2"/>
    <p:sldId id="264" r:id="rId3"/>
    <p:sldId id="262" r:id="rId4"/>
    <p:sldId id="263" r:id="rId5"/>
    <p:sldId id="274" r:id="rId6"/>
    <p:sldId id="265" r:id="rId7"/>
    <p:sldId id="275" r:id="rId8"/>
    <p:sldId id="276" r:id="rId9"/>
    <p:sldId id="266" r:id="rId10"/>
    <p:sldId id="257" r:id="rId11"/>
    <p:sldId id="270" r:id="rId12"/>
    <p:sldId id="271" r:id="rId13"/>
    <p:sldId id="258" r:id="rId14"/>
    <p:sldId id="267" r:id="rId15"/>
    <p:sldId id="268" r:id="rId16"/>
    <p:sldId id="261" r:id="rId17"/>
    <p:sldId id="259" r:id="rId18"/>
    <p:sldId id="272" r:id="rId19"/>
    <p:sldId id="260" r:id="rId20"/>
    <p:sldId id="269" r:id="rId21"/>
    <p:sldId id="273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83" autoAdjust="0"/>
    <p:restoredTop sz="94227" autoAdjust="0"/>
  </p:normalViewPr>
  <p:slideViewPr>
    <p:cSldViewPr snapToGrid="0">
      <p:cViewPr varScale="1">
        <p:scale>
          <a:sx n="68" d="100"/>
          <a:sy n="68" d="100"/>
        </p:scale>
        <p:origin x="10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FFF3C-A978-402D-AE05-8C6D696B5365}" type="datetimeFigureOut">
              <a:rPr lang="tr-TR" smtClean="0"/>
              <a:t>23.03.2020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E58CD-DEF8-482D-A83C-0E10E2FD4F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573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E58CD-DEF8-482D-A83C-0E10E2FD4F32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270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3E58CD-DEF8-482D-A83C-0E10E2FD4F32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3131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Each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words</a:t>
            </a:r>
            <a:r>
              <a:rPr lang="tr-TR" dirty="0"/>
              <a:t> </a:t>
            </a:r>
            <a:r>
              <a:rPr lang="tr-TR" dirty="0" err="1"/>
              <a:t>consists</a:t>
            </a:r>
            <a:r>
              <a:rPr lang="tr-TR" dirty="0"/>
              <a:t> of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syllables</a:t>
            </a:r>
            <a:r>
              <a:rPr lang="tr-TR" dirty="0"/>
              <a:t> (</a:t>
            </a:r>
            <a:r>
              <a:rPr lang="tr-TR" dirty="0" err="1"/>
              <a:t>stressed</a:t>
            </a:r>
            <a:r>
              <a:rPr lang="tr-TR" dirty="0"/>
              <a:t> + </a:t>
            </a:r>
            <a:r>
              <a:rPr lang="tr-TR" dirty="0" err="1"/>
              <a:t>unstressed</a:t>
            </a:r>
            <a:r>
              <a:rPr lang="tr-TR" dirty="0"/>
              <a:t>),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letter</a:t>
            </a:r>
            <a:r>
              <a:rPr lang="tr-TR" dirty="0"/>
              <a:t> «w» </a:t>
            </a:r>
            <a:r>
              <a:rPr lang="tr-TR" dirty="0" err="1"/>
              <a:t>alliterates</a:t>
            </a:r>
            <a:r>
              <a:rPr lang="tr-TR" dirty="0"/>
              <a:t>.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3E58CD-DEF8-482D-A83C-0E10E2FD4F32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778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George </a:t>
            </a:r>
            <a:r>
              <a:rPr lang="tr-TR" dirty="0" err="1"/>
              <a:t>Herbert’s</a:t>
            </a:r>
            <a:r>
              <a:rPr lang="tr-TR" dirty="0"/>
              <a:t> «</a:t>
            </a:r>
            <a:r>
              <a:rPr lang="tr-TR" dirty="0" err="1"/>
              <a:t>Easter</a:t>
            </a:r>
            <a:r>
              <a:rPr lang="tr-TR" dirty="0"/>
              <a:t> </a:t>
            </a:r>
            <a:r>
              <a:rPr lang="tr-TR" dirty="0" err="1"/>
              <a:t>Wings</a:t>
            </a:r>
            <a:r>
              <a:rPr lang="tr-TR" dirty="0"/>
              <a:t>»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3E58CD-DEF8-482D-A83C-0E10E2FD4F32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606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08333C-A451-47E6-AACA-C3BADC26E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TRANSLATION METHODS</a:t>
            </a:r>
            <a:endParaRPr lang="en-GB" b="1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CE1E45C-ABB4-4041-A80F-44AEC35B1C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673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3A5290-9EBC-48CF-9D01-C504AE245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610433"/>
          </a:xfrm>
        </p:spPr>
        <p:txBody>
          <a:bodyPr/>
          <a:lstStyle/>
          <a:p>
            <a:r>
              <a:rPr lang="en-GB" b="1" dirty="0"/>
              <a:t>Semantic translation:</a:t>
            </a:r>
            <a:endParaRPr lang="en-GB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978185-50A8-441E-9112-0120DBBC3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666" y="1888037"/>
            <a:ext cx="11574667" cy="4342641"/>
          </a:xfrm>
        </p:spPr>
        <p:txBody>
          <a:bodyPr>
            <a:noAutofit/>
          </a:bodyPr>
          <a:lstStyle/>
          <a:p>
            <a:r>
              <a:rPr lang="en-GB" sz="2800" dirty="0"/>
              <a:t>When </a:t>
            </a:r>
            <a:r>
              <a:rPr lang="en-GB" sz="2800" dirty="0" err="1"/>
              <a:t>analyzing</a:t>
            </a:r>
            <a:r>
              <a:rPr lang="en-GB" sz="2800" dirty="0"/>
              <a:t> the two</a:t>
            </a:r>
            <a:r>
              <a:rPr lang="tr-TR" sz="2800" dirty="0"/>
              <a:t> </a:t>
            </a:r>
            <a:r>
              <a:rPr lang="en-GB" sz="2800" dirty="0"/>
              <a:t>languages and taking the</a:t>
            </a:r>
            <a:r>
              <a:rPr lang="tr-TR" sz="2800" dirty="0"/>
              <a:t> </a:t>
            </a:r>
            <a:r>
              <a:rPr lang="en-GB" sz="2800" dirty="0"/>
              <a:t>language constraints into account,</a:t>
            </a:r>
            <a:r>
              <a:rPr lang="tr-TR" sz="2800" dirty="0"/>
              <a:t> </a:t>
            </a:r>
            <a:r>
              <a:rPr lang="en-GB" sz="2800" dirty="0"/>
              <a:t>the translator reproduces “...the precise contextual meaning</a:t>
            </a:r>
            <a:r>
              <a:rPr lang="tr-TR" sz="2800" dirty="0"/>
              <a:t> </a:t>
            </a:r>
            <a:r>
              <a:rPr lang="en-GB" sz="2800" dirty="0"/>
              <a:t>of the author</a:t>
            </a:r>
            <a:r>
              <a:rPr lang="tr-TR" sz="2800" dirty="0"/>
              <a:t>.</a:t>
            </a:r>
            <a:r>
              <a:rPr lang="en-GB" sz="2800" dirty="0"/>
              <a:t>”</a:t>
            </a:r>
            <a:endParaRPr lang="tr-TR" sz="2800" dirty="0"/>
          </a:p>
          <a:p>
            <a:r>
              <a:rPr lang="en-GB" sz="2800" dirty="0"/>
              <a:t>If a translator follows</a:t>
            </a:r>
            <a:r>
              <a:rPr lang="tr-TR" sz="2800" dirty="0"/>
              <a:t> </a:t>
            </a:r>
            <a:r>
              <a:rPr lang="en-GB" sz="2800" dirty="0"/>
              <a:t>the path through semantic</a:t>
            </a:r>
            <a:r>
              <a:rPr lang="tr-TR" sz="2800" dirty="0"/>
              <a:t> </a:t>
            </a:r>
            <a:r>
              <a:rPr lang="en-GB" sz="2800" dirty="0"/>
              <a:t>representations, he can demonstrate how sentences</a:t>
            </a:r>
            <a:r>
              <a:rPr lang="tr-TR" sz="2800" dirty="0"/>
              <a:t> </a:t>
            </a:r>
            <a:r>
              <a:rPr lang="en-GB" sz="2800" dirty="0"/>
              <a:t>in the source language and target language relate to a common deep structure.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838200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01BF35-9567-45A1-AACC-F210D16B3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414" y="1555080"/>
            <a:ext cx="11097172" cy="3294576"/>
          </a:xfrm>
        </p:spPr>
        <p:txBody>
          <a:bodyPr>
            <a:normAutofit/>
          </a:bodyPr>
          <a:lstStyle/>
          <a:p>
            <a:r>
              <a:rPr lang="tr-TR" sz="3200" dirty="0"/>
              <a:t>T</a:t>
            </a:r>
            <a:r>
              <a:rPr lang="en-GB" sz="3200" dirty="0"/>
              <a:t>his method is author-</a:t>
            </a:r>
            <a:r>
              <a:rPr lang="en-GB" sz="3200" dirty="0" err="1"/>
              <a:t>centered</a:t>
            </a:r>
            <a:r>
              <a:rPr lang="en-GB" sz="3200" dirty="0"/>
              <a:t>.</a:t>
            </a:r>
            <a:endParaRPr lang="tr-TR" sz="3200" dirty="0"/>
          </a:p>
          <a:p>
            <a:r>
              <a:rPr lang="en-GB" sz="3200" dirty="0"/>
              <a:t>In this method, the translator tries to reproduce the precise contextual meaning of the author within the bare syntactic and semantic constraints of the target language.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28194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ACB49E-9BD6-4D8B-A748-CA90554E0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925" y="1321165"/>
            <a:ext cx="11416149" cy="4569272"/>
          </a:xfrm>
        </p:spPr>
        <p:txBody>
          <a:bodyPr>
            <a:normAutofit/>
          </a:bodyPr>
          <a:lstStyle/>
          <a:p>
            <a:r>
              <a:rPr lang="en-GB" sz="2800" dirty="0"/>
              <a:t>Semantic method emphasizes the content of the message rather than</a:t>
            </a:r>
            <a:r>
              <a:rPr lang="tr-TR" sz="2800" dirty="0"/>
              <a:t> </a:t>
            </a:r>
            <a:r>
              <a:rPr lang="en-GB" sz="2800" dirty="0"/>
              <a:t>the effect.</a:t>
            </a:r>
            <a:endParaRPr lang="tr-TR" sz="2800" dirty="0"/>
          </a:p>
          <a:p>
            <a:r>
              <a:rPr lang="en-GB" sz="2800" dirty="0"/>
              <a:t>All important statements, legal documents, contracts, scientific and technical</a:t>
            </a:r>
            <a:r>
              <a:rPr lang="tr-TR" sz="2800" dirty="0"/>
              <a:t> </a:t>
            </a:r>
            <a:r>
              <a:rPr lang="en-GB" sz="2800" dirty="0"/>
              <a:t>articles and informative texts must be translated semantically to convey the</a:t>
            </a:r>
            <a:r>
              <a:rPr lang="tr-TR" sz="2800" dirty="0"/>
              <a:t> </a:t>
            </a:r>
            <a:r>
              <a:rPr lang="en-GB" sz="2800" dirty="0"/>
              <a:t>essence and flavour of the original text. In such texts, the effects of the</a:t>
            </a:r>
            <a:r>
              <a:rPr lang="tr-TR" sz="2800" dirty="0"/>
              <a:t> </a:t>
            </a:r>
            <a:r>
              <a:rPr lang="en-GB" sz="2800" dirty="0"/>
              <a:t>translator on the target reader is not as important as conveying the information.</a:t>
            </a:r>
          </a:p>
        </p:txBody>
      </p:sp>
    </p:spTree>
    <p:extLst>
      <p:ext uri="{BB962C8B-B14F-4D97-AF65-F5344CB8AC3E}">
        <p14:creationId xmlns:p14="http://schemas.microsoft.com/office/powerpoint/2010/main" val="4121441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9ABBC3-5270-47C4-98A2-65CA43A84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636937"/>
          </a:xfrm>
        </p:spPr>
        <p:txBody>
          <a:bodyPr/>
          <a:lstStyle/>
          <a:p>
            <a:r>
              <a:rPr lang="en-GB" b="1" dirty="0"/>
              <a:t>Communicative translation:</a:t>
            </a:r>
            <a:r>
              <a:rPr lang="en-GB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88B846-6607-447E-89CF-8365CCDB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535" y="1781712"/>
            <a:ext cx="11233460" cy="3294576"/>
          </a:xfrm>
        </p:spPr>
        <p:txBody>
          <a:bodyPr>
            <a:normAutofit/>
          </a:bodyPr>
          <a:lstStyle/>
          <a:p>
            <a:r>
              <a:rPr lang="en-GB" sz="2800" dirty="0"/>
              <a:t>Through this type of</a:t>
            </a:r>
            <a:r>
              <a:rPr lang="tr-TR" sz="2800" dirty="0"/>
              <a:t> </a:t>
            </a:r>
            <a:r>
              <a:rPr lang="en-GB" sz="2800" dirty="0"/>
              <a:t>translation, the translator’s efforts are directed towards more</a:t>
            </a:r>
            <a:r>
              <a:rPr lang="tr-TR" sz="2800" dirty="0"/>
              <a:t> </a:t>
            </a:r>
            <a:r>
              <a:rPr lang="en-GB" sz="2800" dirty="0"/>
              <a:t>adaptation of the two languages involved such that the readers</a:t>
            </a:r>
            <a:r>
              <a:rPr lang="tr-TR" sz="2800" dirty="0"/>
              <a:t> </a:t>
            </a:r>
            <a:r>
              <a:rPr lang="en-GB" sz="2800" dirty="0"/>
              <a:t>get the same impression from the translated text as the readers</a:t>
            </a:r>
            <a:r>
              <a:rPr lang="tr-TR" sz="2800" dirty="0"/>
              <a:t> </a:t>
            </a:r>
            <a:r>
              <a:rPr lang="en-GB" sz="2800" dirty="0"/>
              <a:t>of the author’s</a:t>
            </a:r>
            <a:r>
              <a:rPr lang="tr-TR" sz="2800" dirty="0"/>
              <a:t> </a:t>
            </a:r>
            <a:r>
              <a:rPr lang="en-GB" sz="2800" dirty="0"/>
              <a:t>work experience while reading the original in</a:t>
            </a:r>
            <a:r>
              <a:rPr lang="tr-TR" sz="2800" dirty="0"/>
              <a:t> </a:t>
            </a:r>
            <a:r>
              <a:rPr lang="en-GB" sz="2800" dirty="0"/>
              <a:t>the source language.</a:t>
            </a:r>
          </a:p>
        </p:txBody>
      </p:sp>
    </p:spTree>
    <p:extLst>
      <p:ext uri="{BB962C8B-B14F-4D97-AF65-F5344CB8AC3E}">
        <p14:creationId xmlns:p14="http://schemas.microsoft.com/office/powerpoint/2010/main" val="1976985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0F4B5D-81A4-49E6-A9CE-00DAC2DAC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82" y="1257368"/>
            <a:ext cx="11423236" cy="4824455"/>
          </a:xfrm>
        </p:spPr>
        <p:txBody>
          <a:bodyPr>
            <a:noAutofit/>
          </a:bodyPr>
          <a:lstStyle/>
          <a:p>
            <a:r>
              <a:rPr lang="en-GB" sz="2800" dirty="0"/>
              <a:t>Communicative translation</a:t>
            </a:r>
            <a:r>
              <a:rPr lang="tr-TR" sz="2800" dirty="0"/>
              <a:t> </a:t>
            </a:r>
            <a:r>
              <a:rPr lang="en-GB" sz="2800" dirty="0"/>
              <a:t>assumes that translation should read like the original. The translator must take</a:t>
            </a:r>
            <a:r>
              <a:rPr lang="tr-TR" sz="2800" dirty="0"/>
              <a:t> </a:t>
            </a:r>
            <a:r>
              <a:rPr lang="en-GB" sz="2800" dirty="0"/>
              <a:t>his customers’ demands into</a:t>
            </a:r>
            <a:r>
              <a:rPr lang="tr-TR" sz="2800" dirty="0"/>
              <a:t> </a:t>
            </a:r>
            <a:r>
              <a:rPr lang="en-GB" sz="2800" dirty="0"/>
              <a:t>consideration.</a:t>
            </a:r>
            <a:endParaRPr lang="tr-TR" sz="2800" dirty="0"/>
          </a:p>
          <a:p>
            <a:r>
              <a:rPr lang="tr-TR" sz="2800" dirty="0"/>
              <a:t>H</a:t>
            </a:r>
            <a:r>
              <a:rPr lang="en-GB" sz="2800" dirty="0"/>
              <a:t>e translates to</a:t>
            </a:r>
            <a:r>
              <a:rPr lang="tr-TR" sz="2800" dirty="0"/>
              <a:t> </a:t>
            </a:r>
            <a:r>
              <a:rPr lang="en-GB" sz="2800" dirty="0"/>
              <a:t>inform, to give advice or to</a:t>
            </a:r>
            <a:r>
              <a:rPr lang="tr-TR" sz="2800" dirty="0"/>
              <a:t> </a:t>
            </a:r>
            <a:r>
              <a:rPr lang="en-GB" sz="2800" dirty="0"/>
              <a:t>meet whatever the reader’s demand is. Therefore,</a:t>
            </a:r>
            <a:r>
              <a:rPr lang="tr-TR" sz="2800" dirty="0"/>
              <a:t> </a:t>
            </a:r>
            <a:r>
              <a:rPr lang="en-GB" sz="2800" dirty="0"/>
              <a:t>he can improve or rearrange the source text to apply the equivalent effect</a:t>
            </a:r>
            <a:r>
              <a:rPr lang="tr-TR" sz="2800" dirty="0"/>
              <a:t> </a:t>
            </a:r>
            <a:r>
              <a:rPr lang="en-GB" sz="2800" dirty="0"/>
              <a:t>principle.</a:t>
            </a:r>
            <a:endParaRPr lang="tr-TR" sz="2800" dirty="0"/>
          </a:p>
          <a:p>
            <a:r>
              <a:rPr lang="en-GB" sz="2800" dirty="0"/>
              <a:t>The</a:t>
            </a:r>
            <a:r>
              <a:rPr lang="tr-TR" sz="2800" dirty="0"/>
              <a:t> </a:t>
            </a:r>
            <a:r>
              <a:rPr lang="en-GB" sz="2800" dirty="0"/>
              <a:t>aim is to </a:t>
            </a:r>
            <a:r>
              <a:rPr lang="en-GB" sz="2800" dirty="0" err="1"/>
              <a:t>reexpress</a:t>
            </a:r>
            <a:r>
              <a:rPr lang="en-GB" sz="2800" dirty="0"/>
              <a:t> the original message effectively and elegantly.</a:t>
            </a:r>
          </a:p>
        </p:txBody>
      </p:sp>
    </p:spTree>
    <p:extLst>
      <p:ext uri="{BB962C8B-B14F-4D97-AF65-F5344CB8AC3E}">
        <p14:creationId xmlns:p14="http://schemas.microsoft.com/office/powerpoint/2010/main" val="481786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F85922-C78B-45A7-B1BE-ABD7B7C34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972" y="2122559"/>
            <a:ext cx="11168056" cy="3236250"/>
          </a:xfrm>
        </p:spPr>
        <p:txBody>
          <a:bodyPr>
            <a:normAutofit/>
          </a:bodyPr>
          <a:lstStyle/>
          <a:p>
            <a:r>
              <a:rPr lang="en-GB" sz="3200" dirty="0"/>
              <a:t>The potential risk the</a:t>
            </a:r>
            <a:r>
              <a:rPr lang="tr-TR" sz="3200" dirty="0"/>
              <a:t> </a:t>
            </a:r>
            <a:r>
              <a:rPr lang="en-GB" sz="3200" dirty="0"/>
              <a:t>translator must notice is that more communication may mean more</a:t>
            </a:r>
            <a:r>
              <a:rPr lang="tr-TR" sz="3200" dirty="0"/>
              <a:t> </a:t>
            </a:r>
            <a:r>
              <a:rPr lang="en-GB" sz="3200" dirty="0"/>
              <a:t>generalization and simplification and as a result the loss of meaning.</a:t>
            </a:r>
          </a:p>
        </p:txBody>
      </p:sp>
    </p:spTree>
    <p:extLst>
      <p:ext uri="{BB962C8B-B14F-4D97-AF65-F5344CB8AC3E}">
        <p14:creationId xmlns:p14="http://schemas.microsoft.com/office/powerpoint/2010/main" val="1294949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D16733-F96C-425A-9347-0E6310B1E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691" y="957469"/>
            <a:ext cx="10372617" cy="4943061"/>
          </a:xfrm>
        </p:spPr>
        <p:txBody>
          <a:bodyPr>
            <a:normAutofit/>
          </a:bodyPr>
          <a:lstStyle/>
          <a:p>
            <a:r>
              <a:rPr lang="tr-TR" sz="2800" dirty="0"/>
              <a:t>I</a:t>
            </a:r>
            <a:r>
              <a:rPr lang="en-GB" sz="2800" dirty="0"/>
              <a:t>n communicative translation,</a:t>
            </a:r>
            <a:r>
              <a:rPr lang="tr-TR" sz="2800" dirty="0"/>
              <a:t> </a:t>
            </a:r>
            <a:r>
              <a:rPr lang="en-GB" sz="2800" dirty="0"/>
              <a:t>the translator finds himself more free to ‘correct’ the text,</a:t>
            </a:r>
            <a:r>
              <a:rPr lang="tr-TR" sz="2800" dirty="0"/>
              <a:t> </a:t>
            </a:r>
            <a:r>
              <a:rPr lang="en-GB" sz="2800" dirty="0"/>
              <a:t>to ‘replace clumsy with elegant’ structures, to ‘remove</a:t>
            </a:r>
            <a:r>
              <a:rPr lang="tr-TR" sz="2800" dirty="0"/>
              <a:t> </a:t>
            </a:r>
            <a:r>
              <a:rPr lang="en-GB" sz="2800" dirty="0"/>
              <a:t>obscurities’, to ‘eliminate tautology’, to modify and clarify</a:t>
            </a:r>
            <a:r>
              <a:rPr lang="tr-TR" sz="2800" dirty="0"/>
              <a:t> </a:t>
            </a:r>
            <a:r>
              <a:rPr lang="en-GB" sz="2800" dirty="0"/>
              <a:t>jargons, and to correct mistakes of facts and slips.</a:t>
            </a:r>
            <a:endParaRPr lang="tr-TR" sz="2800" dirty="0"/>
          </a:p>
          <a:p>
            <a:r>
              <a:rPr lang="en-GB" sz="2800" dirty="0"/>
              <a:t>Semantic</a:t>
            </a:r>
            <a:r>
              <a:rPr lang="tr-TR" sz="2800" dirty="0"/>
              <a:t> </a:t>
            </a:r>
            <a:r>
              <a:rPr lang="en-GB" sz="2800" dirty="0"/>
              <a:t>translation, on the other hand, is ‘always inferior to the</a:t>
            </a:r>
            <a:r>
              <a:rPr lang="tr-TR" sz="2800" dirty="0"/>
              <a:t> </a:t>
            </a:r>
            <a:r>
              <a:rPr lang="en-GB" sz="2800" dirty="0"/>
              <a:t>original and, in contrast with the communicative translation,</a:t>
            </a:r>
            <a:r>
              <a:rPr lang="tr-TR" sz="2800" dirty="0"/>
              <a:t> t</a:t>
            </a:r>
            <a:r>
              <a:rPr lang="en-GB" sz="2800" dirty="0"/>
              <a:t>ends to lose more</a:t>
            </a:r>
            <a:r>
              <a:rPr lang="tr-TR" sz="2800" dirty="0"/>
              <a:t> </a:t>
            </a:r>
            <a:r>
              <a:rPr lang="en-GB" sz="2800" dirty="0"/>
              <a:t>meaning</a:t>
            </a:r>
            <a:r>
              <a:rPr lang="tr-TR" sz="2800" dirty="0"/>
              <a:t>.</a:t>
            </a:r>
            <a:r>
              <a:rPr lang="en-GB" sz="2800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2466978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C6AC70-CB21-4BFE-B082-6AA11443A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158" y="834887"/>
            <a:ext cx="11275683" cy="532737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spcBef>
                <a:spcPts val="0"/>
              </a:spcBef>
              <a:buAutoNum type="arabicParenR"/>
            </a:pPr>
            <a:r>
              <a:rPr lang="en-GB" sz="2400" dirty="0"/>
              <a:t>“Keep of the grass”</a:t>
            </a:r>
            <a:endParaRPr lang="tr-TR" sz="24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 b="1" dirty="0"/>
              <a:t>Semantic translation:</a:t>
            </a:r>
            <a:r>
              <a:rPr lang="en-GB" sz="2400" dirty="0"/>
              <a:t> </a:t>
            </a:r>
            <a:r>
              <a:rPr lang="en-GB" sz="2400" dirty="0" err="1"/>
              <a:t>Çimlerden</a:t>
            </a:r>
            <a:r>
              <a:rPr lang="en-GB" sz="2400" dirty="0"/>
              <a:t> </a:t>
            </a:r>
            <a:r>
              <a:rPr lang="en-GB" sz="2400" dirty="0" err="1"/>
              <a:t>uzak</a:t>
            </a:r>
            <a:r>
              <a:rPr lang="en-GB" sz="2400" dirty="0"/>
              <a:t> </a:t>
            </a:r>
            <a:r>
              <a:rPr lang="en-GB" sz="2400" dirty="0" err="1"/>
              <a:t>durun</a:t>
            </a:r>
            <a:r>
              <a:rPr lang="en-GB" sz="2400" dirty="0"/>
              <a:t>.</a:t>
            </a:r>
            <a:br>
              <a:rPr lang="en-GB" sz="2400" dirty="0"/>
            </a:br>
            <a:r>
              <a:rPr lang="en-GB" sz="2400" b="1" dirty="0"/>
              <a:t>Communicative translation: </a:t>
            </a:r>
            <a:r>
              <a:rPr lang="en-GB" sz="2400" dirty="0" err="1"/>
              <a:t>Çimlere</a:t>
            </a:r>
            <a:r>
              <a:rPr lang="en-GB" sz="2400" dirty="0"/>
              <a:t> </a:t>
            </a:r>
            <a:r>
              <a:rPr lang="en-GB" sz="2400" dirty="0" err="1"/>
              <a:t>basmayınız</a:t>
            </a:r>
            <a:r>
              <a:rPr lang="en-GB" sz="2400" dirty="0"/>
              <a:t> </a:t>
            </a:r>
            <a:r>
              <a:rPr lang="en-GB" sz="2400" dirty="0" err="1"/>
              <a:t>veya</a:t>
            </a:r>
            <a:r>
              <a:rPr lang="tr-TR" sz="2400" dirty="0"/>
              <a:t> </a:t>
            </a:r>
            <a:r>
              <a:rPr lang="en-GB" sz="2400" dirty="0" err="1"/>
              <a:t>Çimlere</a:t>
            </a:r>
            <a:r>
              <a:rPr lang="en-GB" sz="2400" dirty="0"/>
              <a:t> </a:t>
            </a:r>
            <a:r>
              <a:rPr lang="en-GB" sz="2400" dirty="0" err="1"/>
              <a:t>basmak</a:t>
            </a:r>
            <a:r>
              <a:rPr lang="tr-TR" sz="2400" dirty="0"/>
              <a:t> </a:t>
            </a:r>
            <a:r>
              <a:rPr lang="en-GB" sz="2400" dirty="0" err="1"/>
              <a:t>yasaktır</a:t>
            </a:r>
            <a:r>
              <a:rPr lang="tr-TR" sz="2400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400" dirty="0"/>
              <a:t>2) “The last straw that broke the camel’s back.”</a:t>
            </a:r>
            <a:endParaRPr lang="tr-TR" sz="24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 b="1" dirty="0"/>
              <a:t>Semantic translation: </a:t>
            </a:r>
            <a:r>
              <a:rPr lang="en-GB" sz="2400" dirty="0" err="1"/>
              <a:t>Devenin</a:t>
            </a:r>
            <a:r>
              <a:rPr lang="en-GB" sz="2400" dirty="0"/>
              <a:t> </a:t>
            </a:r>
            <a:r>
              <a:rPr lang="en-GB" sz="2400" dirty="0" err="1"/>
              <a:t>belini</a:t>
            </a:r>
            <a:r>
              <a:rPr lang="en-GB" sz="2400" dirty="0"/>
              <a:t> </a:t>
            </a:r>
            <a:r>
              <a:rPr lang="en-GB" sz="2400" dirty="0" err="1"/>
              <a:t>kıran</a:t>
            </a:r>
            <a:r>
              <a:rPr lang="en-GB" sz="2400" dirty="0"/>
              <a:t> son </a:t>
            </a:r>
            <a:r>
              <a:rPr lang="en-GB" sz="2400" dirty="0" err="1"/>
              <a:t>saman</a:t>
            </a:r>
            <a:r>
              <a:rPr lang="tr-TR" sz="2400" dirty="0"/>
              <a:t> </a:t>
            </a:r>
            <a:r>
              <a:rPr lang="en-GB" sz="2400" dirty="0" err="1"/>
              <a:t>çöpü</a:t>
            </a:r>
            <a:r>
              <a:rPr lang="en-GB" sz="2400" dirty="0"/>
              <a:t>.</a:t>
            </a:r>
            <a:br>
              <a:rPr lang="en-GB" sz="2400" dirty="0"/>
            </a:br>
            <a:r>
              <a:rPr lang="en-GB" sz="2400" b="1" dirty="0"/>
              <a:t>Communicative translation: </a:t>
            </a:r>
            <a:r>
              <a:rPr lang="en-GB" sz="2400" dirty="0" err="1"/>
              <a:t>Bardağı</a:t>
            </a:r>
            <a:r>
              <a:rPr lang="en-GB" sz="2400" dirty="0"/>
              <a:t> </a:t>
            </a:r>
            <a:r>
              <a:rPr lang="en-GB" sz="2400" dirty="0" err="1"/>
              <a:t>taşıran</a:t>
            </a:r>
            <a:r>
              <a:rPr lang="en-GB" sz="2400" dirty="0"/>
              <a:t> son </a:t>
            </a:r>
            <a:r>
              <a:rPr lang="en-GB" sz="2400" dirty="0" err="1"/>
              <a:t>damla</a:t>
            </a:r>
            <a:r>
              <a:rPr lang="en-GB" sz="2400" dirty="0"/>
              <a:t> </a:t>
            </a:r>
            <a:endParaRPr lang="tr-TR" sz="2400" dirty="0"/>
          </a:p>
          <a:p>
            <a:pPr marL="0" indent="0">
              <a:spcBef>
                <a:spcPts val="0"/>
              </a:spcBef>
              <a:buNone/>
            </a:pPr>
            <a:r>
              <a:rPr lang="en-GB" sz="2400" dirty="0"/>
              <a:t>3) “Save money for rainy days.”</a:t>
            </a:r>
            <a:endParaRPr lang="tr-TR" sz="24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 b="1" dirty="0"/>
              <a:t>Semantic translation: </a:t>
            </a:r>
            <a:r>
              <a:rPr lang="en-GB" sz="2400" dirty="0" err="1"/>
              <a:t>Yağmurlu</a:t>
            </a:r>
            <a:r>
              <a:rPr lang="en-GB" sz="2400" dirty="0"/>
              <a:t> </a:t>
            </a:r>
            <a:r>
              <a:rPr lang="en-GB" sz="2400" dirty="0" err="1"/>
              <a:t>günler</a:t>
            </a:r>
            <a:r>
              <a:rPr lang="en-GB" sz="2400" dirty="0"/>
              <a:t> </a:t>
            </a:r>
            <a:r>
              <a:rPr lang="en-GB" sz="2400" dirty="0" err="1"/>
              <a:t>için</a:t>
            </a:r>
            <a:r>
              <a:rPr lang="en-GB" sz="2400" dirty="0"/>
              <a:t> para </a:t>
            </a:r>
            <a:r>
              <a:rPr lang="en-GB" sz="2400" dirty="0" err="1"/>
              <a:t>biriktir</a:t>
            </a:r>
            <a:r>
              <a:rPr lang="en-GB" sz="2400" dirty="0"/>
              <a:t>.</a:t>
            </a:r>
            <a:br>
              <a:rPr lang="en-GB" sz="2400" dirty="0"/>
            </a:br>
            <a:r>
              <a:rPr lang="en-GB" sz="2400" b="1" dirty="0"/>
              <a:t>Communicative translation: </a:t>
            </a:r>
            <a:r>
              <a:rPr lang="en-GB" sz="2400" dirty="0"/>
              <a:t>Kara </a:t>
            </a:r>
            <a:r>
              <a:rPr lang="en-GB" sz="2400" dirty="0" err="1"/>
              <a:t>günler</a:t>
            </a:r>
            <a:r>
              <a:rPr lang="en-GB" sz="2400" dirty="0"/>
              <a:t> </a:t>
            </a:r>
            <a:r>
              <a:rPr lang="en-GB" sz="2400" dirty="0" err="1"/>
              <a:t>için</a:t>
            </a:r>
            <a:r>
              <a:rPr lang="en-GB" sz="2400" dirty="0"/>
              <a:t> para </a:t>
            </a:r>
            <a:r>
              <a:rPr lang="en-GB" sz="2400" dirty="0" err="1"/>
              <a:t>biriktir</a:t>
            </a:r>
            <a:r>
              <a:rPr lang="en-GB" sz="2400" dirty="0"/>
              <a:t>. </a:t>
            </a:r>
            <a:endParaRPr lang="tr-TR" sz="2400" dirty="0"/>
          </a:p>
          <a:p>
            <a:pPr marL="0" indent="0">
              <a:spcBef>
                <a:spcPts val="0"/>
              </a:spcBef>
              <a:buNone/>
            </a:pPr>
            <a:r>
              <a:rPr lang="en-GB" sz="2400" dirty="0"/>
              <a:t>4) “My mother is younger than I am.” </a:t>
            </a:r>
            <a:endParaRPr lang="tr-TR" sz="2400" dirty="0"/>
          </a:p>
          <a:p>
            <a:pPr marL="0" indent="0">
              <a:spcBef>
                <a:spcPts val="0"/>
              </a:spcBef>
              <a:buNone/>
            </a:pPr>
            <a:r>
              <a:rPr lang="en-GB" sz="2400" b="1" dirty="0"/>
              <a:t>Semantic translation: </a:t>
            </a:r>
            <a:r>
              <a:rPr lang="en-GB" sz="2400" dirty="0" err="1"/>
              <a:t>Annem</a:t>
            </a:r>
            <a:r>
              <a:rPr lang="en-GB" sz="2400" dirty="0"/>
              <a:t> </a:t>
            </a:r>
            <a:r>
              <a:rPr lang="en-GB" sz="2400" dirty="0" err="1"/>
              <a:t>benden</a:t>
            </a:r>
            <a:r>
              <a:rPr lang="en-GB" sz="2400" dirty="0"/>
              <a:t> </a:t>
            </a:r>
            <a:r>
              <a:rPr lang="en-GB" sz="2400" dirty="0" err="1"/>
              <a:t>daha</a:t>
            </a:r>
            <a:r>
              <a:rPr lang="en-GB" sz="2400" dirty="0"/>
              <a:t> </a:t>
            </a:r>
            <a:r>
              <a:rPr lang="en-GB" sz="2400" dirty="0" err="1"/>
              <a:t>genç</a:t>
            </a:r>
            <a:r>
              <a:rPr lang="en-GB" sz="2400" dirty="0"/>
              <a:t>.</a:t>
            </a:r>
            <a:br>
              <a:rPr lang="en-GB" sz="2400" dirty="0"/>
            </a:br>
            <a:r>
              <a:rPr lang="en-GB" sz="2400" b="1" dirty="0"/>
              <a:t>Communicative translation: </a:t>
            </a:r>
            <a:r>
              <a:rPr lang="en-GB" sz="2400" dirty="0" err="1"/>
              <a:t>Annem</a:t>
            </a:r>
            <a:r>
              <a:rPr lang="en-GB" sz="2400" dirty="0"/>
              <a:t> </a:t>
            </a:r>
            <a:r>
              <a:rPr lang="en-GB" sz="2400" dirty="0" err="1"/>
              <a:t>benden</a:t>
            </a:r>
            <a:r>
              <a:rPr lang="en-GB" sz="2400" dirty="0"/>
              <a:t> </a:t>
            </a:r>
            <a:r>
              <a:rPr lang="en-GB" sz="2400" dirty="0" err="1"/>
              <a:t>daha</a:t>
            </a:r>
            <a:r>
              <a:rPr lang="en-GB" sz="2400" dirty="0"/>
              <a:t> </a:t>
            </a:r>
            <a:r>
              <a:rPr lang="en-GB" sz="2400" dirty="0" err="1"/>
              <a:t>enerjik</a:t>
            </a:r>
            <a:r>
              <a:rPr lang="tr-TR" sz="2400" dirty="0"/>
              <a:t> </a:t>
            </a:r>
            <a:r>
              <a:rPr lang="en-GB" sz="2400" dirty="0" err="1"/>
              <a:t>veya</a:t>
            </a:r>
            <a:r>
              <a:rPr lang="en-GB" sz="2400" dirty="0"/>
              <a:t> </a:t>
            </a:r>
            <a:r>
              <a:rPr lang="en-GB" sz="2400" dirty="0" err="1"/>
              <a:t>Annem</a:t>
            </a:r>
            <a:r>
              <a:rPr lang="en-GB" sz="2400" dirty="0"/>
              <a:t> </a:t>
            </a:r>
            <a:r>
              <a:rPr lang="en-GB" sz="2400" dirty="0" err="1"/>
              <a:t>benden</a:t>
            </a:r>
            <a:r>
              <a:rPr lang="en-GB" sz="2400" dirty="0"/>
              <a:t> </a:t>
            </a:r>
            <a:r>
              <a:rPr lang="en-GB" sz="2400" dirty="0" err="1"/>
              <a:t>daha</a:t>
            </a:r>
            <a:r>
              <a:rPr lang="en-GB" sz="2400" dirty="0"/>
              <a:t> </a:t>
            </a:r>
            <a:r>
              <a:rPr lang="en-GB" sz="2400" dirty="0" err="1"/>
              <a:t>çok</a:t>
            </a:r>
            <a:r>
              <a:rPr lang="en-GB" sz="2400" dirty="0"/>
              <a:t> </a:t>
            </a:r>
            <a:r>
              <a:rPr lang="en-GB" sz="2400" dirty="0" err="1"/>
              <a:t>hayata</a:t>
            </a:r>
            <a:r>
              <a:rPr lang="en-GB" sz="2400" dirty="0"/>
              <a:t> </a:t>
            </a:r>
            <a:r>
              <a:rPr lang="en-GB" sz="2400" dirty="0" err="1"/>
              <a:t>bağlı</a:t>
            </a:r>
            <a:r>
              <a:rPr lang="en-GB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5498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61A391-14EC-472B-B6DC-EB60753C2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637" y="1725512"/>
            <a:ext cx="10820725" cy="3406976"/>
          </a:xfrm>
        </p:spPr>
        <p:txBody>
          <a:bodyPr>
            <a:normAutofit/>
          </a:bodyPr>
          <a:lstStyle/>
          <a:p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en-GB" sz="3200" dirty="0"/>
              <a:t>distinction between semantic translation</a:t>
            </a:r>
            <a:r>
              <a:rPr lang="tr-TR" sz="3200" dirty="0"/>
              <a:t> </a:t>
            </a:r>
            <a:r>
              <a:rPr lang="en-GB" sz="3200" dirty="0"/>
              <a:t>versus communicative translation is more or less the same</a:t>
            </a:r>
            <a:r>
              <a:rPr lang="tr-TR" sz="3200" dirty="0"/>
              <a:t> </a:t>
            </a:r>
            <a:r>
              <a:rPr lang="en-GB" sz="3200" dirty="0"/>
              <a:t>distinction which had been made between ‘literal’ versus</a:t>
            </a:r>
            <a:r>
              <a:rPr lang="tr-TR" sz="3200" dirty="0"/>
              <a:t> </a:t>
            </a:r>
            <a:r>
              <a:rPr lang="en-GB" sz="3200" dirty="0"/>
              <a:t>‘free’ types of translation traditionally. </a:t>
            </a:r>
          </a:p>
        </p:txBody>
      </p:sp>
    </p:spTree>
    <p:extLst>
      <p:ext uri="{BB962C8B-B14F-4D97-AF65-F5344CB8AC3E}">
        <p14:creationId xmlns:p14="http://schemas.microsoft.com/office/powerpoint/2010/main" val="2193761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AE74C5-2EFE-4E99-ACDD-7A08B0811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755" y="1485707"/>
            <a:ext cx="10936264" cy="3886585"/>
          </a:xfrm>
        </p:spPr>
        <p:txBody>
          <a:bodyPr>
            <a:noAutofit/>
          </a:bodyPr>
          <a:lstStyle/>
          <a:p>
            <a:r>
              <a:rPr lang="tr-TR" sz="3200" dirty="0"/>
              <a:t>I</a:t>
            </a:r>
            <a:r>
              <a:rPr lang="en-GB" sz="3200" dirty="0"/>
              <a:t>n</a:t>
            </a:r>
            <a:r>
              <a:rPr lang="tr-TR" sz="3200" dirty="0"/>
              <a:t> </a:t>
            </a:r>
            <a:r>
              <a:rPr lang="en-GB" sz="3200" dirty="0"/>
              <a:t>communicative translation, the emphasis is on the ‘message’,</a:t>
            </a:r>
            <a:r>
              <a:rPr lang="tr-TR" sz="3200" dirty="0"/>
              <a:t> </a:t>
            </a:r>
            <a:r>
              <a:rPr lang="en-GB" sz="3200" dirty="0"/>
              <a:t>‘reader’, ‘utterance</a:t>
            </a:r>
            <a:r>
              <a:rPr lang="tr-TR" sz="3200" dirty="0"/>
              <a:t>;</a:t>
            </a:r>
            <a:r>
              <a:rPr lang="en-GB" sz="3200" dirty="0"/>
              <a:t>’ whereas the semantic translation</a:t>
            </a:r>
            <a:r>
              <a:rPr lang="tr-TR" sz="3200" dirty="0"/>
              <a:t> </a:t>
            </a:r>
            <a:r>
              <a:rPr lang="en-GB" sz="3200" dirty="0"/>
              <a:t>emphasizes more on</a:t>
            </a:r>
            <a:r>
              <a:rPr lang="tr-TR" sz="3200" dirty="0"/>
              <a:t> </a:t>
            </a:r>
            <a:r>
              <a:rPr lang="en-GB" sz="3200" dirty="0"/>
              <a:t>‘meaning’, ‘author’s thought processes’,</a:t>
            </a:r>
            <a:r>
              <a:rPr lang="tr-TR" sz="3200" dirty="0"/>
              <a:t> </a:t>
            </a:r>
            <a:r>
              <a:rPr lang="en-GB" sz="3200" dirty="0"/>
              <a:t>and ‘</a:t>
            </a:r>
            <a:r>
              <a:rPr lang="en-GB" sz="3200" dirty="0" err="1"/>
              <a:t>hows</a:t>
            </a:r>
            <a:r>
              <a:rPr lang="tr-TR" sz="3200" dirty="0"/>
              <a:t>.</a:t>
            </a:r>
            <a:r>
              <a:rPr lang="en-GB" sz="3200" dirty="0"/>
              <a:t>’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859539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5DBA62-5103-4652-9889-0F9089105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567" y="974242"/>
            <a:ext cx="11461898" cy="4909515"/>
          </a:xfrm>
        </p:spPr>
        <p:txBody>
          <a:bodyPr>
            <a:normAutofit/>
          </a:bodyPr>
          <a:lstStyle/>
          <a:p>
            <a:r>
              <a:rPr lang="tr-TR" sz="2800" b="1" dirty="0"/>
              <a:t>T</a:t>
            </a:r>
            <a:r>
              <a:rPr lang="en-GB" sz="2800" b="1" dirty="0" err="1"/>
              <a:t>ranslation</a:t>
            </a:r>
            <a:r>
              <a:rPr lang="en-GB" sz="2800" b="1" dirty="0"/>
              <a:t> methods are named </a:t>
            </a:r>
            <a:r>
              <a:rPr lang="en-GB" sz="2800" dirty="0"/>
              <a:t>according to the</a:t>
            </a:r>
            <a:r>
              <a:rPr lang="tr-TR" sz="2800" dirty="0"/>
              <a:t> </a:t>
            </a:r>
            <a:r>
              <a:rPr lang="en-GB" sz="2800" dirty="0"/>
              <a:t>degree of </a:t>
            </a:r>
            <a:r>
              <a:rPr lang="en-GB" sz="2800" b="1" dirty="0"/>
              <a:t>faithfulness of the translator </a:t>
            </a:r>
            <a:r>
              <a:rPr lang="en-GB" sz="2800" dirty="0"/>
              <a:t>to the material he translates or to </a:t>
            </a:r>
            <a:r>
              <a:rPr lang="en-GB" sz="2800" b="1" dirty="0"/>
              <a:t>the</a:t>
            </a:r>
            <a:r>
              <a:rPr lang="tr-TR" sz="2800" b="1" dirty="0"/>
              <a:t> </a:t>
            </a:r>
            <a:r>
              <a:rPr lang="en-GB" sz="2800" b="1" dirty="0"/>
              <a:t>degree of his freedom in changing the form and style </a:t>
            </a:r>
            <a:r>
              <a:rPr lang="en-GB" sz="2800" dirty="0"/>
              <a:t>of it while carrying out his</a:t>
            </a:r>
            <a:r>
              <a:rPr lang="tr-TR" sz="2800" dirty="0"/>
              <a:t> </a:t>
            </a:r>
            <a:r>
              <a:rPr lang="en-GB" sz="2800" dirty="0"/>
              <a:t>job</a:t>
            </a:r>
            <a:r>
              <a:rPr lang="tr-TR" sz="2800" dirty="0"/>
              <a:t>.</a:t>
            </a:r>
          </a:p>
          <a:p>
            <a:r>
              <a:rPr lang="en-GB" sz="2800" dirty="0"/>
              <a:t>For instance, literal or word-for-word translation methods denote the</a:t>
            </a:r>
            <a:r>
              <a:rPr lang="tr-TR" sz="2800" dirty="0"/>
              <a:t> </a:t>
            </a:r>
            <a:r>
              <a:rPr lang="en-GB" sz="2800" dirty="0"/>
              <a:t>translator’s faithfulness to the content</a:t>
            </a:r>
            <a:r>
              <a:rPr lang="tr-TR" sz="2800" dirty="0"/>
              <a:t>; on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other</a:t>
            </a:r>
            <a:r>
              <a:rPr lang="tr-TR" sz="2800" dirty="0"/>
              <a:t> </a:t>
            </a:r>
            <a:r>
              <a:rPr lang="tr-TR" sz="2800" dirty="0" err="1"/>
              <a:t>hand</a:t>
            </a:r>
            <a:r>
              <a:rPr lang="tr-TR" sz="2800" dirty="0"/>
              <a:t>, </a:t>
            </a:r>
            <a:r>
              <a:rPr lang="en-GB" sz="2800" dirty="0"/>
              <a:t>free, communicative and idiomatic</a:t>
            </a:r>
            <a:r>
              <a:rPr lang="tr-TR" sz="2800" dirty="0"/>
              <a:t> </a:t>
            </a:r>
            <a:r>
              <a:rPr lang="en-GB" sz="2800" dirty="0"/>
              <a:t>translation methods signal the writer’s freedom in changing the form.</a:t>
            </a:r>
          </a:p>
        </p:txBody>
      </p:sp>
    </p:spTree>
    <p:extLst>
      <p:ext uri="{BB962C8B-B14F-4D97-AF65-F5344CB8AC3E}">
        <p14:creationId xmlns:p14="http://schemas.microsoft.com/office/powerpoint/2010/main" val="12833605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FE1F6B-8FCF-4D7E-88AB-4FF536AF3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544" y="1229423"/>
            <a:ext cx="11449656" cy="4757719"/>
          </a:xfrm>
        </p:spPr>
        <p:txBody>
          <a:bodyPr>
            <a:noAutofit/>
          </a:bodyPr>
          <a:lstStyle/>
          <a:p>
            <a:r>
              <a:rPr lang="tr-TR" sz="3200" dirty="0"/>
              <a:t>C</a:t>
            </a:r>
            <a:r>
              <a:rPr lang="en-GB" sz="3200" dirty="0" err="1"/>
              <a:t>ommunicative</a:t>
            </a:r>
            <a:r>
              <a:rPr lang="en-GB" sz="3200" dirty="0"/>
              <a:t> translation, in</a:t>
            </a:r>
            <a:r>
              <a:rPr lang="tr-TR" sz="3200" dirty="0"/>
              <a:t> </a:t>
            </a:r>
            <a:r>
              <a:rPr lang="en-GB" sz="3200" dirty="0"/>
              <a:t>contrast with the semantic translation, is smoother, simpler,</a:t>
            </a:r>
            <a:r>
              <a:rPr lang="tr-TR" sz="3200" dirty="0"/>
              <a:t> </a:t>
            </a:r>
            <a:r>
              <a:rPr lang="en-GB" sz="3200" dirty="0"/>
              <a:t>cleaner, more direct, more conventional, more conforming</a:t>
            </a:r>
            <a:r>
              <a:rPr lang="tr-TR" sz="3200" dirty="0"/>
              <a:t> </a:t>
            </a:r>
            <a:r>
              <a:rPr lang="en-GB" sz="3200" dirty="0"/>
              <a:t>to a particular register of language, and equipped more</a:t>
            </a:r>
            <a:r>
              <a:rPr lang="tr-TR" sz="3200" dirty="0"/>
              <a:t> </a:t>
            </a:r>
            <a:r>
              <a:rPr lang="en-GB" sz="3200" dirty="0"/>
              <a:t>with generic words; whereas, semantic translation is more</a:t>
            </a:r>
            <a:r>
              <a:rPr lang="tr-TR" sz="3200" dirty="0"/>
              <a:t> </a:t>
            </a:r>
            <a:r>
              <a:rPr lang="en-GB" sz="3200" dirty="0"/>
              <a:t>complex, more awkward, more detailed, more concerned with</a:t>
            </a:r>
            <a:r>
              <a:rPr lang="tr-TR" sz="3200" dirty="0"/>
              <a:t> </a:t>
            </a:r>
            <a:r>
              <a:rPr lang="en-GB" sz="3200" dirty="0"/>
              <a:t>the thought-process rather than the intention of the transmitter,</a:t>
            </a:r>
            <a:r>
              <a:rPr lang="tr-TR" sz="3200" dirty="0"/>
              <a:t> </a:t>
            </a:r>
            <a:r>
              <a:rPr lang="en-GB" sz="3200" dirty="0"/>
              <a:t>and more specific</a:t>
            </a:r>
            <a:r>
              <a:rPr lang="tr-TR" sz="3200" dirty="0"/>
              <a:t>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55419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2B1F5C-0754-4BF4-867A-6A1293CC4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413" y="1304569"/>
            <a:ext cx="10557468" cy="4377774"/>
          </a:xfrm>
        </p:spPr>
        <p:txBody>
          <a:bodyPr>
            <a:normAutofit/>
          </a:bodyPr>
          <a:lstStyle/>
          <a:p>
            <a:r>
              <a:rPr lang="en-GB" sz="2800" dirty="0"/>
              <a:t>SL text: It’s raining cats and dogs</a:t>
            </a:r>
            <a:r>
              <a:rPr lang="tr-TR" sz="2800" dirty="0"/>
              <a:t>.</a:t>
            </a:r>
          </a:p>
          <a:p>
            <a:pPr marL="230400" indent="0">
              <a:spcBef>
                <a:spcPts val="0"/>
              </a:spcBef>
              <a:buNone/>
            </a:pPr>
            <a:r>
              <a:rPr lang="tr-TR" sz="2800" b="1" dirty="0"/>
              <a:t>Word-</a:t>
            </a:r>
            <a:r>
              <a:rPr lang="tr-TR" sz="2800" b="1" dirty="0" err="1"/>
              <a:t>for</a:t>
            </a:r>
            <a:r>
              <a:rPr lang="tr-TR" sz="2800" b="1" dirty="0"/>
              <a:t>-Word:</a:t>
            </a:r>
          </a:p>
          <a:p>
            <a:pPr marL="230400" indent="0">
              <a:spcBef>
                <a:spcPts val="0"/>
              </a:spcBef>
              <a:buNone/>
            </a:pPr>
            <a:r>
              <a:rPr lang="en-GB" sz="2800" b="1" dirty="0"/>
              <a:t>Literal</a:t>
            </a:r>
            <a:r>
              <a:rPr lang="tr-TR" sz="2800" b="1" dirty="0"/>
              <a:t>:</a:t>
            </a:r>
            <a:endParaRPr lang="tr-TR" sz="2800" dirty="0"/>
          </a:p>
          <a:p>
            <a:pPr marL="2304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tr-TR" sz="2800" b="1" dirty="0" err="1"/>
              <a:t>Communicative</a:t>
            </a:r>
            <a:r>
              <a:rPr lang="tr-TR" sz="2800" b="1" dirty="0"/>
              <a:t>: </a:t>
            </a:r>
            <a:endParaRPr lang="tr-TR" sz="2800" dirty="0"/>
          </a:p>
          <a:p>
            <a:pPr marL="230400" indent="-230400">
              <a:spcBef>
                <a:spcPts val="0"/>
              </a:spcBef>
            </a:pPr>
            <a:r>
              <a:rPr lang="en-GB" sz="2800" dirty="0"/>
              <a:t>SL text: </a:t>
            </a:r>
            <a:r>
              <a:rPr lang="en-GB" sz="2800" dirty="0" err="1"/>
              <a:t>Çok</a:t>
            </a:r>
            <a:r>
              <a:rPr lang="en-GB" sz="2800" dirty="0"/>
              <a:t> </a:t>
            </a:r>
            <a:r>
              <a:rPr lang="en-GB" sz="2800" dirty="0" err="1"/>
              <a:t>yaşa</a:t>
            </a:r>
            <a:r>
              <a:rPr lang="en-GB" sz="2800" dirty="0"/>
              <a:t>!</a:t>
            </a:r>
            <a:endParaRPr lang="tr-TR" sz="2800" dirty="0"/>
          </a:p>
          <a:p>
            <a:pPr marL="230400" lvl="0" indent="0">
              <a:spcBef>
                <a:spcPts val="0"/>
              </a:spcBef>
              <a:buClr>
                <a:srgbClr val="415588"/>
              </a:buClr>
              <a:buNone/>
            </a:pPr>
            <a:r>
              <a:rPr lang="tr-TR" sz="2800" b="1" dirty="0">
                <a:solidFill>
                  <a:prstClr val="black"/>
                </a:solidFill>
              </a:rPr>
              <a:t>Word-</a:t>
            </a:r>
            <a:r>
              <a:rPr lang="tr-TR" sz="2800" b="1" dirty="0" err="1">
                <a:solidFill>
                  <a:prstClr val="black"/>
                </a:solidFill>
              </a:rPr>
              <a:t>for</a:t>
            </a:r>
            <a:r>
              <a:rPr lang="tr-TR" sz="2800" b="1" dirty="0">
                <a:solidFill>
                  <a:prstClr val="black"/>
                </a:solidFill>
              </a:rPr>
              <a:t>-Word:</a:t>
            </a:r>
            <a:endParaRPr lang="tr-TR" sz="2800" dirty="0">
              <a:solidFill>
                <a:prstClr val="black"/>
              </a:solidFill>
            </a:endParaRPr>
          </a:p>
          <a:p>
            <a:pPr marL="230400" lvl="0" indent="0">
              <a:spcBef>
                <a:spcPts val="0"/>
              </a:spcBef>
              <a:buClr>
                <a:srgbClr val="415588"/>
              </a:buClr>
              <a:buNone/>
            </a:pPr>
            <a:r>
              <a:rPr lang="en-GB" sz="2800" b="1" dirty="0">
                <a:solidFill>
                  <a:prstClr val="black"/>
                </a:solidFill>
              </a:rPr>
              <a:t>Literal</a:t>
            </a:r>
            <a:r>
              <a:rPr lang="tr-TR" sz="2800" b="1" dirty="0">
                <a:solidFill>
                  <a:prstClr val="black"/>
                </a:solidFill>
              </a:rPr>
              <a:t>:</a:t>
            </a:r>
            <a:r>
              <a:rPr lang="tr-TR" sz="2800" dirty="0">
                <a:solidFill>
                  <a:prstClr val="black"/>
                </a:solidFill>
              </a:rPr>
              <a:t> </a:t>
            </a:r>
          </a:p>
          <a:p>
            <a:pPr marL="230400" lvl="0" indent="0">
              <a:spcBef>
                <a:spcPts val="0"/>
              </a:spcBef>
              <a:buClr>
                <a:srgbClr val="415588"/>
              </a:buClr>
              <a:buNone/>
            </a:pPr>
            <a:r>
              <a:rPr lang="tr-TR" sz="2800" b="1" dirty="0" err="1">
                <a:solidFill>
                  <a:prstClr val="black"/>
                </a:solidFill>
              </a:rPr>
              <a:t>Communicative</a:t>
            </a:r>
            <a:r>
              <a:rPr lang="tr-TR" sz="2800" b="1" dirty="0">
                <a:solidFill>
                  <a:prstClr val="black"/>
                </a:solidFill>
              </a:rPr>
              <a:t>:</a:t>
            </a:r>
            <a:endParaRPr lang="tr-TR" sz="2800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CCBB26E7-ECFD-458C-AA3C-E5BBBEB9E2EC}"/>
              </a:ext>
            </a:extLst>
          </p:cNvPr>
          <p:cNvSpPr txBox="1"/>
          <p:nvPr/>
        </p:nvSpPr>
        <p:spPr>
          <a:xfrm>
            <a:off x="4107598" y="1799521"/>
            <a:ext cx="6079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K</a:t>
            </a:r>
            <a:r>
              <a:rPr lang="en-GB" sz="2800" dirty="0" err="1"/>
              <a:t>ediler</a:t>
            </a:r>
            <a:r>
              <a:rPr lang="en-GB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köpekler</a:t>
            </a:r>
            <a:r>
              <a:rPr lang="tr-TR" sz="2800" dirty="0"/>
              <a:t> yağıyor.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8D2E750C-78FA-40B4-A77D-5FD1602ACE07}"/>
              </a:ext>
            </a:extLst>
          </p:cNvPr>
          <p:cNvSpPr txBox="1"/>
          <p:nvPr/>
        </p:nvSpPr>
        <p:spPr>
          <a:xfrm>
            <a:off x="2604532" y="2297396"/>
            <a:ext cx="6702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/>
              <a:t>Kedi</a:t>
            </a:r>
            <a:r>
              <a:rPr lang="tr-TR" sz="2800" dirty="0"/>
              <a:t> </a:t>
            </a:r>
            <a:r>
              <a:rPr lang="en-GB" sz="2800" dirty="0" err="1"/>
              <a:t>ve</a:t>
            </a:r>
            <a:r>
              <a:rPr lang="en-GB" sz="2800" dirty="0"/>
              <a:t> </a:t>
            </a:r>
            <a:r>
              <a:rPr lang="en-GB" sz="2800" dirty="0" err="1"/>
              <a:t>köpek</a:t>
            </a:r>
            <a:r>
              <a:rPr lang="en-GB" sz="2800" dirty="0"/>
              <a:t> </a:t>
            </a:r>
            <a:r>
              <a:rPr lang="tr-TR" sz="2800" dirty="0"/>
              <a:t>kadar</a:t>
            </a:r>
            <a:r>
              <a:rPr lang="en-GB" sz="2800" dirty="0"/>
              <a:t> </a:t>
            </a:r>
            <a:r>
              <a:rPr lang="en-GB" sz="2800" dirty="0" err="1"/>
              <a:t>yağmur</a:t>
            </a:r>
            <a:r>
              <a:rPr lang="en-GB" sz="2800" dirty="0"/>
              <a:t> </a:t>
            </a:r>
            <a:r>
              <a:rPr lang="en-GB" sz="2800" dirty="0" err="1"/>
              <a:t>yağıyor</a:t>
            </a:r>
            <a:r>
              <a:rPr lang="tr-TR" sz="2800" dirty="0"/>
              <a:t>.</a:t>
            </a:r>
            <a:endParaRPr lang="en-GB" sz="2800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8BBDAC98-4B4F-47A7-A8DD-B4988AE684FA}"/>
              </a:ext>
            </a:extLst>
          </p:cNvPr>
          <p:cNvSpPr txBox="1"/>
          <p:nvPr/>
        </p:nvSpPr>
        <p:spPr>
          <a:xfrm>
            <a:off x="4318111" y="2856804"/>
            <a:ext cx="7453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Badaktan</a:t>
            </a:r>
            <a:r>
              <a:rPr lang="en-GB" sz="2800" dirty="0"/>
              <a:t> </a:t>
            </a:r>
            <a:r>
              <a:rPr lang="en-GB" sz="2800" dirty="0" err="1"/>
              <a:t>boşanırcasına</a:t>
            </a:r>
            <a:r>
              <a:rPr lang="en-GB" sz="2800" dirty="0"/>
              <a:t> </a:t>
            </a:r>
            <a:r>
              <a:rPr lang="en-GB" sz="2800" dirty="0" err="1"/>
              <a:t>yağmur</a:t>
            </a:r>
            <a:r>
              <a:rPr lang="en-GB" sz="2800" dirty="0"/>
              <a:t> </a:t>
            </a:r>
            <a:r>
              <a:rPr lang="en-GB" sz="2800" dirty="0" err="1"/>
              <a:t>yağıyor</a:t>
            </a:r>
            <a:r>
              <a:rPr lang="en-GB" sz="2800" dirty="0"/>
              <a:t>.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92A736A-7C2E-40F1-A0CD-8CC0CC9EFDC1}"/>
              </a:ext>
            </a:extLst>
          </p:cNvPr>
          <p:cNvSpPr txBox="1"/>
          <p:nvPr/>
        </p:nvSpPr>
        <p:spPr>
          <a:xfrm>
            <a:off x="2604532" y="4548486"/>
            <a:ext cx="2358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Long live!</a:t>
            </a:r>
            <a:endParaRPr lang="tr-TR" sz="2800" b="1" dirty="0">
              <a:solidFill>
                <a:prstClr val="black"/>
              </a:solidFill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2FD849DE-1502-44D3-8CA1-0AF163A566A5}"/>
              </a:ext>
            </a:extLst>
          </p:cNvPr>
          <p:cNvSpPr txBox="1"/>
          <p:nvPr/>
        </p:nvSpPr>
        <p:spPr>
          <a:xfrm>
            <a:off x="4177265" y="4037385"/>
            <a:ext cx="2358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Long live!</a:t>
            </a:r>
            <a:endParaRPr lang="tr-TR" sz="2800" b="1" dirty="0">
              <a:solidFill>
                <a:prstClr val="black"/>
              </a:solidFill>
            </a:endParaRP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D6D8CD06-066E-4C39-8C23-0D8CC05F29E9}"/>
              </a:ext>
            </a:extLst>
          </p:cNvPr>
          <p:cNvSpPr txBox="1"/>
          <p:nvPr/>
        </p:nvSpPr>
        <p:spPr>
          <a:xfrm>
            <a:off x="4318111" y="5058550"/>
            <a:ext cx="3062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God bless you!</a:t>
            </a:r>
            <a:endParaRPr lang="tr-TR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26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8C5088-7E8E-4885-A99C-1CB184BCC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1468" y="198456"/>
            <a:ext cx="7958331" cy="1077229"/>
          </a:xfrm>
        </p:spPr>
        <p:txBody>
          <a:bodyPr/>
          <a:lstStyle/>
          <a:p>
            <a:pPr algn="l"/>
            <a:r>
              <a:rPr lang="tr-TR" b="1" dirty="0"/>
              <a:t>BIBLIOGRAPHY</a:t>
            </a:r>
            <a:endParaRPr lang="en-GB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1897D1-2631-43CF-A77F-6196D812F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619" y="1571107"/>
            <a:ext cx="9874762" cy="4526276"/>
          </a:xfrm>
        </p:spPr>
        <p:txBody>
          <a:bodyPr>
            <a:normAutofit/>
          </a:bodyPr>
          <a:lstStyle/>
          <a:p>
            <a:r>
              <a:rPr lang="en-GB" dirty="0"/>
              <a:t>Chesterman, Andrew. </a:t>
            </a:r>
            <a:r>
              <a:rPr lang="en-GB" i="1" dirty="0"/>
              <a:t>Reflections on Translation Theory: Selected Papers 1993 - 2014</a:t>
            </a:r>
            <a:r>
              <a:rPr lang="en-GB" dirty="0"/>
              <a:t>. John </a:t>
            </a:r>
            <a:r>
              <a:rPr lang="en-GB" dirty="0" err="1"/>
              <a:t>Benjamins</a:t>
            </a:r>
            <a:r>
              <a:rPr lang="en-GB" dirty="0"/>
              <a:t> Publishing Company, 2017. </a:t>
            </a:r>
            <a:r>
              <a:rPr lang="en-GB" i="1" dirty="0"/>
              <a:t>EBSCOhost</a:t>
            </a:r>
            <a:r>
              <a:rPr lang="tr-TR" i="1" dirty="0"/>
              <a:t>.</a:t>
            </a:r>
            <a:endParaRPr lang="tr-TR" dirty="0"/>
          </a:p>
          <a:p>
            <a:r>
              <a:rPr lang="tr-TR" dirty="0"/>
              <a:t>Çakır, Abdülkadir. «Çeviri Yöntemleri.» </a:t>
            </a:r>
            <a:r>
              <a:rPr lang="tr-TR" i="1" dirty="0"/>
              <a:t>Selçuk Üniversitesi Sosyal Bilimler Enstitüsü Dergisi, </a:t>
            </a:r>
            <a:r>
              <a:rPr lang="tr-TR" dirty="0" err="1"/>
              <a:t>no</a:t>
            </a:r>
            <a:r>
              <a:rPr lang="tr-TR" i="1" dirty="0"/>
              <a:t>. </a:t>
            </a:r>
            <a:r>
              <a:rPr lang="tr-TR" dirty="0"/>
              <a:t>14, 2005, </a:t>
            </a:r>
            <a:r>
              <a:rPr lang="tr-TR" dirty="0" err="1"/>
              <a:t>pp</a:t>
            </a:r>
            <a:r>
              <a:rPr lang="tr-TR" dirty="0"/>
              <a:t>. 237-244.</a:t>
            </a:r>
          </a:p>
          <a:p>
            <a:r>
              <a:rPr lang="en-GB" dirty="0" err="1"/>
              <a:t>Küçükbezirci</a:t>
            </a:r>
            <a:r>
              <a:rPr lang="en-GB" dirty="0"/>
              <a:t>, </a:t>
            </a:r>
            <a:r>
              <a:rPr lang="en-GB" dirty="0" err="1"/>
              <a:t>Yağmur</a:t>
            </a:r>
            <a:r>
              <a:rPr lang="en-GB" dirty="0"/>
              <a:t>, and </a:t>
            </a:r>
            <a:r>
              <a:rPr lang="en-GB" dirty="0" err="1"/>
              <a:t>Hiperlink</a:t>
            </a:r>
            <a:r>
              <a:rPr lang="en-GB" dirty="0"/>
              <a:t> (Firm). </a:t>
            </a:r>
            <a:r>
              <a:rPr lang="en-GB" i="1" dirty="0"/>
              <a:t>Theories and Practice of Translation</a:t>
            </a:r>
            <a:r>
              <a:rPr lang="en-GB" dirty="0"/>
              <a:t>. Vol. </a:t>
            </a:r>
            <a:r>
              <a:rPr lang="en-GB" dirty="0" err="1"/>
              <a:t>Genişletilmiş</a:t>
            </a:r>
            <a:r>
              <a:rPr lang="en-GB" dirty="0"/>
              <a:t> 2. </a:t>
            </a:r>
            <a:r>
              <a:rPr lang="en-GB" dirty="0" err="1"/>
              <a:t>Baskı</a:t>
            </a:r>
            <a:r>
              <a:rPr lang="en-GB" dirty="0"/>
              <a:t>, Konya, 2018. </a:t>
            </a:r>
            <a:r>
              <a:rPr lang="en-GB" i="1" dirty="0"/>
              <a:t>EBSCOhost</a:t>
            </a:r>
            <a:r>
              <a:rPr lang="tr-TR" i="1" dirty="0"/>
              <a:t>.</a:t>
            </a:r>
          </a:p>
          <a:p>
            <a:r>
              <a:rPr lang="tr-TR" dirty="0" err="1"/>
              <a:t>Newmark</a:t>
            </a:r>
            <a:r>
              <a:rPr lang="tr-TR" dirty="0"/>
              <a:t>, Peter</a:t>
            </a:r>
            <a:r>
              <a:rPr lang="tr-TR" i="1" dirty="0"/>
              <a:t>. </a:t>
            </a:r>
            <a:r>
              <a:rPr lang="tr-TR" i="1" dirty="0" err="1"/>
              <a:t>Approaches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Translation</a:t>
            </a:r>
            <a:r>
              <a:rPr lang="tr-TR" dirty="0"/>
              <a:t>. A. </a:t>
            </a:r>
            <a:r>
              <a:rPr lang="tr-TR" dirty="0" err="1"/>
              <a:t>Wheaton</a:t>
            </a:r>
            <a:r>
              <a:rPr lang="tr-TR" dirty="0"/>
              <a:t> </a:t>
            </a:r>
            <a:r>
              <a:rPr lang="tr-TR" dirty="0" err="1"/>
              <a:t>Co</a:t>
            </a:r>
            <a:r>
              <a:rPr lang="tr-TR" dirty="0"/>
              <a:t>. Ltd. </a:t>
            </a:r>
            <a:r>
              <a:rPr lang="tr-TR" dirty="0" err="1"/>
              <a:t>Press</a:t>
            </a:r>
            <a:r>
              <a:rPr lang="tr-TR" dirty="0"/>
              <a:t>, 1984.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798251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588093"/>
          </a:xfrm>
        </p:spPr>
        <p:txBody>
          <a:bodyPr/>
          <a:lstStyle/>
          <a:p>
            <a:r>
              <a:rPr lang="tr-TR" b="1" dirty="0" err="1"/>
              <a:t>Literal</a:t>
            </a:r>
            <a:r>
              <a:rPr lang="tr-TR" b="1" dirty="0"/>
              <a:t> </a:t>
            </a:r>
            <a:r>
              <a:rPr lang="tr-TR" b="1" dirty="0" err="1"/>
              <a:t>Translation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4033" y="2256175"/>
            <a:ext cx="11024432" cy="3294576"/>
          </a:xfrm>
        </p:spPr>
        <p:txBody>
          <a:bodyPr>
            <a:normAutofit/>
          </a:bodyPr>
          <a:lstStyle/>
          <a:p>
            <a:r>
              <a:rPr lang="en-US" sz="3200" dirty="0"/>
              <a:t>This is a kind of</a:t>
            </a:r>
            <a:r>
              <a:rPr lang="tr-TR" sz="3200" dirty="0"/>
              <a:t> </a:t>
            </a:r>
            <a:r>
              <a:rPr lang="en-US" sz="3200" dirty="0"/>
              <a:t>word-for-word translation.</a:t>
            </a:r>
            <a:endParaRPr lang="tr-TR" sz="3200" dirty="0"/>
          </a:p>
          <a:p>
            <a:r>
              <a:rPr lang="en-US" sz="3200" dirty="0"/>
              <a:t>This can be applied when the content and </a:t>
            </a:r>
            <a:r>
              <a:rPr lang="en-US" sz="3200" dirty="0" err="1"/>
              <a:t>fo</a:t>
            </a:r>
            <a:r>
              <a:rPr lang="tr-TR" sz="3200" dirty="0"/>
              <a:t>r</a:t>
            </a:r>
            <a:r>
              <a:rPr lang="en-US" sz="3200" dirty="0"/>
              <a:t>m of</a:t>
            </a:r>
            <a:r>
              <a:rPr lang="tr-TR" sz="3200" dirty="0"/>
              <a:t> </a:t>
            </a:r>
            <a:r>
              <a:rPr lang="en-US" sz="3200" dirty="0"/>
              <a:t>the source text overlap with those of the target text.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64483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734799"/>
          </a:xfrm>
        </p:spPr>
        <p:txBody>
          <a:bodyPr/>
          <a:lstStyle/>
          <a:p>
            <a:r>
              <a:rPr lang="tr-TR" b="1" dirty="0" err="1"/>
              <a:t>Structural</a:t>
            </a:r>
            <a:r>
              <a:rPr lang="tr-TR" b="1" dirty="0"/>
              <a:t> </a:t>
            </a:r>
            <a:r>
              <a:rPr lang="tr-TR" b="1" dirty="0" err="1"/>
              <a:t>Translation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6799" y="1858244"/>
            <a:ext cx="11825201" cy="4046432"/>
          </a:xfrm>
        </p:spPr>
        <p:txBody>
          <a:bodyPr>
            <a:noAutofit/>
          </a:bodyPr>
          <a:lstStyle/>
          <a:p>
            <a:r>
              <a:rPr lang="en-US" sz="2800" dirty="0"/>
              <a:t>Structural translation is carried out with reference to surface forms of the</a:t>
            </a:r>
            <a:r>
              <a:rPr lang="tr-TR" sz="2800" dirty="0"/>
              <a:t> </a:t>
            </a:r>
            <a:r>
              <a:rPr lang="en-US" sz="2800" dirty="0"/>
              <a:t>source language and those of the target language.</a:t>
            </a:r>
            <a:endParaRPr lang="tr-TR" sz="2800" dirty="0"/>
          </a:p>
          <a:p>
            <a:r>
              <a:rPr lang="en-US" sz="2800" dirty="0"/>
              <a:t>This method should be used when form is more</a:t>
            </a:r>
            <a:r>
              <a:rPr lang="tr-TR" sz="2800" dirty="0"/>
              <a:t> </a:t>
            </a:r>
            <a:r>
              <a:rPr lang="en-US" sz="2800" dirty="0"/>
              <a:t>important than content. For instance, some jingles, political slogans and</a:t>
            </a:r>
            <a:r>
              <a:rPr lang="tr-TR" sz="2800" dirty="0"/>
              <a:t> </a:t>
            </a:r>
            <a:r>
              <a:rPr lang="en-US" sz="2800" dirty="0"/>
              <a:t>advertisements can be translated structurally as the sound effect and rhythm are</a:t>
            </a:r>
            <a:r>
              <a:rPr lang="tr-TR" sz="2800" dirty="0"/>
              <a:t> </a:t>
            </a:r>
            <a:r>
              <a:rPr lang="en-US" sz="2800" dirty="0"/>
              <a:t>more important than the content in such texts.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0436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işaret içeren bir resim&#10;&#10;Açıklama otomatik olarak oluşturuldu">
            <a:extLst>
              <a:ext uri="{FF2B5EF4-FFF2-40B4-BE49-F238E27FC236}">
                <a16:creationId xmlns:a16="http://schemas.microsoft.com/office/drawing/2014/main" id="{2E5CDCF0-7326-4D35-9D8D-3C4E7B5FFC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77339" y="984063"/>
            <a:ext cx="8618685" cy="4995880"/>
          </a:xfrm>
        </p:spPr>
      </p:pic>
    </p:spTree>
    <p:extLst>
      <p:ext uri="{BB962C8B-B14F-4D97-AF65-F5344CB8AC3E}">
        <p14:creationId xmlns:p14="http://schemas.microsoft.com/office/powerpoint/2010/main" val="1693260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518087-640D-410F-8C1F-F10BBD49D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288" y="1136293"/>
            <a:ext cx="8095413" cy="4585414"/>
          </a:xfrm>
        </p:spPr>
        <p:txBody>
          <a:bodyPr numCol="2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GB" sz="2400" dirty="0"/>
              <a:t>(listen)</a:t>
            </a:r>
            <a:endParaRPr lang="tr-TR" sz="2400" dirty="0"/>
          </a:p>
          <a:p>
            <a:pPr marL="0" indent="0">
              <a:spcAft>
                <a:spcPts val="600"/>
              </a:spcAft>
              <a:buNone/>
            </a:pPr>
            <a:r>
              <a:rPr lang="en-GB" sz="2400" dirty="0"/>
              <a:t>this a dog barks</a:t>
            </a:r>
            <a:r>
              <a:rPr lang="tr-TR" sz="2400" dirty="0"/>
              <a:t> </a:t>
            </a:r>
            <a:r>
              <a:rPr lang="en-GB" sz="2400" dirty="0"/>
              <a:t>and</a:t>
            </a:r>
            <a:br>
              <a:rPr lang="en-GB" sz="2400" dirty="0"/>
            </a:br>
            <a:r>
              <a:rPr lang="en-GB" sz="2400" dirty="0"/>
              <a:t>how crazily house</a:t>
            </a:r>
            <a:br>
              <a:rPr lang="en-GB" sz="2400" dirty="0"/>
            </a:br>
            <a:r>
              <a:rPr lang="en-GB" sz="2400" dirty="0"/>
              <a:t>eyes people smiles</a:t>
            </a:r>
            <a:endParaRPr lang="tr-TR" sz="2400" dirty="0"/>
          </a:p>
          <a:p>
            <a:pPr marL="0" indent="0">
              <a:spcAft>
                <a:spcPts val="600"/>
              </a:spcAft>
              <a:buNone/>
            </a:pPr>
            <a:r>
              <a:rPr lang="en-GB" sz="2400" dirty="0"/>
              <a:t>faces streets</a:t>
            </a:r>
            <a:br>
              <a:rPr lang="en-GB" sz="2400" dirty="0"/>
            </a:br>
            <a:r>
              <a:rPr lang="en-GB" sz="2400" dirty="0"/>
              <a:t>steeples are eagerly</a:t>
            </a:r>
            <a:endParaRPr lang="tr-TR" sz="2400" dirty="0"/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GB" sz="2400" dirty="0" err="1"/>
              <a:t>tumbl</a:t>
            </a:r>
            <a:endParaRPr lang="tr-TR" sz="24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400" dirty="0"/>
              <a:t>in</a:t>
            </a:r>
            <a:r>
              <a:rPr lang="tr-TR" sz="2400" dirty="0"/>
              <a:t>g</a:t>
            </a:r>
            <a:r>
              <a:rPr lang="en-GB" sz="2400" dirty="0"/>
              <a:t> through wonder</a:t>
            </a:r>
            <a:br>
              <a:rPr lang="en-GB" sz="2400" dirty="0"/>
            </a:br>
            <a:r>
              <a:rPr lang="en-GB" sz="2400" dirty="0" err="1"/>
              <a:t>ful</a:t>
            </a:r>
            <a:r>
              <a:rPr lang="en-GB" sz="2400" dirty="0"/>
              <a:t> sunlight</a:t>
            </a:r>
            <a:endParaRPr lang="tr-TR" sz="2400" dirty="0"/>
          </a:p>
          <a:p>
            <a:pPr>
              <a:spcBef>
                <a:spcPts val="600"/>
              </a:spcBef>
              <a:buFontTx/>
              <a:buChar char="-"/>
            </a:pPr>
            <a:r>
              <a:rPr lang="en-GB" sz="2400" dirty="0"/>
              <a:t>look –</a:t>
            </a:r>
            <a:endParaRPr lang="tr-TR" sz="2400" dirty="0"/>
          </a:p>
          <a:p>
            <a:pPr marL="0" indent="0">
              <a:spcBef>
                <a:spcPts val="0"/>
              </a:spcBef>
              <a:buNone/>
            </a:pPr>
            <a:r>
              <a:rPr lang="en-GB" sz="2400" dirty="0" err="1"/>
              <a:t>selves,stir:writhe</a:t>
            </a:r>
            <a:endParaRPr lang="tr-TR" sz="24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/>
              <a:t>o-p-e-n-</a:t>
            </a:r>
            <a:r>
              <a:rPr lang="en-GB" sz="2400" dirty="0" err="1"/>
              <a:t>i</a:t>
            </a:r>
            <a:r>
              <a:rPr lang="en-GB" sz="2400" dirty="0"/>
              <a:t>-n-g</a:t>
            </a:r>
            <a:endParaRPr lang="tr-TR" sz="24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400" dirty="0"/>
              <a:t>are(</a:t>
            </a:r>
            <a:r>
              <a:rPr lang="en-GB" sz="2400" dirty="0" err="1"/>
              <a:t>leaves;flowers</a:t>
            </a:r>
            <a:r>
              <a:rPr lang="en-GB" sz="2400" dirty="0"/>
              <a:t>)dream</a:t>
            </a:r>
            <a:r>
              <a:rPr lang="tr-TR" sz="2400" dirty="0"/>
              <a:t>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400" dirty="0"/>
              <a:t>,</a:t>
            </a:r>
            <a:r>
              <a:rPr lang="en-GB" sz="2400" dirty="0"/>
              <a:t>come quickly come 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312F3B3C-61CD-4EE8-8CE4-6DAC76357009}"/>
              </a:ext>
            </a:extLst>
          </p:cNvPr>
          <p:cNvSpPr txBox="1"/>
          <p:nvPr/>
        </p:nvSpPr>
        <p:spPr>
          <a:xfrm>
            <a:off x="8406701" y="884811"/>
            <a:ext cx="382074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dirty="0"/>
              <a:t>(</a:t>
            </a:r>
            <a:r>
              <a:rPr lang="en-GB" dirty="0" err="1"/>
              <a:t>dinle</a:t>
            </a:r>
            <a:r>
              <a:rPr lang="en-GB" dirty="0"/>
              <a:t>)</a:t>
            </a:r>
            <a:endParaRPr lang="tr-TR" dirty="0"/>
          </a:p>
          <a:p>
            <a:r>
              <a:rPr lang="en-GB" dirty="0" err="1"/>
              <a:t>bu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köpek</a:t>
            </a:r>
            <a:r>
              <a:rPr lang="en-GB" dirty="0"/>
              <a:t> </a:t>
            </a:r>
            <a:r>
              <a:rPr lang="en-GB" dirty="0" err="1"/>
              <a:t>havlar</a:t>
            </a:r>
            <a:r>
              <a:rPr lang="en-GB" dirty="0"/>
              <a:t> </a:t>
            </a:r>
            <a:r>
              <a:rPr lang="en-GB" dirty="0" err="1"/>
              <a:t>ve</a:t>
            </a:r>
            <a:br>
              <a:rPr lang="en-GB" dirty="0"/>
            </a:br>
            <a:r>
              <a:rPr lang="en-GB" dirty="0" err="1"/>
              <a:t>nasılda</a:t>
            </a:r>
            <a:r>
              <a:rPr lang="en-GB" dirty="0"/>
              <a:t> </a:t>
            </a:r>
            <a:r>
              <a:rPr lang="en-GB" dirty="0" err="1"/>
              <a:t>çılgınca</a:t>
            </a:r>
            <a:r>
              <a:rPr lang="en-GB" dirty="0"/>
              <a:t> </a:t>
            </a:r>
            <a:r>
              <a:rPr lang="en-GB" dirty="0" err="1"/>
              <a:t>evler</a:t>
            </a:r>
            <a:br>
              <a:rPr lang="en-GB" dirty="0"/>
            </a:br>
            <a:r>
              <a:rPr lang="en-GB" dirty="0" err="1"/>
              <a:t>gözler</a:t>
            </a:r>
            <a:r>
              <a:rPr lang="en-GB" dirty="0"/>
              <a:t> </a:t>
            </a:r>
            <a:r>
              <a:rPr lang="en-GB" dirty="0" err="1"/>
              <a:t>insanlar</a:t>
            </a:r>
            <a:r>
              <a:rPr lang="en-GB" dirty="0"/>
              <a:t> </a:t>
            </a:r>
            <a:r>
              <a:rPr lang="en-GB" dirty="0" err="1"/>
              <a:t>gülüşler</a:t>
            </a:r>
            <a:br>
              <a:rPr lang="en-GB" dirty="0"/>
            </a:br>
            <a:endParaRPr lang="tr-TR" dirty="0"/>
          </a:p>
          <a:p>
            <a:r>
              <a:rPr lang="en-GB" dirty="0" err="1"/>
              <a:t>yüzler</a:t>
            </a:r>
            <a:r>
              <a:rPr lang="en-GB" dirty="0"/>
              <a:t> </a:t>
            </a:r>
            <a:r>
              <a:rPr lang="en-GB" dirty="0" err="1"/>
              <a:t>caddeler</a:t>
            </a:r>
            <a:br>
              <a:rPr lang="en-GB" dirty="0"/>
            </a:br>
            <a:r>
              <a:rPr lang="en-GB" dirty="0" err="1"/>
              <a:t>kuleler</a:t>
            </a:r>
            <a:r>
              <a:rPr lang="en-GB" dirty="0"/>
              <a:t> </a:t>
            </a:r>
            <a:r>
              <a:rPr lang="en-GB" dirty="0" err="1"/>
              <a:t>istekle</a:t>
            </a:r>
            <a:endParaRPr lang="tr-TR" dirty="0"/>
          </a:p>
          <a:p>
            <a:br>
              <a:rPr lang="en-GB" dirty="0"/>
            </a:br>
            <a:r>
              <a:rPr lang="en-GB" dirty="0" err="1"/>
              <a:t>düşü</a:t>
            </a:r>
            <a:endParaRPr lang="tr-TR" dirty="0"/>
          </a:p>
          <a:p>
            <a:pPr>
              <a:spcAft>
                <a:spcPts val="1200"/>
              </a:spcAft>
            </a:pPr>
            <a:br>
              <a:rPr lang="en-GB" dirty="0"/>
            </a:br>
            <a:r>
              <a:rPr lang="en-GB" dirty="0" err="1"/>
              <a:t>yor</a:t>
            </a:r>
            <a:r>
              <a:rPr lang="en-GB" dirty="0"/>
              <a:t> </a:t>
            </a:r>
            <a:r>
              <a:rPr lang="en-GB" dirty="0" err="1"/>
              <a:t>mükem</a:t>
            </a:r>
            <a:br>
              <a:rPr lang="en-GB" dirty="0"/>
            </a:br>
            <a:r>
              <a:rPr lang="en-GB" dirty="0" err="1"/>
              <a:t>mel</a:t>
            </a:r>
            <a:r>
              <a:rPr lang="en-GB" dirty="0"/>
              <a:t> </a:t>
            </a:r>
            <a:r>
              <a:rPr lang="en-GB" dirty="0" err="1"/>
              <a:t>günışığında</a:t>
            </a:r>
            <a:endParaRPr lang="tr-TR" dirty="0"/>
          </a:p>
          <a:p>
            <a:r>
              <a:rPr lang="en-GB" dirty="0"/>
              <a:t>-</a:t>
            </a:r>
            <a:r>
              <a:rPr lang="en-GB" dirty="0" err="1"/>
              <a:t>bak</a:t>
            </a:r>
            <a:r>
              <a:rPr lang="tr-TR" dirty="0"/>
              <a:t>-</a:t>
            </a:r>
          </a:p>
          <a:p>
            <a:r>
              <a:rPr lang="en-GB" dirty="0" err="1"/>
              <a:t>kendileri,karıştır:kıvran</a:t>
            </a:r>
            <a:br>
              <a:rPr lang="en-GB" dirty="0"/>
            </a:br>
            <a:r>
              <a:rPr lang="en-GB" dirty="0"/>
              <a:t>a-ç-ı-y-o-r</a:t>
            </a:r>
            <a:br>
              <a:rPr lang="en-GB" dirty="0"/>
            </a:br>
            <a:r>
              <a:rPr lang="en-GB" dirty="0"/>
              <a:t>lar(</a:t>
            </a:r>
            <a:r>
              <a:rPr lang="en-GB" dirty="0" err="1"/>
              <a:t>yapraklar;çiçekler</a:t>
            </a:r>
            <a:r>
              <a:rPr lang="en-GB" dirty="0"/>
              <a:t>)</a:t>
            </a:r>
            <a:r>
              <a:rPr lang="en-GB" dirty="0" err="1"/>
              <a:t>rüyalar</a:t>
            </a:r>
            <a:br>
              <a:rPr lang="en-GB" dirty="0"/>
            </a:br>
            <a:r>
              <a:rPr lang="en-GB" dirty="0"/>
              <a:t>,gel </a:t>
            </a:r>
            <a:r>
              <a:rPr lang="en-GB" dirty="0" err="1"/>
              <a:t>çabucak</a:t>
            </a:r>
            <a:r>
              <a:rPr lang="en-GB" dirty="0"/>
              <a:t> gel</a:t>
            </a:r>
            <a:br>
              <a:rPr lang="en-GB" dirty="0"/>
            </a:br>
            <a:endParaRPr lang="en-GB" dirty="0"/>
          </a:p>
        </p:txBody>
      </p:sp>
      <p:sp>
        <p:nvSpPr>
          <p:cNvPr id="5" name="Dikdörtgen 4"/>
          <p:cNvSpPr/>
          <p:nvPr/>
        </p:nvSpPr>
        <p:spPr>
          <a:xfrm>
            <a:off x="9055436" y="6293402"/>
            <a:ext cx="295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err="1"/>
              <a:t>e.e</a:t>
            </a:r>
            <a:r>
              <a:rPr lang="tr-TR" b="1" dirty="0"/>
              <a:t>. </a:t>
            </a:r>
            <a:r>
              <a:rPr lang="tr-TR" b="1" dirty="0" err="1"/>
              <a:t>cummings</a:t>
            </a:r>
            <a:r>
              <a:rPr lang="tr-TR" b="1" dirty="0"/>
              <a:t>, </a:t>
            </a:r>
            <a:r>
              <a:rPr lang="tr-TR" b="1" dirty="0" err="1"/>
              <a:t>poem</a:t>
            </a:r>
            <a:r>
              <a:rPr lang="tr-TR" b="1" dirty="0"/>
              <a:t> 63</a:t>
            </a:r>
          </a:p>
        </p:txBody>
      </p:sp>
    </p:spTree>
    <p:extLst>
      <p:ext uri="{BB962C8B-B14F-4D97-AF65-F5344CB8AC3E}">
        <p14:creationId xmlns:p14="http://schemas.microsoft.com/office/powerpoint/2010/main" val="211774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5757ED7C-572B-4D08-B518-34858DB3EE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4536" y="773723"/>
            <a:ext cx="7391242" cy="5401994"/>
          </a:xfrm>
        </p:spPr>
      </p:pic>
    </p:spTree>
    <p:extLst>
      <p:ext uri="{BB962C8B-B14F-4D97-AF65-F5344CB8AC3E}">
        <p14:creationId xmlns:p14="http://schemas.microsoft.com/office/powerpoint/2010/main" val="2909112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350327" y="1011133"/>
            <a:ext cx="3726873" cy="506483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53920" tIns="31740" rIns="0" bIns="1587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371600" marR="0" lvl="3" indent="-1371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</a:rPr>
              <a:t>l(a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371600" marR="0" lvl="3" indent="-1371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le</a:t>
            </a:r>
          </a:p>
          <a:p>
            <a:pPr marL="1371600" marR="0" lvl="3" indent="-1371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af</a:t>
            </a:r>
          </a:p>
          <a:p>
            <a:pPr marL="1371600" marR="0" lvl="3" indent="-1371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fa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371600" marR="0" lvl="3" indent="-1371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ll</a:t>
            </a:r>
            <a:endParaRPr kumimoji="0" lang="tr-TR" altLang="tr-TR" sz="22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371600" marR="0" lvl="3" indent="-1371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s)</a:t>
            </a:r>
          </a:p>
          <a:p>
            <a:pPr marL="1371600" marR="0" lvl="3" indent="-1371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one</a:t>
            </a:r>
            <a:endParaRPr kumimoji="0" lang="tr-TR" altLang="tr-TR" sz="22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cs typeface="Arial" panose="020B0604020202020204" pitchFamily="34" charset="0"/>
            </a:endParaRPr>
          </a:p>
          <a:p>
            <a:pPr marL="1371600" marR="0" lvl="3" indent="-1371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371600" marR="0" lvl="3" indent="-1371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2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iness</a:t>
            </a:r>
            <a:endParaRPr kumimoji="0" lang="tr-TR" altLang="tr-TR" sz="22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9310255" y="6345381"/>
            <a:ext cx="2739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/>
              <a:t>e.e</a:t>
            </a:r>
            <a:r>
              <a:rPr lang="tr-TR" b="1" dirty="0"/>
              <a:t>. </a:t>
            </a:r>
            <a:r>
              <a:rPr lang="tr-TR" b="1" dirty="0" err="1"/>
              <a:t>Cummings</a:t>
            </a:r>
            <a:r>
              <a:rPr lang="tr-TR" b="1" dirty="0"/>
              <a:t> «l(a»</a:t>
            </a:r>
          </a:p>
        </p:txBody>
      </p:sp>
    </p:spTree>
    <p:extLst>
      <p:ext uri="{BB962C8B-B14F-4D97-AF65-F5344CB8AC3E}">
        <p14:creationId xmlns:p14="http://schemas.microsoft.com/office/powerpoint/2010/main" val="281895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9F2D531E-CF69-4BCE-9A9D-A5AA114391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 rot="16200000">
            <a:off x="2441338" y="857081"/>
            <a:ext cx="6406696" cy="5595139"/>
          </a:xfrm>
        </p:spPr>
      </p:pic>
    </p:spTree>
    <p:extLst>
      <p:ext uri="{BB962C8B-B14F-4D97-AF65-F5344CB8AC3E}">
        <p14:creationId xmlns:p14="http://schemas.microsoft.com/office/powerpoint/2010/main" val="193216875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509</TotalTime>
  <Words>950</Words>
  <Application>Microsoft Office PowerPoint</Application>
  <PresentationFormat>Geniş ekran</PresentationFormat>
  <Paragraphs>93</Paragraphs>
  <Slides>22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Calibri</vt:lpstr>
      <vt:lpstr>Century Gothic</vt:lpstr>
      <vt:lpstr>Galeri</vt:lpstr>
      <vt:lpstr>TRANSLATION METHODS</vt:lpstr>
      <vt:lpstr>PowerPoint Sunusu</vt:lpstr>
      <vt:lpstr>Literal Translation </vt:lpstr>
      <vt:lpstr>Structural Translation</vt:lpstr>
      <vt:lpstr>PowerPoint Sunusu</vt:lpstr>
      <vt:lpstr>PowerPoint Sunusu</vt:lpstr>
      <vt:lpstr>PowerPoint Sunusu</vt:lpstr>
      <vt:lpstr>PowerPoint Sunusu</vt:lpstr>
      <vt:lpstr>PowerPoint Sunusu</vt:lpstr>
      <vt:lpstr>Semantic translation:</vt:lpstr>
      <vt:lpstr>PowerPoint Sunusu</vt:lpstr>
      <vt:lpstr>PowerPoint Sunusu</vt:lpstr>
      <vt:lpstr>Communicative translation: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TRANSLATION METHODS</dc:title>
  <dc:creator>Funda</dc:creator>
  <cp:lastModifiedBy>Funda</cp:lastModifiedBy>
  <cp:revision>52</cp:revision>
  <dcterms:created xsi:type="dcterms:W3CDTF">2020-03-01T19:55:07Z</dcterms:created>
  <dcterms:modified xsi:type="dcterms:W3CDTF">2020-03-23T10:51:20Z</dcterms:modified>
</cp:coreProperties>
</file>