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4" r:id="rId7"/>
    <p:sldId id="261" r:id="rId8"/>
    <p:sldId id="262" r:id="rId9"/>
    <p:sldId id="263"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2">
        <a:schemeClr val="bg1"/>
      </p:bgRef>
    </p:bg>
    <p:spTree>
      <p:nvGrpSpPr>
        <p:cNvPr id="1" name=""/>
        <p:cNvGrpSpPr/>
        <p:nvPr/>
      </p:nvGrpSpPr>
      <p:grpSpPr>
        <a:xfrm>
          <a:off x="0" y="0"/>
          <a:ext cx="0" cy="0"/>
          <a:chOff x="0" y="0"/>
          <a:chExt cx="0" cy="0"/>
        </a:xfrm>
      </p:grpSpPr>
      <p:sp>
        <p:nvSpPr>
          <p:cNvPr id="8" name="7 Dikdörtgen"/>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Düz Bağlayıcı"/>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11 Başlık"/>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tr-TR" smtClean="0"/>
              <a:t>Asıl başlık stili için tıklatın</a:t>
            </a:r>
            <a:endParaRPr kumimoji="0" lang="en-US"/>
          </a:p>
        </p:txBody>
      </p:sp>
      <p:sp>
        <p:nvSpPr>
          <p:cNvPr id="25" name="24 Alt Başlık"/>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31" name="30 Veri Yer Tutucusu"/>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354DF5DE-F7BC-44CF-A514-605244FBA8A6}" type="datetimeFigureOut">
              <a:rPr lang="tr-TR" smtClean="0"/>
              <a:t>20.11.2019</a:t>
            </a:fld>
            <a:endParaRPr lang="tr-TR"/>
          </a:p>
        </p:txBody>
      </p:sp>
      <p:sp>
        <p:nvSpPr>
          <p:cNvPr id="18" name="17 Altbilgi Yer Tutucusu"/>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tr-TR"/>
          </a:p>
        </p:txBody>
      </p:sp>
      <p:sp>
        <p:nvSpPr>
          <p:cNvPr id="29" name="28 Slayt Numarası Yer Tutucusu"/>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E0698D0C-9072-4456-9427-F28B83318B94}" type="slidenum">
              <a:rPr lang="tr-TR" smtClean="0"/>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354DF5DE-F7BC-44CF-A514-605244FBA8A6}" type="datetimeFigureOut">
              <a:rPr lang="tr-TR" smtClean="0"/>
              <a:t>20.11.2019</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E0698D0C-9072-4456-9427-F28B83318B94}"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553200" y="274955"/>
            <a:ext cx="1524000" cy="5851525"/>
          </a:xfrm>
        </p:spPr>
        <p:txBody>
          <a:bodyPr vert="eaVert" anchor="t"/>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42"/>
            <a:ext cx="6019800" cy="5851525"/>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a:xfrm>
            <a:off x="4242816" y="6557946"/>
            <a:ext cx="2002464" cy="226902"/>
          </a:xfrm>
        </p:spPr>
        <p:txBody>
          <a:bodyPr/>
          <a:lstStyle>
            <a:extLst/>
          </a:lstStyle>
          <a:p>
            <a:fld id="{354DF5DE-F7BC-44CF-A514-605244FBA8A6}" type="datetimeFigureOut">
              <a:rPr lang="tr-TR" smtClean="0"/>
              <a:t>20.11.2019</a:t>
            </a:fld>
            <a:endParaRPr lang="tr-TR"/>
          </a:p>
        </p:txBody>
      </p:sp>
      <p:sp>
        <p:nvSpPr>
          <p:cNvPr id="5" name="4 Altbilgi Yer Tutucusu"/>
          <p:cNvSpPr>
            <a:spLocks noGrp="1"/>
          </p:cNvSpPr>
          <p:nvPr>
            <p:ph type="ftr" sz="quarter" idx="11"/>
          </p:nvPr>
        </p:nvSpPr>
        <p:spPr>
          <a:xfrm>
            <a:off x="457200" y="6556248"/>
            <a:ext cx="3657600" cy="228600"/>
          </a:xfrm>
        </p:spPr>
        <p:txBody>
          <a:bodyPr/>
          <a:lstStyle>
            <a:extLst/>
          </a:lstStyle>
          <a:p>
            <a:endParaRPr lang="tr-TR"/>
          </a:p>
        </p:txBody>
      </p:sp>
      <p:sp>
        <p:nvSpPr>
          <p:cNvPr id="6" name="5 Slayt Numarası Yer Tutucusu"/>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E0698D0C-9072-4456-9427-F28B83318B94}"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354DF5DE-F7BC-44CF-A514-605244FBA8A6}" type="datetimeFigureOut">
              <a:rPr lang="tr-TR" smtClean="0"/>
              <a:t>20.11.2019</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E0698D0C-9072-4456-9427-F28B83318B94}"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1">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354DF5DE-F7BC-44CF-A514-605244FBA8A6}" type="datetimeFigureOut">
              <a:rPr lang="tr-TR" smtClean="0"/>
              <a:t>20.11.2019</a:t>
            </a:fld>
            <a:endParaRPr lang="tr-TR"/>
          </a:p>
        </p:txBody>
      </p:sp>
      <p:sp>
        <p:nvSpPr>
          <p:cNvPr id="5" name="4 Altbilgi Yer Tutucusu"/>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tr-TR"/>
          </a:p>
        </p:txBody>
      </p:sp>
      <p:sp>
        <p:nvSpPr>
          <p:cNvPr id="6" name="5 Slayt Numarası Yer Tutucusu"/>
          <p:cNvSpPr>
            <a:spLocks noGrp="1"/>
          </p:cNvSpPr>
          <p:nvPr>
            <p:ph type="sldNum" sz="quarter" idx="12"/>
          </p:nvPr>
        </p:nvSpPr>
        <p:spPr>
          <a:xfrm>
            <a:off x="6733952" y="6555112"/>
            <a:ext cx="588336" cy="228600"/>
          </a:xfrm>
        </p:spPr>
        <p:txBody>
          <a:bodyPr/>
          <a:lstStyle>
            <a:extLst/>
          </a:lstStyle>
          <a:p>
            <a:fld id="{E0698D0C-9072-4456-9427-F28B83318B94}" type="slidenum">
              <a:rPr lang="tr-TR" smtClean="0"/>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242048" cy="1143000"/>
          </a:xfrm>
        </p:spPr>
        <p:txBody>
          <a:bodyPr/>
          <a:lstStyle>
            <a:extLst/>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354DF5DE-F7BC-44CF-A514-605244FBA8A6}" type="datetimeFigureOut">
              <a:rPr lang="tr-TR" smtClean="0"/>
              <a:t>20.11.2019</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E0698D0C-9072-4456-9427-F28B83318B94}"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242048" cy="1143000"/>
          </a:xfrm>
        </p:spPr>
        <p:txBody>
          <a:bodyPr anchor="b"/>
          <a:lstStyle>
            <a:lvl1pPr>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extLst/>
          </a:lstStyle>
          <a:p>
            <a:fld id="{354DF5DE-F7BC-44CF-A514-605244FBA8A6}" type="datetimeFigureOut">
              <a:rPr lang="tr-TR" smtClean="0"/>
              <a:t>20.11.2019</a:t>
            </a:fld>
            <a:endParaRPr lang="tr-TR"/>
          </a:p>
        </p:txBody>
      </p:sp>
      <p:sp>
        <p:nvSpPr>
          <p:cNvPr id="8" name="7 Altbilgi Yer Tutucusu"/>
          <p:cNvSpPr>
            <a:spLocks noGrp="1"/>
          </p:cNvSpPr>
          <p:nvPr>
            <p:ph type="ftr" sz="quarter" idx="11"/>
          </p:nvPr>
        </p:nvSpPr>
        <p:spPr/>
        <p:txBody>
          <a:bodyPr/>
          <a:lstStyle>
            <a:extLst/>
          </a:lstStyle>
          <a:p>
            <a:endParaRPr lang="tr-TR"/>
          </a:p>
        </p:txBody>
      </p:sp>
      <p:sp>
        <p:nvSpPr>
          <p:cNvPr id="9" name="8 Slayt Numarası Yer Tutucusu"/>
          <p:cNvSpPr>
            <a:spLocks noGrp="1"/>
          </p:cNvSpPr>
          <p:nvPr>
            <p:ph type="sldNum" sz="quarter" idx="12"/>
          </p:nvPr>
        </p:nvSpPr>
        <p:spPr/>
        <p:txBody>
          <a:bodyPr/>
          <a:lstStyle>
            <a:extLst/>
          </a:lstStyle>
          <a:p>
            <a:fld id="{E0698D0C-9072-4456-9427-F28B83318B94}"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242048" cy="1143000"/>
          </a:xfrm>
        </p:spPr>
        <p:txBody>
          <a:bodyPr/>
          <a:lstStyle>
            <a:extLst/>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extLst/>
          </a:lstStyle>
          <a:p>
            <a:fld id="{354DF5DE-F7BC-44CF-A514-605244FBA8A6}" type="datetimeFigureOut">
              <a:rPr lang="tr-TR" smtClean="0"/>
              <a:t>20.11.2019</a:t>
            </a:fld>
            <a:endParaRPr lang="tr-TR"/>
          </a:p>
        </p:txBody>
      </p:sp>
      <p:sp>
        <p:nvSpPr>
          <p:cNvPr id="4" name="3 Altbilgi Yer Tutucusu"/>
          <p:cNvSpPr>
            <a:spLocks noGrp="1"/>
          </p:cNvSpPr>
          <p:nvPr>
            <p:ph type="ftr" sz="quarter" idx="11"/>
          </p:nvPr>
        </p:nvSpPr>
        <p:spPr/>
        <p:txBody>
          <a:bodyPr/>
          <a:lstStyle>
            <a:extLst/>
          </a:lstStyle>
          <a:p>
            <a:endParaRPr lang="tr-TR"/>
          </a:p>
        </p:txBody>
      </p:sp>
      <p:sp>
        <p:nvSpPr>
          <p:cNvPr id="5" name="4 Slayt Numarası Yer Tutucusu"/>
          <p:cNvSpPr>
            <a:spLocks noGrp="1"/>
          </p:cNvSpPr>
          <p:nvPr>
            <p:ph type="sldNum" sz="quarter" idx="12"/>
          </p:nvPr>
        </p:nvSpPr>
        <p:spPr/>
        <p:txBody>
          <a:bodyPr/>
          <a:lstStyle>
            <a:extLst/>
          </a:lstStyle>
          <a:p>
            <a:fld id="{E0698D0C-9072-4456-9427-F28B83318B94}"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lvl1pPr>
              <a:defRPr>
                <a:solidFill>
                  <a:schemeClr val="tx2"/>
                </a:solidFill>
              </a:defRPr>
            </a:lvl1pPr>
            <a:extLst/>
          </a:lstStyle>
          <a:p>
            <a:fld id="{354DF5DE-F7BC-44CF-A514-605244FBA8A6}" type="datetimeFigureOut">
              <a:rPr lang="tr-TR" smtClean="0"/>
              <a:t>20.11.2019</a:t>
            </a:fld>
            <a:endParaRPr lang="tr-TR"/>
          </a:p>
        </p:txBody>
      </p:sp>
      <p:sp>
        <p:nvSpPr>
          <p:cNvPr id="3" name="2 Altbilgi Yer Tutucusu"/>
          <p:cNvSpPr>
            <a:spLocks noGrp="1"/>
          </p:cNvSpPr>
          <p:nvPr>
            <p:ph type="ftr" sz="quarter" idx="11"/>
          </p:nvPr>
        </p:nvSpPr>
        <p:spPr/>
        <p:txBody>
          <a:bodyPr/>
          <a:lstStyle>
            <a:lvl1pPr>
              <a:defRPr>
                <a:solidFill>
                  <a:schemeClr val="tx2"/>
                </a:solidFill>
              </a:defRPr>
            </a:lvl1pPr>
            <a:extLst/>
          </a:lstStyle>
          <a:p>
            <a:endParaRPr lang="tr-TR"/>
          </a:p>
        </p:txBody>
      </p:sp>
      <p:sp>
        <p:nvSpPr>
          <p:cNvPr id="4" name="3 Slayt Numarası Yer Tutucusu"/>
          <p:cNvSpPr>
            <a:spLocks noGrp="1"/>
          </p:cNvSpPr>
          <p:nvPr>
            <p:ph type="sldNum" sz="quarter" idx="12"/>
          </p:nvPr>
        </p:nvSpPr>
        <p:spPr/>
        <p:txBody>
          <a:bodyPr/>
          <a:lstStyle>
            <a:extLst/>
          </a:lstStyle>
          <a:p>
            <a:fld id="{E0698D0C-9072-4456-9427-F28B83318B94}"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354DF5DE-F7BC-44CF-A514-605244FBA8A6}" type="datetimeFigureOut">
              <a:rPr lang="tr-TR" smtClean="0"/>
              <a:t>20.11.2019</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E0698D0C-9072-4456-9427-F28B83318B94}"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2">
        <a:schemeClr val="bg2"/>
      </p:bgRef>
    </p:bg>
    <p:spTree>
      <p:nvGrpSpPr>
        <p:cNvPr id="1" name=""/>
        <p:cNvGrpSpPr/>
        <p:nvPr/>
      </p:nvGrpSpPr>
      <p:grpSpPr>
        <a:xfrm>
          <a:off x="0" y="0"/>
          <a:ext cx="0" cy="0"/>
          <a:chOff x="0" y="0"/>
          <a:chExt cx="0" cy="0"/>
        </a:xfrm>
      </p:grpSpPr>
      <p:sp>
        <p:nvSpPr>
          <p:cNvPr id="8" name="7 Dikdörtgen"/>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8 Dikdörtgen"/>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1 Başlık"/>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tr-TR" smtClean="0"/>
              <a:t>Asıl başlık stili için tıklatın</a:t>
            </a:r>
            <a:endParaRPr kumimoji="0" lang="en-US" dirty="0"/>
          </a:p>
        </p:txBody>
      </p:sp>
      <p:sp>
        <p:nvSpPr>
          <p:cNvPr id="4" name="3 Metin Yer Tutucusu"/>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tr-TR" smtClean="0"/>
              <a:t>Asıl metin stillerini düzenlemek için tıklatın</a:t>
            </a:r>
          </a:p>
        </p:txBody>
      </p:sp>
      <p:sp>
        <p:nvSpPr>
          <p:cNvPr id="5" name="4 Veri Yer Tutucusu"/>
          <p:cNvSpPr>
            <a:spLocks noGrp="1"/>
          </p:cNvSpPr>
          <p:nvPr>
            <p:ph type="dt" sz="half" idx="10"/>
          </p:nvPr>
        </p:nvSpPr>
        <p:spPr/>
        <p:txBody>
          <a:bodyPr/>
          <a:lstStyle>
            <a:extLst/>
          </a:lstStyle>
          <a:p>
            <a:fld id="{354DF5DE-F7BC-44CF-A514-605244FBA8A6}" type="datetimeFigureOut">
              <a:rPr lang="tr-TR" smtClean="0"/>
              <a:t>20.11.2019</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E0698D0C-9072-4456-9427-F28B83318B94}" type="slidenum">
              <a:rPr lang="tr-TR" smtClean="0"/>
              <a:t>‹#›</a:t>
            </a:fld>
            <a:endParaRPr lang="tr-TR"/>
          </a:p>
        </p:txBody>
      </p:sp>
      <p:sp>
        <p:nvSpPr>
          <p:cNvPr id="10" name="9 Resim Yer Tutucusu"/>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tr-TR" smtClean="0"/>
              <a:t>Resim eklemek için simgeyi tıklatın</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Dikdörtgen"/>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2 Başlık Yer Tutucusu"/>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tr-TR" smtClean="0"/>
              <a:t>Asıl başlık stili için tıklatın</a:t>
            </a:r>
            <a:endParaRPr kumimoji="0" lang="en-US"/>
          </a:p>
        </p:txBody>
      </p:sp>
      <p:sp>
        <p:nvSpPr>
          <p:cNvPr id="31" name="30 Metin Yer Tutucusu"/>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7" name="26 Veri Yer Tutucusu"/>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354DF5DE-F7BC-44CF-A514-605244FBA8A6}" type="datetimeFigureOut">
              <a:rPr lang="tr-TR" smtClean="0"/>
              <a:t>20.11.2019</a:t>
            </a:fld>
            <a:endParaRPr lang="tr-TR"/>
          </a:p>
        </p:txBody>
      </p:sp>
      <p:sp>
        <p:nvSpPr>
          <p:cNvPr id="4" name="3 Altbilgi Yer Tutucusu"/>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tr-TR"/>
          </a:p>
        </p:txBody>
      </p:sp>
      <p:sp>
        <p:nvSpPr>
          <p:cNvPr id="16" name="15 Slayt Numarası Yer Tutucusu"/>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E0698D0C-9072-4456-9427-F28B83318B94}"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3366868" y="533400"/>
            <a:ext cx="5105400" cy="4110046"/>
          </a:xfrm>
        </p:spPr>
        <p:txBody>
          <a:bodyPr/>
          <a:lstStyle/>
          <a:p>
            <a:pPr algn="ctr"/>
            <a:r>
              <a:rPr lang="tr-TR" sz="4000" dirty="0" smtClean="0">
                <a:solidFill>
                  <a:schemeClr val="bg1">
                    <a:lumMod val="95000"/>
                  </a:schemeClr>
                </a:solidFill>
                <a:effectLst>
                  <a:outerShdw blurRad="38100" dist="38100" dir="2700000" algn="tl">
                    <a:srgbClr val="000000">
                      <a:alpha val="43137"/>
                    </a:srgbClr>
                  </a:outerShdw>
                </a:effectLst>
              </a:rPr>
              <a:t>Turizmde Tüketici Davranışları</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239000" cy="680068"/>
          </a:xfrm>
        </p:spPr>
        <p:txBody>
          <a:bodyPr>
            <a:normAutofit/>
          </a:bodyPr>
          <a:lstStyle/>
          <a:p>
            <a:pPr algn="ctr"/>
            <a:r>
              <a:rPr lang="tr-TR" sz="2800" dirty="0" smtClean="0">
                <a:solidFill>
                  <a:schemeClr val="tx2"/>
                </a:solidFill>
              </a:rPr>
              <a:t>Turizmde Satın Alma Davranış Modeli </a:t>
            </a:r>
            <a:endParaRPr lang="tr-TR" sz="2800" dirty="0">
              <a:solidFill>
                <a:schemeClr val="tx2"/>
              </a:solidFill>
            </a:endParaRPr>
          </a:p>
        </p:txBody>
      </p:sp>
      <p:sp>
        <p:nvSpPr>
          <p:cNvPr id="3" name="2 İçerik Yer Tutucusu"/>
          <p:cNvSpPr>
            <a:spLocks noGrp="1"/>
          </p:cNvSpPr>
          <p:nvPr>
            <p:ph idx="1"/>
          </p:nvPr>
        </p:nvSpPr>
        <p:spPr/>
        <p:txBody>
          <a:bodyPr/>
          <a:lstStyle/>
          <a:p>
            <a:pPr marL="98425" indent="-98425">
              <a:buClr>
                <a:srgbClr val="FF0000"/>
              </a:buClr>
              <a:buSzPct val="100000"/>
              <a:buNone/>
            </a:pPr>
            <a:r>
              <a:rPr lang="tr-TR" b="1" dirty="0" smtClean="0"/>
              <a:t>Turizm ekonomisinde tüketici davranışlarını fiyat ve gelire ek olarak sosyal ve psikolojik unsurlarda ön plana çıkarılarak incelenmektedir. </a:t>
            </a:r>
          </a:p>
          <a:p>
            <a:pPr marL="98425" indent="-98425" algn="ctr">
              <a:buClr>
                <a:srgbClr val="FF0000"/>
              </a:buClr>
              <a:buSzPct val="100000"/>
              <a:buNone/>
            </a:pPr>
            <a:r>
              <a:rPr lang="tr-TR" b="1" dirty="0" smtClean="0"/>
              <a:t>	Satın alma davranışlarını etkileyen etmenler </a:t>
            </a:r>
          </a:p>
          <a:p>
            <a:pPr marL="98425" indent="-98425" algn="ctr">
              <a:buClr>
                <a:srgbClr val="FF0000"/>
              </a:buClr>
              <a:buSzPct val="100000"/>
              <a:buNone/>
            </a:pPr>
            <a:r>
              <a:rPr lang="tr-TR" b="1" i="1" dirty="0" smtClean="0">
                <a:solidFill>
                  <a:srgbClr val="FF0000"/>
                </a:solidFill>
              </a:rPr>
              <a:t>kültürel, </a:t>
            </a:r>
          </a:p>
          <a:p>
            <a:pPr marL="98425" indent="-98425" algn="ctr">
              <a:buClr>
                <a:srgbClr val="FF0000"/>
              </a:buClr>
              <a:buSzPct val="100000"/>
              <a:buNone/>
            </a:pPr>
            <a:r>
              <a:rPr lang="tr-TR" b="1" i="1" dirty="0" smtClean="0">
                <a:solidFill>
                  <a:srgbClr val="FF0000"/>
                </a:solidFill>
              </a:rPr>
              <a:t>sosyal, </a:t>
            </a:r>
          </a:p>
          <a:p>
            <a:pPr marL="98425" indent="-98425" algn="ctr">
              <a:buClr>
                <a:srgbClr val="FF0000"/>
              </a:buClr>
              <a:buSzPct val="100000"/>
              <a:buNone/>
            </a:pPr>
            <a:r>
              <a:rPr lang="tr-TR" b="1" i="1" dirty="0" smtClean="0">
                <a:solidFill>
                  <a:srgbClr val="FF0000"/>
                </a:solidFill>
              </a:rPr>
              <a:t>Kişisel, </a:t>
            </a:r>
          </a:p>
          <a:p>
            <a:pPr marL="98425" indent="-98425" algn="ctr">
              <a:buClr>
                <a:srgbClr val="FF0000"/>
              </a:buClr>
              <a:buSzPct val="100000"/>
              <a:buNone/>
            </a:pPr>
            <a:r>
              <a:rPr lang="tr-TR" b="1" i="1" dirty="0" smtClean="0">
                <a:solidFill>
                  <a:srgbClr val="FF0000"/>
                </a:solidFill>
              </a:rPr>
              <a:t>psikolojik </a:t>
            </a:r>
          </a:p>
          <a:p>
            <a:pPr marL="98425" indent="-98425" algn="ctr">
              <a:buClr>
                <a:srgbClr val="FF0000"/>
              </a:buClr>
              <a:buSzPct val="100000"/>
              <a:buNone/>
            </a:pPr>
            <a:r>
              <a:rPr lang="tr-TR" b="1" dirty="0" smtClean="0"/>
              <a:t>olmak üzere dört grupta incelenir: </a:t>
            </a:r>
          </a:p>
          <a:p>
            <a:pPr>
              <a:buNone/>
            </a:pP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00042"/>
            <a:ext cx="7239000" cy="5955694"/>
          </a:xfrm>
        </p:spPr>
        <p:txBody>
          <a:bodyPr>
            <a:normAutofit fontScale="92500" lnSpcReduction="10000"/>
          </a:bodyPr>
          <a:lstStyle/>
          <a:p>
            <a:pPr marL="98425" indent="-98425">
              <a:buClr>
                <a:srgbClr val="FF0000"/>
              </a:buClr>
              <a:buSzPct val="100000"/>
              <a:buNone/>
            </a:pPr>
            <a:r>
              <a:rPr lang="tr-TR" sz="3600" b="1" i="1" dirty="0" smtClean="0">
                <a:solidFill>
                  <a:srgbClr val="FF0000"/>
                </a:solidFill>
              </a:rPr>
              <a:t>Kültürel Etmenler:</a:t>
            </a:r>
            <a:r>
              <a:rPr lang="tr-TR" sz="3600" b="1" dirty="0" smtClean="0"/>
              <a:t> </a:t>
            </a:r>
            <a:r>
              <a:rPr lang="tr-TR" sz="3200" b="1" dirty="0" smtClean="0"/>
              <a:t>Kültür, alt kültür ve sosyal sınıftan oluşmaktadır.</a:t>
            </a:r>
            <a:r>
              <a:rPr lang="tr-TR" sz="3600" b="1" i="1" dirty="0" smtClean="0">
                <a:solidFill>
                  <a:srgbClr val="FF0000"/>
                </a:solidFill>
              </a:rPr>
              <a:t> </a:t>
            </a:r>
            <a:endParaRPr lang="tr-TR" sz="3200" b="1" dirty="0" smtClean="0"/>
          </a:p>
          <a:p>
            <a:pPr marL="98425" indent="-98425" algn="just">
              <a:buClr>
                <a:srgbClr val="FF0000"/>
              </a:buClr>
              <a:buSzPct val="100000"/>
              <a:buFont typeface="Arial" pitchFamily="34" charset="0"/>
              <a:buChar char="•"/>
            </a:pPr>
            <a:r>
              <a:rPr lang="tr-TR" sz="2800" b="1" dirty="0" smtClean="0">
                <a:solidFill>
                  <a:srgbClr val="C00000"/>
                </a:solidFill>
              </a:rPr>
              <a:t> Kültür, </a:t>
            </a:r>
            <a:r>
              <a:rPr lang="tr-TR" sz="2800" b="1" dirty="0" smtClean="0"/>
              <a:t>içinde yaşadığımız toplumun bizlere sunduğu maddi ve manevi her türlü değerlerdir. </a:t>
            </a:r>
          </a:p>
          <a:p>
            <a:pPr marL="98425" indent="-98425" algn="just">
              <a:buClr>
                <a:srgbClr val="FF0000"/>
              </a:buClr>
              <a:buSzPct val="100000"/>
              <a:buFont typeface="Arial" pitchFamily="34" charset="0"/>
              <a:buChar char="•"/>
            </a:pPr>
            <a:r>
              <a:rPr lang="tr-TR" sz="2800" b="1" dirty="0" smtClean="0">
                <a:solidFill>
                  <a:srgbClr val="C00000"/>
                </a:solidFill>
              </a:rPr>
              <a:t> Alt  kültür,  </a:t>
            </a:r>
            <a:r>
              <a:rPr lang="tr-TR" sz="2800" b="1" dirty="0" smtClean="0"/>
              <a:t>ortak  kültürün  bir  parçası  sayılan  değişik  gelenek,  değer  yargısı  ve  davranış   şekillerine sahip olan gruplardır. </a:t>
            </a:r>
          </a:p>
          <a:p>
            <a:pPr marL="98425" indent="-98425" algn="just">
              <a:buClr>
                <a:srgbClr val="FF0000"/>
              </a:buClr>
              <a:buSzPct val="100000"/>
              <a:buFont typeface="Arial" pitchFamily="34" charset="0"/>
              <a:buChar char="•"/>
            </a:pPr>
            <a:r>
              <a:rPr lang="tr-TR" sz="2800" b="1" dirty="0" smtClean="0">
                <a:solidFill>
                  <a:srgbClr val="C00000"/>
                </a:solidFill>
              </a:rPr>
              <a:t> Sosyal sınıf;  </a:t>
            </a:r>
            <a:r>
              <a:rPr lang="tr-TR" sz="2800" b="1" dirty="0" smtClean="0"/>
              <a:t>toplumdaki  gelir  dağılımı,  gelirin  kaynağı,  servet,  mesleki  özellikler,  eğitim gibi  özellikler  sosyal  sınıf  farklılıkları  oluşturmaktadır.  Sosyal  sınıf  farklılıkları  tüketim alışkanlık ve davranışlarını farklılaştırır.</a:t>
            </a:r>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357166"/>
            <a:ext cx="7239000" cy="6098570"/>
          </a:xfrm>
        </p:spPr>
        <p:txBody>
          <a:bodyPr>
            <a:normAutofit lnSpcReduction="10000"/>
          </a:bodyPr>
          <a:lstStyle/>
          <a:p>
            <a:pPr marL="98425" indent="-98425">
              <a:buClr>
                <a:srgbClr val="FF0000"/>
              </a:buClr>
              <a:buSzPct val="100000"/>
              <a:buNone/>
            </a:pPr>
            <a:r>
              <a:rPr lang="tr-TR" sz="3600" b="1" i="1" dirty="0" smtClean="0">
                <a:solidFill>
                  <a:srgbClr val="FF0000"/>
                </a:solidFill>
              </a:rPr>
              <a:t>Sosyal Etmenler:</a:t>
            </a:r>
            <a:r>
              <a:rPr lang="tr-TR" sz="3600" b="1" i="1" dirty="0" smtClean="0">
                <a:solidFill>
                  <a:srgbClr val="000099"/>
                </a:solidFill>
              </a:rPr>
              <a:t> </a:t>
            </a:r>
            <a:r>
              <a:rPr lang="tr-TR" sz="3200" b="1" dirty="0" smtClean="0"/>
              <a:t>Referans grup, aile, roller ve statülerden oluşmaktadır.  </a:t>
            </a:r>
          </a:p>
          <a:p>
            <a:pPr marL="98425" indent="-98425" algn="just">
              <a:buClr>
                <a:srgbClr val="FF0000"/>
              </a:buClr>
              <a:buSzPct val="100000"/>
              <a:buNone/>
            </a:pPr>
            <a:r>
              <a:rPr lang="tr-TR" sz="2800" b="1" dirty="0" smtClean="0">
                <a:solidFill>
                  <a:srgbClr val="000099"/>
                </a:solidFill>
              </a:rPr>
              <a:t>	</a:t>
            </a:r>
            <a:r>
              <a:rPr lang="tr-TR" sz="2800" b="1" dirty="0" smtClean="0">
                <a:solidFill>
                  <a:srgbClr val="C00000"/>
                </a:solidFill>
              </a:rPr>
              <a:t>Referans  grup;</a:t>
            </a:r>
            <a:r>
              <a:rPr lang="tr-TR" sz="2800" b="1" dirty="0" smtClean="0">
                <a:solidFill>
                  <a:srgbClr val="000099"/>
                </a:solidFill>
              </a:rPr>
              <a:t>  </a:t>
            </a:r>
            <a:r>
              <a:rPr lang="tr-TR" sz="2800" b="1" dirty="0" smtClean="0"/>
              <a:t>tüketim  faaliyetinde  kişilerin  kendilerine  örnek  aldıkları  kişi  veya gruplardır. </a:t>
            </a:r>
          </a:p>
          <a:p>
            <a:pPr marL="98425" indent="-98425" algn="just">
              <a:buClr>
                <a:srgbClr val="FF0000"/>
              </a:buClr>
              <a:buSzPct val="100000"/>
              <a:buNone/>
            </a:pPr>
            <a:r>
              <a:rPr lang="tr-TR" sz="2800" b="1" dirty="0" smtClean="0">
                <a:solidFill>
                  <a:srgbClr val="C00000"/>
                </a:solidFill>
              </a:rPr>
              <a:t>	Aile; </a:t>
            </a:r>
            <a:r>
              <a:rPr lang="tr-TR" sz="2800" b="1" dirty="0" smtClean="0"/>
              <a:t>kişilerin tüketim alışkanlıklarının belirlenmesinde aile önemli etkilere sahiptir. </a:t>
            </a:r>
          </a:p>
          <a:p>
            <a:pPr marL="98425" indent="-98425" algn="just">
              <a:buClr>
                <a:srgbClr val="FF0000"/>
              </a:buClr>
              <a:buSzPct val="100000"/>
              <a:buNone/>
            </a:pPr>
            <a:r>
              <a:rPr lang="tr-TR" sz="2800" b="1" dirty="0" smtClean="0">
                <a:solidFill>
                  <a:srgbClr val="000099"/>
                </a:solidFill>
              </a:rPr>
              <a:t> </a:t>
            </a:r>
            <a:r>
              <a:rPr lang="tr-TR" sz="2800" b="1" dirty="0" smtClean="0">
                <a:solidFill>
                  <a:srgbClr val="C00000"/>
                </a:solidFill>
              </a:rPr>
              <a:t>Roller  ve  statüler;  </a:t>
            </a:r>
            <a:r>
              <a:rPr lang="tr-TR" sz="2800" b="1" dirty="0" smtClean="0"/>
              <a:t>kişilerin  bağlı  bulundukları  aile,  grup,  meslek  ve  organizasyonlara  göre zaman içinde değişiklik gösteren olgulardır. </a:t>
            </a:r>
          </a:p>
          <a:p>
            <a:pPr>
              <a:buNone/>
            </a:pP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95536" y="404664"/>
            <a:ext cx="8031088" cy="6027132"/>
          </a:xfrm>
        </p:spPr>
        <p:txBody>
          <a:bodyPr>
            <a:normAutofit/>
          </a:bodyPr>
          <a:lstStyle/>
          <a:p>
            <a:pPr marL="98425" indent="-98425">
              <a:buClr>
                <a:srgbClr val="FF0000"/>
              </a:buClr>
              <a:buSzPct val="100000"/>
              <a:buNone/>
            </a:pPr>
            <a:r>
              <a:rPr lang="tr-TR" sz="3600" b="1" i="1" dirty="0" smtClean="0">
                <a:solidFill>
                  <a:srgbClr val="FF0000"/>
                </a:solidFill>
              </a:rPr>
              <a:t>Kişisel Etmenler</a:t>
            </a:r>
            <a:r>
              <a:rPr lang="tr-TR" sz="3600" b="1" i="1" dirty="0" smtClean="0">
                <a:solidFill>
                  <a:srgbClr val="FF0000"/>
                </a:solidFill>
              </a:rPr>
              <a:t>: </a:t>
            </a:r>
            <a:r>
              <a:rPr lang="tr-TR" sz="3200" b="1" dirty="0" smtClean="0"/>
              <a:t>Yaş, iş, ekonomik güç,yaşam şekli, kişilik gibi etmenlerden oluşmaktadır.</a:t>
            </a:r>
          </a:p>
          <a:p>
            <a:pPr marL="98425" indent="-98425" algn="just">
              <a:buClr>
                <a:srgbClr val="FF0000"/>
              </a:buClr>
              <a:buSzPct val="100000"/>
              <a:buNone/>
            </a:pPr>
            <a:r>
              <a:rPr lang="tr-TR" sz="2800" b="1" dirty="0" smtClean="0">
                <a:solidFill>
                  <a:srgbClr val="C00000"/>
                </a:solidFill>
              </a:rPr>
              <a:t>	Yaş; </a:t>
            </a:r>
            <a:r>
              <a:rPr lang="tr-TR" sz="2800" b="1" dirty="0" smtClean="0"/>
              <a:t>tüketim alışkanlıklarını ve davranışlarını belirleyen önemli özelliktir. Kişilerin tüketim alışkanlıkları yaşa bağlı olarak değişir. </a:t>
            </a:r>
          </a:p>
          <a:p>
            <a:pPr marL="98425" indent="-98425" algn="just">
              <a:buClr>
                <a:srgbClr val="FF0000"/>
              </a:buClr>
              <a:buSzPct val="100000"/>
              <a:buNone/>
            </a:pPr>
            <a:r>
              <a:rPr lang="tr-TR" sz="2800" b="1" dirty="0" smtClean="0">
                <a:solidFill>
                  <a:srgbClr val="C00000"/>
                </a:solidFill>
              </a:rPr>
              <a:t>	</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3600" i="1" cap="none" dirty="0">
                <a:ln>
                  <a:noFill/>
                </a:ln>
                <a:solidFill>
                  <a:srgbClr val="FF0000"/>
                </a:solidFill>
                <a:ea typeface="+mn-ea"/>
                <a:cs typeface="+mn-cs"/>
              </a:rPr>
              <a:t>Kişisel Etmenler:</a:t>
            </a:r>
            <a:endParaRPr lang="tr-TR" dirty="0"/>
          </a:p>
        </p:txBody>
      </p:sp>
      <p:sp>
        <p:nvSpPr>
          <p:cNvPr id="3" name="İçerik Yer Tutucusu 2"/>
          <p:cNvSpPr>
            <a:spLocks noGrp="1"/>
          </p:cNvSpPr>
          <p:nvPr>
            <p:ph idx="1"/>
          </p:nvPr>
        </p:nvSpPr>
        <p:spPr/>
        <p:txBody>
          <a:bodyPr/>
          <a:lstStyle/>
          <a:p>
            <a:pPr marL="98425" lvl="0" indent="-98425" algn="just">
              <a:buClr>
                <a:srgbClr val="FF0000"/>
              </a:buClr>
              <a:buSzPct val="100000"/>
              <a:buNone/>
            </a:pPr>
            <a:r>
              <a:rPr lang="tr-TR" sz="2400" b="1" dirty="0">
                <a:solidFill>
                  <a:srgbClr val="C00000"/>
                </a:solidFill>
              </a:rPr>
              <a:t>İş; </a:t>
            </a:r>
            <a:r>
              <a:rPr lang="tr-TR" sz="2400" b="1" dirty="0">
                <a:solidFill>
                  <a:prstClr val="black"/>
                </a:solidFill>
              </a:rPr>
              <a:t>yarattığı  gelir  olanaklarının  yanı  sıra  mal,  statü,  farklı  kişilerle  ilişki,  boş  zaman  gibi kişiden  kişiye  değişen  özellikler  taşır.  Öğrenci  ile  üst  yönetim  kademesinde  çalışan  bir yöneticinin aynı restoranda karşılaşmaları düşük bir ihtimaldir. </a:t>
            </a:r>
          </a:p>
          <a:p>
            <a:pPr marL="98425" lvl="0" indent="-98425" algn="just">
              <a:buClr>
                <a:srgbClr val="FF0000"/>
              </a:buClr>
              <a:buSzPct val="100000"/>
              <a:buNone/>
            </a:pPr>
            <a:r>
              <a:rPr lang="tr-TR" sz="2400" b="1" dirty="0">
                <a:solidFill>
                  <a:srgbClr val="000099"/>
                </a:solidFill>
              </a:rPr>
              <a:t> </a:t>
            </a:r>
            <a:r>
              <a:rPr lang="tr-TR" sz="2400" b="1" dirty="0">
                <a:solidFill>
                  <a:srgbClr val="C00000"/>
                </a:solidFill>
              </a:rPr>
              <a:t>Ekonomik güç; </a:t>
            </a:r>
            <a:r>
              <a:rPr lang="tr-TR" sz="2400" b="1" dirty="0">
                <a:solidFill>
                  <a:prstClr val="black"/>
                </a:solidFill>
              </a:rPr>
              <a:t>kişilerin bütçeleri ile tüketimleri arasında önemli ilişkiler vardır. Ekonomik kriz ortamında kişiler tatil planlarını erteleyebilir veya iptal edebilirler. </a:t>
            </a:r>
          </a:p>
          <a:p>
            <a:endParaRPr lang="tr-TR" dirty="0"/>
          </a:p>
        </p:txBody>
      </p:sp>
    </p:spTree>
    <p:extLst>
      <p:ext uri="{BB962C8B-B14F-4D97-AF65-F5344CB8AC3E}">
        <p14:creationId xmlns:p14="http://schemas.microsoft.com/office/powerpoint/2010/main" val="205693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28596" y="714356"/>
            <a:ext cx="7239000" cy="5214974"/>
          </a:xfrm>
        </p:spPr>
        <p:txBody>
          <a:bodyPr>
            <a:normAutofit fontScale="92500" lnSpcReduction="20000"/>
          </a:bodyPr>
          <a:lstStyle/>
          <a:p>
            <a:pPr marL="98425" indent="-98425" algn="just">
              <a:buClr>
                <a:srgbClr val="FF0000"/>
              </a:buClr>
              <a:buSzPct val="100000"/>
              <a:buNone/>
            </a:pPr>
            <a:r>
              <a:rPr lang="tr-TR" sz="2800" b="1" dirty="0" smtClean="0">
                <a:solidFill>
                  <a:srgbClr val="FF0000"/>
                </a:solidFill>
              </a:rPr>
              <a:t>Yaşam  Şekli;  </a:t>
            </a:r>
            <a:r>
              <a:rPr lang="tr-TR" sz="2800" b="1" dirty="0" smtClean="0"/>
              <a:t>bu  durum  ülkeden  ülkeye,  toplumdan  topluma  ve  kişiden  kişiye  farklılık göstermektedir.  Kişilerin  eylem  ve  ilgi  alanları,  düşünceleri,  nüfus  özelliklerinden kaynaklanan yaşam şekillerine ait farklılıklar turizmde tüketici davranışlarını etkilemektedir.</a:t>
            </a:r>
          </a:p>
          <a:p>
            <a:pPr marL="98425" indent="-98425" algn="just">
              <a:buClr>
                <a:srgbClr val="FF0000"/>
              </a:buClr>
              <a:buSzPct val="100000"/>
              <a:buNone/>
            </a:pPr>
            <a:r>
              <a:rPr lang="tr-TR" sz="2800" b="1" dirty="0" smtClean="0"/>
              <a:t> </a:t>
            </a:r>
          </a:p>
          <a:p>
            <a:pPr marL="98425" indent="-98425" algn="just">
              <a:buClr>
                <a:srgbClr val="FF0000"/>
              </a:buClr>
              <a:buSzPct val="100000"/>
              <a:buNone/>
            </a:pPr>
            <a:r>
              <a:rPr lang="tr-TR" sz="2800" b="1" dirty="0" smtClean="0">
                <a:solidFill>
                  <a:srgbClr val="FF0000"/>
                </a:solidFill>
              </a:rPr>
              <a:t>Kişilik; </a:t>
            </a:r>
            <a:r>
              <a:rPr lang="tr-TR" sz="2800" b="1" dirty="0" smtClean="0"/>
              <a:t>bireyin sahip olduğu iç ve dış özelliklerinin toplamıdır. Her tüketici istekleri, hırsları, tutucu  yönleri,  dışa  dönük  ve  serbest  görüşlü  olmalarıyla  kendilerine  özgü  davranış içerisindedirler.</a:t>
            </a:r>
          </a:p>
          <a:p>
            <a:pPr marL="98425" indent="-98425" algn="just">
              <a:buClr>
                <a:srgbClr val="FF0000"/>
              </a:buClr>
              <a:buSzPct val="100000"/>
              <a:buNone/>
            </a:pPr>
            <a:r>
              <a:rPr lang="tr-TR" sz="2800" b="1" dirty="0" smtClean="0">
                <a:solidFill>
                  <a:srgbClr val="000099"/>
                </a:solidFill>
              </a:rPr>
              <a:t>	</a:t>
            </a:r>
            <a:endParaRPr lang="tr-TR" sz="2800" b="1" dirty="0" smtClean="0"/>
          </a:p>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609416"/>
            <a:ext cx="7239000" cy="3676972"/>
          </a:xfrm>
        </p:spPr>
        <p:txBody>
          <a:bodyPr>
            <a:normAutofit/>
          </a:bodyPr>
          <a:lstStyle/>
          <a:p>
            <a:pPr>
              <a:buNone/>
            </a:pPr>
            <a:r>
              <a:rPr lang="tr-TR" sz="3200" b="1" dirty="0" smtClean="0">
                <a:solidFill>
                  <a:srgbClr val="FF0000"/>
                </a:solidFill>
              </a:rPr>
              <a:t>   </a:t>
            </a:r>
            <a:endParaRPr lang="tr-TR" sz="3200" dirty="0"/>
          </a:p>
        </p:txBody>
      </p:sp>
      <p:sp>
        <p:nvSpPr>
          <p:cNvPr id="4" name="3 Dikdörtgen"/>
          <p:cNvSpPr/>
          <p:nvPr/>
        </p:nvSpPr>
        <p:spPr>
          <a:xfrm>
            <a:off x="500034" y="1"/>
            <a:ext cx="7000924" cy="6632585"/>
          </a:xfrm>
          <a:prstGeom prst="rect">
            <a:avLst/>
          </a:prstGeom>
        </p:spPr>
        <p:txBody>
          <a:bodyPr wrap="square">
            <a:spAutoFit/>
          </a:bodyPr>
          <a:lstStyle/>
          <a:p>
            <a:pPr marL="98425" indent="-98425">
              <a:buClr>
                <a:srgbClr val="FF0000"/>
              </a:buClr>
              <a:buSzPct val="100000"/>
            </a:pPr>
            <a:r>
              <a:rPr lang="tr-TR" sz="2500" b="1" i="1" dirty="0" smtClean="0">
                <a:solidFill>
                  <a:srgbClr val="FF0000"/>
                </a:solidFill>
              </a:rPr>
              <a:t>Psikolojik Etmenler: </a:t>
            </a:r>
            <a:r>
              <a:rPr lang="tr-TR" sz="2500" b="1" dirty="0" smtClean="0"/>
              <a:t>Güdü, algı, öğrenme, inanç ve tutumlardan oluşmaktadır.</a:t>
            </a:r>
          </a:p>
          <a:p>
            <a:pPr marL="98425" indent="-98425" algn="just">
              <a:buClr>
                <a:srgbClr val="FF0000"/>
              </a:buClr>
              <a:buSzPct val="100000"/>
              <a:buNone/>
            </a:pPr>
            <a:r>
              <a:rPr lang="tr-TR" sz="2500" b="1" dirty="0" smtClean="0">
                <a:solidFill>
                  <a:srgbClr val="000099"/>
                </a:solidFill>
              </a:rPr>
              <a:t>	 </a:t>
            </a:r>
            <a:r>
              <a:rPr lang="tr-TR" sz="2500" b="1" dirty="0" smtClean="0">
                <a:solidFill>
                  <a:srgbClr val="C00000"/>
                </a:solidFill>
              </a:rPr>
              <a:t>Güdü;  </a:t>
            </a:r>
            <a:r>
              <a:rPr lang="tr-TR" sz="2500" b="1" dirty="0" smtClean="0"/>
              <a:t>kişilerin  tüketimlerini  neden  ve  niçin  yaptıkları  sorularına  karşılık  olarak  güdü verilebilir. </a:t>
            </a:r>
          </a:p>
          <a:p>
            <a:pPr marL="98425" indent="-98425" algn="just">
              <a:buClr>
                <a:srgbClr val="FF0000"/>
              </a:buClr>
              <a:buSzPct val="100000"/>
              <a:buNone/>
            </a:pPr>
            <a:r>
              <a:rPr lang="tr-TR" sz="2500" b="1" dirty="0" smtClean="0">
                <a:solidFill>
                  <a:srgbClr val="C00000"/>
                </a:solidFill>
              </a:rPr>
              <a:t>	Algı;  </a:t>
            </a:r>
            <a:r>
              <a:rPr lang="tr-TR" sz="2500" b="1" dirty="0" smtClean="0"/>
              <a:t>tüketici  açısından  herhangi  bir  ürüne  ait  özellikleri  kendi  düşünce  biçimine  göre seçme,  düzene  koyma  ve  yorumlama  sürecidir.  Otelin  kirliliğinden  rahatsız  olan  müşteri, otelin havuzunun büyüklüğüyle ilgilenmeyebilir. </a:t>
            </a:r>
          </a:p>
          <a:p>
            <a:pPr marL="98425" indent="-98425" algn="just">
              <a:buClr>
                <a:srgbClr val="FF0000"/>
              </a:buClr>
              <a:buSzPct val="100000"/>
              <a:buNone/>
            </a:pPr>
            <a:r>
              <a:rPr lang="tr-TR" sz="2500" b="1" dirty="0" smtClean="0">
                <a:solidFill>
                  <a:srgbClr val="000099"/>
                </a:solidFill>
              </a:rPr>
              <a:t> </a:t>
            </a:r>
            <a:r>
              <a:rPr lang="tr-TR" sz="2500" b="1" dirty="0" smtClean="0">
                <a:solidFill>
                  <a:srgbClr val="C00000"/>
                </a:solidFill>
              </a:rPr>
              <a:t>Öğrenme; </a:t>
            </a:r>
            <a:r>
              <a:rPr lang="tr-TR" sz="2500" b="1" dirty="0" smtClean="0"/>
              <a:t>tüketici açısından ürünün denenmesidir. </a:t>
            </a:r>
          </a:p>
          <a:p>
            <a:pPr marL="98425" indent="-98425" algn="just">
              <a:buClr>
                <a:srgbClr val="FF0000"/>
              </a:buClr>
              <a:buSzPct val="100000"/>
              <a:buNone/>
            </a:pPr>
            <a:r>
              <a:rPr lang="tr-TR" sz="2500" b="1" dirty="0" smtClean="0">
                <a:solidFill>
                  <a:srgbClr val="000099"/>
                </a:solidFill>
              </a:rPr>
              <a:t>	</a:t>
            </a:r>
            <a:r>
              <a:rPr lang="tr-TR" sz="2500" b="1" dirty="0" smtClean="0">
                <a:solidFill>
                  <a:srgbClr val="C00000"/>
                </a:solidFill>
              </a:rPr>
              <a:t>İnanç  ve  tutumlar;  </a:t>
            </a:r>
            <a:r>
              <a:rPr lang="tr-TR" sz="2500" b="1" dirty="0" smtClean="0"/>
              <a:t>turizm  uluslararası  nitelik  taşıdığından  değişik  ülkelere,  tutum  ve inançlara sahip insanlar farklı mal ve hizmetler talep ederler. </a:t>
            </a:r>
            <a:endParaRPr lang="tr-TR" sz="2500" b="1"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714356"/>
            <a:ext cx="7239000" cy="5741380"/>
          </a:xfrm>
        </p:spPr>
        <p:txBody>
          <a:bodyPr/>
          <a:lstStyle/>
          <a:p>
            <a:pPr>
              <a:buNone/>
            </a:pPr>
            <a:r>
              <a:rPr lang="tr-TR" dirty="0" err="1" smtClean="0"/>
              <a:t>KAYNAKÇA:Ankuzem</a:t>
            </a:r>
            <a:r>
              <a:rPr lang="tr-TR" dirty="0" smtClean="0"/>
              <a:t> modül.</a:t>
            </a:r>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Zengin">
  <a:themeElements>
    <a:clrScheme name="Zengin">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Zengin">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Zengin">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11</TotalTime>
  <Words>288</Words>
  <Application>Microsoft Office PowerPoint</Application>
  <PresentationFormat>Ekran Gösterisi (4:3)</PresentationFormat>
  <Paragraphs>34</Paragraphs>
  <Slides>9</Slides>
  <Notes>0</Notes>
  <HiddenSlides>0</HiddenSlides>
  <MMClips>0</MMClips>
  <ScaleCrop>false</ScaleCrop>
  <HeadingPairs>
    <vt:vector size="4" baseType="variant">
      <vt:variant>
        <vt:lpstr>Tema</vt:lpstr>
      </vt:variant>
      <vt:variant>
        <vt:i4>1</vt:i4>
      </vt:variant>
      <vt:variant>
        <vt:lpstr>Slayt Başlıkları</vt:lpstr>
      </vt:variant>
      <vt:variant>
        <vt:i4>9</vt:i4>
      </vt:variant>
    </vt:vector>
  </HeadingPairs>
  <TitlesOfParts>
    <vt:vector size="10" baseType="lpstr">
      <vt:lpstr>Zengin</vt:lpstr>
      <vt:lpstr>Turizmde Tüketici Davranışları</vt:lpstr>
      <vt:lpstr>Turizmde Satın Alma Davranış Modeli </vt:lpstr>
      <vt:lpstr>PowerPoint Sunusu</vt:lpstr>
      <vt:lpstr>PowerPoint Sunusu</vt:lpstr>
      <vt:lpstr>PowerPoint Sunusu</vt:lpstr>
      <vt:lpstr>Kişisel Etmenler:</vt:lpstr>
      <vt:lpstr>PowerPoint Sunusu</vt:lpstr>
      <vt:lpstr>PowerPoint Sunusu</vt:lpstr>
      <vt:lpstr>PowerPoint Sunusu</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Turizmde Tüketici Davranışları</dc:title>
  <dc:creator>silanur28@outlook.com.tr</dc:creator>
  <cp:lastModifiedBy>kumsaal</cp:lastModifiedBy>
  <cp:revision>3</cp:revision>
  <dcterms:created xsi:type="dcterms:W3CDTF">2019-11-11T19:51:48Z</dcterms:created>
  <dcterms:modified xsi:type="dcterms:W3CDTF">2019-11-20T18:34:10Z</dcterms:modified>
</cp:coreProperties>
</file>