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76"/>
  </p:normalViewPr>
  <p:slideViewPr>
    <p:cSldViewPr snapToGrid="0" snapToObjects="1">
      <p:cViewPr varScale="1">
        <p:scale>
          <a:sx n="112" d="100"/>
          <a:sy n="112" d="100"/>
        </p:scale>
        <p:origin x="5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FD4E010-484E-C64F-87C3-0C5F4A220126}"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5B17EC-990F-8944-BEC0-B0A5F8A0E13D}" type="slidenum">
              <a:rPr lang="tr-TR" smtClean="0"/>
              <a:t>‹#›</a:t>
            </a:fld>
            <a:endParaRPr lang="tr-TR"/>
          </a:p>
        </p:txBody>
      </p:sp>
    </p:spTree>
    <p:extLst>
      <p:ext uri="{BB962C8B-B14F-4D97-AF65-F5344CB8AC3E}">
        <p14:creationId xmlns:p14="http://schemas.microsoft.com/office/powerpoint/2010/main" val="140408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D4E010-484E-C64F-87C3-0C5F4A220126}"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5B17EC-990F-8944-BEC0-B0A5F8A0E13D}" type="slidenum">
              <a:rPr lang="tr-TR" smtClean="0"/>
              <a:t>‹#›</a:t>
            </a:fld>
            <a:endParaRPr lang="tr-TR"/>
          </a:p>
        </p:txBody>
      </p:sp>
    </p:spTree>
    <p:extLst>
      <p:ext uri="{BB962C8B-B14F-4D97-AF65-F5344CB8AC3E}">
        <p14:creationId xmlns:p14="http://schemas.microsoft.com/office/powerpoint/2010/main" val="577734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D4E010-484E-C64F-87C3-0C5F4A220126}"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5B17EC-990F-8944-BEC0-B0A5F8A0E13D}" type="slidenum">
              <a:rPr lang="tr-TR" smtClean="0"/>
              <a:t>‹#›</a:t>
            </a:fld>
            <a:endParaRPr lang="tr-TR"/>
          </a:p>
        </p:txBody>
      </p:sp>
    </p:spTree>
    <p:extLst>
      <p:ext uri="{BB962C8B-B14F-4D97-AF65-F5344CB8AC3E}">
        <p14:creationId xmlns:p14="http://schemas.microsoft.com/office/powerpoint/2010/main" val="1218442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D4E010-484E-C64F-87C3-0C5F4A220126}"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5B17EC-990F-8944-BEC0-B0A5F8A0E13D}" type="slidenum">
              <a:rPr lang="tr-TR" smtClean="0"/>
              <a:t>‹#›</a:t>
            </a:fld>
            <a:endParaRPr lang="tr-TR"/>
          </a:p>
        </p:txBody>
      </p:sp>
    </p:spTree>
    <p:extLst>
      <p:ext uri="{BB962C8B-B14F-4D97-AF65-F5344CB8AC3E}">
        <p14:creationId xmlns:p14="http://schemas.microsoft.com/office/powerpoint/2010/main" val="1855642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0FD4E010-484E-C64F-87C3-0C5F4A220126}" type="datetimeFigureOut">
              <a:rPr lang="tr-TR" smtClean="0"/>
              <a:t>26.03.2018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5B17EC-990F-8944-BEC0-B0A5F8A0E13D}" type="slidenum">
              <a:rPr lang="tr-TR" smtClean="0"/>
              <a:t>‹#›</a:t>
            </a:fld>
            <a:endParaRPr lang="tr-TR"/>
          </a:p>
        </p:txBody>
      </p:sp>
    </p:spTree>
    <p:extLst>
      <p:ext uri="{BB962C8B-B14F-4D97-AF65-F5344CB8AC3E}">
        <p14:creationId xmlns:p14="http://schemas.microsoft.com/office/powerpoint/2010/main" val="2022160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FD4E010-484E-C64F-87C3-0C5F4A220126}"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25B17EC-990F-8944-BEC0-B0A5F8A0E13D}" type="slidenum">
              <a:rPr lang="tr-TR" smtClean="0"/>
              <a:t>‹#›</a:t>
            </a:fld>
            <a:endParaRPr lang="tr-TR"/>
          </a:p>
        </p:txBody>
      </p:sp>
    </p:spTree>
    <p:extLst>
      <p:ext uri="{BB962C8B-B14F-4D97-AF65-F5344CB8AC3E}">
        <p14:creationId xmlns:p14="http://schemas.microsoft.com/office/powerpoint/2010/main" val="376620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FD4E010-484E-C64F-87C3-0C5F4A220126}" type="datetimeFigureOut">
              <a:rPr lang="tr-TR" smtClean="0"/>
              <a:t>26.03.2018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25B17EC-990F-8944-BEC0-B0A5F8A0E13D}" type="slidenum">
              <a:rPr lang="tr-TR" smtClean="0"/>
              <a:t>‹#›</a:t>
            </a:fld>
            <a:endParaRPr lang="tr-TR"/>
          </a:p>
        </p:txBody>
      </p:sp>
    </p:spTree>
    <p:extLst>
      <p:ext uri="{BB962C8B-B14F-4D97-AF65-F5344CB8AC3E}">
        <p14:creationId xmlns:p14="http://schemas.microsoft.com/office/powerpoint/2010/main" val="1221679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0FD4E010-484E-C64F-87C3-0C5F4A220126}" type="datetimeFigureOut">
              <a:rPr lang="tr-TR" smtClean="0"/>
              <a:t>26.03.2018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25B17EC-990F-8944-BEC0-B0A5F8A0E13D}" type="slidenum">
              <a:rPr lang="tr-TR" smtClean="0"/>
              <a:t>‹#›</a:t>
            </a:fld>
            <a:endParaRPr lang="tr-TR"/>
          </a:p>
        </p:txBody>
      </p:sp>
    </p:spTree>
    <p:extLst>
      <p:ext uri="{BB962C8B-B14F-4D97-AF65-F5344CB8AC3E}">
        <p14:creationId xmlns:p14="http://schemas.microsoft.com/office/powerpoint/2010/main" val="674694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FD4E010-484E-C64F-87C3-0C5F4A220126}" type="datetimeFigureOut">
              <a:rPr lang="tr-TR" smtClean="0"/>
              <a:t>26.03.2018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25B17EC-990F-8944-BEC0-B0A5F8A0E13D}" type="slidenum">
              <a:rPr lang="tr-TR" smtClean="0"/>
              <a:t>‹#›</a:t>
            </a:fld>
            <a:endParaRPr lang="tr-TR"/>
          </a:p>
        </p:txBody>
      </p:sp>
    </p:spTree>
    <p:extLst>
      <p:ext uri="{BB962C8B-B14F-4D97-AF65-F5344CB8AC3E}">
        <p14:creationId xmlns:p14="http://schemas.microsoft.com/office/powerpoint/2010/main" val="883578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0FD4E010-484E-C64F-87C3-0C5F4A220126}"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25B17EC-990F-8944-BEC0-B0A5F8A0E13D}" type="slidenum">
              <a:rPr lang="tr-TR" smtClean="0"/>
              <a:t>‹#›</a:t>
            </a:fld>
            <a:endParaRPr lang="tr-TR"/>
          </a:p>
        </p:txBody>
      </p:sp>
    </p:spTree>
    <p:extLst>
      <p:ext uri="{BB962C8B-B14F-4D97-AF65-F5344CB8AC3E}">
        <p14:creationId xmlns:p14="http://schemas.microsoft.com/office/powerpoint/2010/main" val="455455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0FD4E010-484E-C64F-87C3-0C5F4A220126}" type="datetimeFigureOut">
              <a:rPr lang="tr-TR" smtClean="0"/>
              <a:t>26.03.2018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25B17EC-990F-8944-BEC0-B0A5F8A0E13D}" type="slidenum">
              <a:rPr lang="tr-TR" smtClean="0"/>
              <a:t>‹#›</a:t>
            </a:fld>
            <a:endParaRPr lang="tr-TR"/>
          </a:p>
        </p:txBody>
      </p:sp>
    </p:spTree>
    <p:extLst>
      <p:ext uri="{BB962C8B-B14F-4D97-AF65-F5344CB8AC3E}">
        <p14:creationId xmlns:p14="http://schemas.microsoft.com/office/powerpoint/2010/main" val="121260174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D4E010-484E-C64F-87C3-0C5F4A220126}" type="datetimeFigureOut">
              <a:rPr lang="tr-TR" smtClean="0"/>
              <a:t>26.03.2018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B17EC-990F-8944-BEC0-B0A5F8A0E13D}" type="slidenum">
              <a:rPr lang="tr-TR" smtClean="0"/>
              <a:t>‹#›</a:t>
            </a:fld>
            <a:endParaRPr lang="tr-TR"/>
          </a:p>
        </p:txBody>
      </p:sp>
    </p:spTree>
    <p:extLst>
      <p:ext uri="{BB962C8B-B14F-4D97-AF65-F5344CB8AC3E}">
        <p14:creationId xmlns:p14="http://schemas.microsoft.com/office/powerpoint/2010/main" val="441923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Merkezi Yönetim</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040560"/>
          </a:xfrm>
        </p:spPr>
        <p:txBody>
          <a:bodyPr>
            <a:noAutofit/>
          </a:bodyPr>
          <a:lstStyle/>
          <a:p>
            <a:r>
              <a:rPr lang="tr-TR" sz="2400" dirty="0">
                <a:latin typeface="Bookman Old Style" pitchFamily="18" charset="0"/>
                <a:sym typeface="Wingdings" panose="05000000000000000000" pitchFamily="2" charset="2"/>
              </a:rPr>
              <a:t>Merkezi Yönetimin Başkent Yapılanması (Devlet İdaresi/Genel İdare)</a:t>
            </a:r>
          </a:p>
          <a:p>
            <a:pPr lvl="1"/>
            <a:r>
              <a:rPr lang="tr-TR" sz="2100" dirty="0">
                <a:latin typeface="Bookman Old Style" pitchFamily="18" charset="0"/>
                <a:sym typeface="Wingdings" panose="05000000000000000000" pitchFamily="2" charset="2"/>
              </a:rPr>
              <a:t>Cumhurbaşkanlığı</a:t>
            </a:r>
          </a:p>
          <a:p>
            <a:pPr lvl="1"/>
            <a:r>
              <a:rPr lang="tr-TR" sz="2100" dirty="0">
                <a:latin typeface="Bookman Old Style" pitchFamily="18" charset="0"/>
                <a:sym typeface="Wingdings" panose="05000000000000000000" pitchFamily="2" charset="2"/>
              </a:rPr>
              <a:t>Bakanlar Kurulu</a:t>
            </a:r>
          </a:p>
          <a:p>
            <a:pPr lvl="1"/>
            <a:r>
              <a:rPr lang="tr-TR" sz="2100" dirty="0">
                <a:latin typeface="Bookman Old Style" pitchFamily="18" charset="0"/>
                <a:sym typeface="Wingdings" panose="05000000000000000000" pitchFamily="2" charset="2"/>
              </a:rPr>
              <a:t>Başbakanlık </a:t>
            </a:r>
            <a:endParaRPr lang="tr-TR" sz="2100" dirty="0">
              <a:latin typeface="Bookman Old Style" pitchFamily="18" charset="0"/>
              <a:sym typeface="Wingdings" panose="05000000000000000000" pitchFamily="2" charset="2"/>
            </a:endParaRPr>
          </a:p>
          <a:p>
            <a:pPr lvl="1"/>
            <a:r>
              <a:rPr lang="tr-TR" sz="2100" dirty="0">
                <a:latin typeface="Bookman Old Style" pitchFamily="18" charset="0"/>
                <a:sym typeface="Wingdings" panose="05000000000000000000" pitchFamily="2" charset="2"/>
              </a:rPr>
              <a:t>Bakanlıklar</a:t>
            </a:r>
            <a:endParaRPr lang="tr-TR" sz="2100" dirty="0">
              <a:latin typeface="Bookman Old Style" pitchFamily="18" charset="0"/>
              <a:sym typeface="Wingdings" panose="05000000000000000000" pitchFamily="2" charset="2"/>
            </a:endParaRPr>
          </a:p>
          <a:p>
            <a:pPr lvl="2"/>
            <a:r>
              <a:rPr lang="tr-TR" sz="1500" dirty="0">
                <a:latin typeface="Bookman Old Style" pitchFamily="18" charset="0"/>
                <a:sym typeface="Wingdings" panose="05000000000000000000" pitchFamily="2" charset="2"/>
              </a:rPr>
              <a:t>Yardımcı kuruluşlar: Sayıştay, Danıştay, Milli Güvenlik Kurulu, Yüksek Planlama Kurulu, Para-Kredi ve Koordinasyon Kurulu</a:t>
            </a:r>
          </a:p>
          <a:p>
            <a:pPr marL="365760" lvl="1" indent="0">
              <a:buNone/>
            </a:pPr>
            <a:endParaRPr lang="tr-TR" sz="100" dirty="0">
              <a:latin typeface="Bookman Old Style" pitchFamily="18" charset="0"/>
              <a:sym typeface="Wingdings" panose="05000000000000000000" pitchFamily="2" charset="2"/>
            </a:endParaRPr>
          </a:p>
          <a:p>
            <a:r>
              <a:rPr lang="tr-TR" sz="2400" dirty="0">
                <a:latin typeface="Bookman Old Style" pitchFamily="18" charset="0"/>
                <a:sym typeface="Wingdings" panose="05000000000000000000" pitchFamily="2" charset="2"/>
              </a:rPr>
              <a:t>Taşra teşkilatlanması (Mülki İdare/İl Genel İdaresi)</a:t>
            </a:r>
            <a:endParaRPr lang="tr-TR" sz="2100" dirty="0">
              <a:latin typeface="Bookman Old Style" pitchFamily="18" charset="0"/>
              <a:sym typeface="Wingdings" panose="05000000000000000000" pitchFamily="2" charset="2"/>
            </a:endParaRPr>
          </a:p>
          <a:p>
            <a:pPr lvl="1"/>
            <a:r>
              <a:rPr lang="tr-TR" sz="2100" dirty="0">
                <a:latin typeface="Bookman Old Style" pitchFamily="18" charset="0"/>
                <a:sym typeface="Wingdings" panose="05000000000000000000" pitchFamily="2" charset="2"/>
              </a:rPr>
              <a:t>İl</a:t>
            </a:r>
          </a:p>
          <a:p>
            <a:pPr lvl="1"/>
            <a:r>
              <a:rPr lang="tr-TR" sz="2100" dirty="0">
                <a:latin typeface="Bookman Old Style" pitchFamily="18" charset="0"/>
                <a:sym typeface="Wingdings" panose="05000000000000000000" pitchFamily="2" charset="2"/>
              </a:rPr>
              <a:t>İlçe </a:t>
            </a:r>
          </a:p>
        </p:txBody>
      </p:sp>
    </p:spTree>
    <p:extLst>
      <p:ext uri="{BB962C8B-B14F-4D97-AF65-F5344CB8AC3E}">
        <p14:creationId xmlns:p14="http://schemas.microsoft.com/office/powerpoint/2010/main" val="16610892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Cumhurbaşkanı </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040560"/>
          </a:xfrm>
        </p:spPr>
        <p:txBody>
          <a:bodyPr>
            <a:noAutofit/>
          </a:bodyPr>
          <a:lstStyle/>
          <a:p>
            <a:r>
              <a:rPr lang="tr-TR" sz="1700" b="1" dirty="0">
                <a:latin typeface="Bookman Old Style" panose="02050604050505020204" pitchFamily="18" charset="0"/>
              </a:rPr>
              <a:t>Cumhurbaşkanı</a:t>
            </a:r>
            <a:r>
              <a:rPr lang="tr-TR" sz="1700" dirty="0">
                <a:latin typeface="Bookman Old Style" panose="02050604050505020204" pitchFamily="18" charset="0"/>
              </a:rPr>
              <a:t>, kırk yaşını doldurmuş ve yüksek öğrenim yapmış </a:t>
            </a:r>
            <a:r>
              <a:rPr lang="tr-TR" sz="1700" dirty="0">
                <a:solidFill>
                  <a:srgbClr val="FF0000"/>
                </a:solidFill>
                <a:latin typeface="Bookman Old Style" panose="02050604050505020204" pitchFamily="18" charset="0"/>
              </a:rPr>
              <a:t>Türkiye Büyük Millet Meclisi üyeleri veya bu niteliklere ve milletvekili seçilme yeterliğine sahip </a:t>
            </a:r>
            <a:r>
              <a:rPr lang="tr-TR" sz="1700" dirty="0">
                <a:latin typeface="Bookman Old Style" panose="02050604050505020204" pitchFamily="18" charset="0"/>
              </a:rPr>
              <a:t>Türk vatandaş</a:t>
            </a:r>
            <a:r>
              <a:rPr lang="tr-TR" sz="1700" dirty="0">
                <a:solidFill>
                  <a:srgbClr val="FF0000"/>
                </a:solidFill>
                <a:latin typeface="Bookman Old Style" panose="02050604050505020204" pitchFamily="18" charset="0"/>
              </a:rPr>
              <a:t>lar</a:t>
            </a:r>
            <a:r>
              <a:rPr lang="tr-TR" sz="1700" dirty="0">
                <a:latin typeface="Bookman Old Style" panose="02050604050505020204" pitchFamily="18" charset="0"/>
              </a:rPr>
              <a:t>ı </a:t>
            </a:r>
            <a:r>
              <a:rPr lang="tr-TR" sz="1700" dirty="0">
                <a:solidFill>
                  <a:srgbClr val="0070C0"/>
                </a:solidFill>
                <a:latin typeface="Bookman Old Style" panose="02050604050505020204" pitchFamily="18" charset="0"/>
              </a:rPr>
              <a:t>(olanlar) </a:t>
            </a:r>
            <a:r>
              <a:rPr lang="tr-TR" sz="1700" dirty="0">
                <a:latin typeface="Bookman Old Style" panose="02050604050505020204" pitchFamily="18" charset="0"/>
              </a:rPr>
              <a:t>arasından</a:t>
            </a:r>
            <a:r>
              <a:rPr lang="tr-TR" sz="1700" dirty="0">
                <a:latin typeface="Bookman Old Style" panose="02050604050505020204" pitchFamily="18" charset="0"/>
              </a:rPr>
              <a:t>, </a:t>
            </a:r>
            <a:r>
              <a:rPr lang="tr-TR" sz="1700" dirty="0">
                <a:solidFill>
                  <a:srgbClr val="0070C0"/>
                </a:solidFill>
                <a:latin typeface="Bookman Old Style" panose="02050604050505020204" pitchFamily="18" charset="0"/>
              </a:rPr>
              <a:t>(doğrudan)</a:t>
            </a:r>
            <a:r>
              <a:rPr lang="tr-TR" sz="1700" dirty="0">
                <a:latin typeface="Bookman Old Style" panose="02050604050505020204" pitchFamily="18" charset="0"/>
              </a:rPr>
              <a:t> halk </a:t>
            </a:r>
            <a:r>
              <a:rPr lang="tr-TR" sz="1700" dirty="0">
                <a:latin typeface="Bookman Old Style" panose="02050604050505020204" pitchFamily="18" charset="0"/>
              </a:rPr>
              <a:t>tarafından seçilir.	</a:t>
            </a:r>
          </a:p>
          <a:p>
            <a:r>
              <a:rPr lang="tr-TR" sz="1700" dirty="0">
                <a:latin typeface="Bookman Old Style" panose="02050604050505020204" pitchFamily="18" charset="0"/>
              </a:rPr>
              <a:t>Cumhurbaşkanının </a:t>
            </a:r>
            <a:r>
              <a:rPr lang="tr-TR" sz="1700" dirty="0">
                <a:latin typeface="Bookman Old Style" panose="02050604050505020204" pitchFamily="18" charset="0"/>
              </a:rPr>
              <a:t>görev süresi beş yıldır. Bir kimse en fazla iki defa Cumhurbaşkanı seçilebilir.</a:t>
            </a:r>
          </a:p>
          <a:p>
            <a:r>
              <a:rPr lang="tr-TR" sz="1700" dirty="0">
                <a:solidFill>
                  <a:srgbClr val="FF0000"/>
                </a:solidFill>
                <a:latin typeface="Bookman Old Style" panose="02050604050505020204" pitchFamily="18" charset="0"/>
              </a:rPr>
              <a:t>Cumhurbaşkanlığına Türkiye Büyük Millet Meclisi üyeleri içinden veya Meclis dışından aday gösterilebilmesi yirmi milletvekilinin yazılı teklifi ile mümkündür. Ayrıca, en son yapılan milletvekili genel seçimlerinde geçerli oylar toplamı birlikte hesaplandığında yüzde onu geçen siyasi partiler ortak aday </a:t>
            </a:r>
            <a:r>
              <a:rPr lang="tr-TR" sz="1700" dirty="0">
                <a:solidFill>
                  <a:srgbClr val="FF0000"/>
                </a:solidFill>
                <a:latin typeface="Bookman Old Style" panose="02050604050505020204" pitchFamily="18" charset="0"/>
              </a:rPr>
              <a:t>gösterebilir.</a:t>
            </a:r>
          </a:p>
          <a:p>
            <a:pPr marL="320040" lvl="1" indent="0">
              <a:buNone/>
            </a:pPr>
            <a:r>
              <a:rPr lang="tr-TR" sz="1700" dirty="0">
                <a:solidFill>
                  <a:srgbClr val="0070C0"/>
                </a:solidFill>
                <a:latin typeface="Bookman Old Style" panose="02050604050505020204" pitchFamily="18" charset="0"/>
              </a:rPr>
              <a:t>(Cumhurbaşkanlığına, siyasi parti grupları, en son yapılan genel seçimlerde toplam geçerli oyların tek başına veya birlikte en az yüzde beşini almış olan siyasi partiler ile en az yüz bin seçmen aday gösterebilir.)</a:t>
            </a:r>
          </a:p>
          <a:p>
            <a:r>
              <a:rPr lang="tr-TR" sz="1700" dirty="0">
                <a:latin typeface="Bookman Old Style" panose="02050604050505020204" pitchFamily="18" charset="0"/>
              </a:rPr>
              <a:t>Cumhurbaşkanı seçilenin, </a:t>
            </a:r>
            <a:r>
              <a:rPr lang="tr-TR" sz="1700" dirty="0">
                <a:solidFill>
                  <a:srgbClr val="7030A0"/>
                </a:solidFill>
                <a:latin typeface="Bookman Old Style" panose="02050604050505020204" pitchFamily="18" charset="0"/>
              </a:rPr>
              <a:t>varsa partisi ile ilişiği kesilir ve </a:t>
            </a:r>
            <a:r>
              <a:rPr lang="tr-TR" sz="1700" dirty="0">
                <a:solidFill>
                  <a:srgbClr val="FF0000"/>
                </a:solidFill>
                <a:latin typeface="Bookman Old Style" panose="02050604050505020204" pitchFamily="18" charset="0"/>
              </a:rPr>
              <a:t>Türkiye Büyük Millet Meclisi üyeliği sona erer</a:t>
            </a:r>
            <a:endParaRPr lang="tr-TR" sz="1700" dirty="0">
              <a:solidFill>
                <a:srgbClr val="FF0000"/>
              </a:solidFill>
              <a:latin typeface="Bookman Old Style" pitchFamily="18" charset="0"/>
              <a:sym typeface="Wingdings" panose="05000000000000000000" pitchFamily="2" charset="2"/>
            </a:endParaRPr>
          </a:p>
        </p:txBody>
      </p:sp>
    </p:spTree>
    <p:extLst>
      <p:ext uri="{BB962C8B-B14F-4D97-AF65-F5344CB8AC3E}">
        <p14:creationId xmlns:p14="http://schemas.microsoft.com/office/powerpoint/2010/main" val="6390759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Cumhurbaşkanı </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184576"/>
          </a:xfrm>
        </p:spPr>
        <p:txBody>
          <a:bodyPr>
            <a:noAutofit/>
          </a:bodyPr>
          <a:lstStyle/>
          <a:p>
            <a:r>
              <a:rPr lang="tr-TR" sz="2100" dirty="0">
                <a:latin typeface="Bookman Old Style" panose="02050604050505020204" pitchFamily="18" charset="0"/>
              </a:rPr>
              <a:t>Cumhurbaşkanı Devletin başıdır. </a:t>
            </a:r>
            <a:r>
              <a:rPr lang="tr-TR" sz="2100" dirty="0">
                <a:solidFill>
                  <a:srgbClr val="0070C0"/>
                </a:solidFill>
                <a:latin typeface="Bookman Old Style" panose="02050604050505020204" pitchFamily="18" charset="0"/>
              </a:rPr>
              <a:t>(Yürütme yetkisi Cumhurbaşkanına aittir.) Bu sıfatla </a:t>
            </a:r>
            <a:r>
              <a:rPr lang="tr-TR" sz="2100" dirty="0">
                <a:latin typeface="Bookman Old Style" panose="02050604050505020204" pitchFamily="18" charset="0"/>
              </a:rPr>
              <a:t>Türkiye Cumhuriyetini ve Türk Milletinin birliğini temsil eder; Anayasanın uygulanmasını, Devlet organlarının düzenli ve uyumlu çalışmasını gözetir. </a:t>
            </a:r>
          </a:p>
          <a:p>
            <a:r>
              <a:rPr lang="tr-TR" sz="2100" dirty="0">
                <a:solidFill>
                  <a:srgbClr val="0070C0"/>
                </a:solidFill>
                <a:latin typeface="Bookman Old Style" panose="02050604050505020204" pitchFamily="18" charset="0"/>
              </a:rPr>
              <a:t>Ülkenin iç ve dış siyaseti hakkında Meclise mesaj verir. </a:t>
            </a:r>
          </a:p>
          <a:p>
            <a:r>
              <a:rPr lang="tr-TR" sz="2100" b="1" dirty="0">
                <a:solidFill>
                  <a:srgbClr val="0070C0"/>
                </a:solidFill>
                <a:latin typeface="Bookman Old Style" panose="02050604050505020204" pitchFamily="18" charset="0"/>
              </a:rPr>
              <a:t>Cumhurbaşkanı </a:t>
            </a:r>
            <a:r>
              <a:rPr lang="tr-TR" sz="2100" b="1" dirty="0">
                <a:solidFill>
                  <a:srgbClr val="0070C0"/>
                </a:solidFill>
                <a:latin typeface="Bookman Old Style" charset="0"/>
                <a:ea typeface="Bookman Old Style" charset="0"/>
                <a:cs typeface="Bookman Old Style" charset="0"/>
              </a:rPr>
              <a:t>yardımcıları </a:t>
            </a:r>
            <a:r>
              <a:rPr lang="tr-TR" sz="2100" dirty="0">
                <a:solidFill>
                  <a:srgbClr val="0070C0"/>
                </a:solidFill>
                <a:latin typeface="Bookman Old Style" charset="0"/>
                <a:ea typeface="Bookman Old Style" charset="0"/>
                <a:cs typeface="Bookman Old Style" charset="0"/>
              </a:rPr>
              <a:t>ile </a:t>
            </a:r>
            <a:r>
              <a:rPr lang="tr-TR" sz="2100" b="1" dirty="0">
                <a:solidFill>
                  <a:srgbClr val="0070C0"/>
                </a:solidFill>
                <a:latin typeface="Bookman Old Style" charset="0"/>
                <a:ea typeface="Bookman Old Style" charset="0"/>
                <a:cs typeface="Bookman Old Style" charset="0"/>
              </a:rPr>
              <a:t>bakanları</a:t>
            </a:r>
            <a:r>
              <a:rPr lang="tr-TR" sz="2100" dirty="0">
                <a:solidFill>
                  <a:srgbClr val="0070C0"/>
                </a:solidFill>
                <a:latin typeface="Bookman Old Style" charset="0"/>
                <a:ea typeface="Bookman Old Style" charset="0"/>
                <a:cs typeface="Bookman Old Style" charset="0"/>
              </a:rPr>
              <a:t> atar ve görevlerine son verir. Cumhurbaşkanı yardımcıları ve bakanlar, </a:t>
            </a:r>
            <a:r>
              <a:rPr lang="tr-TR" sz="2100" b="1" dirty="0">
                <a:solidFill>
                  <a:srgbClr val="0070C0"/>
                </a:solidFill>
                <a:latin typeface="Bookman Old Style" charset="0"/>
                <a:ea typeface="Bookman Old Style" charset="0"/>
                <a:cs typeface="Bookman Old Style" charset="0"/>
              </a:rPr>
              <a:t>Cumhurbaşkanına karşı sorumludur</a:t>
            </a:r>
            <a:r>
              <a:rPr lang="tr-TR" sz="2100" dirty="0">
                <a:solidFill>
                  <a:srgbClr val="0070C0"/>
                </a:solidFill>
                <a:latin typeface="Bookman Old Style" charset="0"/>
                <a:ea typeface="Bookman Old Style" charset="0"/>
                <a:cs typeface="Bookman Old Style" charset="0"/>
              </a:rPr>
              <a:t>. Türkiye Büyük Millet Meclisi üyeleri, Cumhurbaşkanı yardımcısı veya bakan olarak atanırlarsa </a:t>
            </a:r>
            <a:r>
              <a:rPr lang="tr-TR" sz="2100" b="1" dirty="0">
                <a:solidFill>
                  <a:srgbClr val="0070C0"/>
                </a:solidFill>
                <a:latin typeface="Bookman Old Style" charset="0"/>
                <a:ea typeface="Bookman Old Style" charset="0"/>
                <a:cs typeface="Bookman Old Style" charset="0"/>
              </a:rPr>
              <a:t>üyelikleri sona erer</a:t>
            </a:r>
            <a:r>
              <a:rPr lang="tr-TR" sz="2100" dirty="0">
                <a:solidFill>
                  <a:srgbClr val="0070C0"/>
                </a:solidFill>
                <a:latin typeface="Bookman Old Style" charset="0"/>
                <a:ea typeface="Bookman Old Style" charset="0"/>
                <a:cs typeface="Bookman Old Style" charset="0"/>
              </a:rPr>
              <a:t>. </a:t>
            </a:r>
          </a:p>
          <a:p>
            <a:r>
              <a:rPr lang="tr-TR" sz="2100" dirty="0">
                <a:solidFill>
                  <a:srgbClr val="0070C0"/>
                </a:solidFill>
                <a:latin typeface="Bookman Old Style" panose="02050604050505020204" pitchFamily="18" charset="0"/>
              </a:rPr>
              <a:t>Üst kademe kamu yöneticilerini atar, görevlerine son verir ve bunların atanmalarına ilişkin usul ve esasları Cumhurbaşkanı kararnamesi ile düzenler.</a:t>
            </a:r>
          </a:p>
        </p:txBody>
      </p:sp>
    </p:spTree>
    <p:extLst>
      <p:ext uri="{BB962C8B-B14F-4D97-AF65-F5344CB8AC3E}">
        <p14:creationId xmlns:p14="http://schemas.microsoft.com/office/powerpoint/2010/main" val="13833696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Cumhurbaşkanı </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775521" y="1556792"/>
            <a:ext cx="8720419" cy="5112568"/>
          </a:xfrm>
        </p:spPr>
        <p:txBody>
          <a:bodyPr>
            <a:noAutofit/>
          </a:bodyPr>
          <a:lstStyle/>
          <a:p>
            <a:r>
              <a:rPr lang="tr-TR" sz="1700" dirty="0">
                <a:solidFill>
                  <a:srgbClr val="0070C0"/>
                </a:solidFill>
                <a:latin typeface="Bookman Old Style" panose="02050604050505020204" pitchFamily="18" charset="0"/>
              </a:rPr>
              <a:t>Cumhurbaşkanı, yürütme yetkisine ilişkin konularda </a:t>
            </a:r>
            <a:r>
              <a:rPr lang="tr-TR" sz="1700" b="1" dirty="0">
                <a:solidFill>
                  <a:srgbClr val="0070C0"/>
                </a:solidFill>
                <a:latin typeface="Bookman Old Style" panose="02050604050505020204" pitchFamily="18" charset="0"/>
              </a:rPr>
              <a:t>Cumhurbaşkanlığı kararnamesi </a:t>
            </a:r>
            <a:r>
              <a:rPr lang="tr-TR" sz="1700" dirty="0">
                <a:solidFill>
                  <a:srgbClr val="0070C0"/>
                </a:solidFill>
                <a:latin typeface="Bookman Old Style" panose="02050604050505020204" pitchFamily="18" charset="0"/>
              </a:rPr>
              <a:t>çıkarabilir. </a:t>
            </a:r>
            <a:endParaRPr lang="tr-TR" sz="1700" dirty="0">
              <a:solidFill>
                <a:srgbClr val="0070C0"/>
              </a:solidFill>
              <a:latin typeface="Bookman Old Style" panose="02050604050505020204" pitchFamily="18" charset="0"/>
            </a:endParaRPr>
          </a:p>
          <a:p>
            <a:r>
              <a:rPr lang="tr-TR" sz="1700" dirty="0">
                <a:solidFill>
                  <a:srgbClr val="0070C0"/>
                </a:solidFill>
                <a:latin typeface="Bookman Old Style" panose="02050604050505020204" pitchFamily="18" charset="0"/>
              </a:rPr>
              <a:t>Anayasanın </a:t>
            </a:r>
            <a:r>
              <a:rPr lang="tr-TR" sz="1700" dirty="0">
                <a:solidFill>
                  <a:srgbClr val="0070C0"/>
                </a:solidFill>
                <a:latin typeface="Bookman Old Style" panose="02050604050505020204" pitchFamily="18" charset="0"/>
              </a:rPr>
              <a:t>ikinci kısmının birinci ve ikinci bölümlerinde yer alan temel haklar, kişi hakları ve ödevleriyle dördüncü bölümde yer alan siyasi haklar ve ödevler Cumhurbaşkanlığı kararnamesi ile </a:t>
            </a:r>
            <a:r>
              <a:rPr lang="tr-TR" sz="1700" dirty="0">
                <a:solidFill>
                  <a:srgbClr val="0070C0"/>
                </a:solidFill>
                <a:latin typeface="Bookman Old Style" panose="02050604050505020204" pitchFamily="18" charset="0"/>
              </a:rPr>
              <a:t>düzenlenemez </a:t>
            </a:r>
            <a:r>
              <a:rPr lang="tr-TR" sz="1700" dirty="0">
                <a:solidFill>
                  <a:srgbClr val="0070C0"/>
                </a:solidFill>
                <a:latin typeface="Bookman Old Style" panose="02050604050505020204" pitchFamily="18" charset="0"/>
                <a:sym typeface="Wingdings"/>
              </a:rPr>
              <a:t> </a:t>
            </a:r>
            <a:r>
              <a:rPr lang="tr-TR" sz="1700" b="1" dirty="0">
                <a:solidFill>
                  <a:srgbClr val="0070C0"/>
                </a:solidFill>
                <a:latin typeface="Bookman Old Style" panose="02050604050505020204" pitchFamily="18" charset="0"/>
                <a:sym typeface="Wingdings"/>
              </a:rPr>
              <a:t>sosyal ve ekonomik haklar ve ödevler</a:t>
            </a:r>
            <a:r>
              <a:rPr lang="tr-TR" sz="1700" b="1" dirty="0">
                <a:solidFill>
                  <a:srgbClr val="0070C0"/>
                </a:solidFill>
                <a:latin typeface="Bookman Old Style" panose="02050604050505020204" pitchFamily="18" charset="0"/>
              </a:rPr>
              <a:t> </a:t>
            </a:r>
          </a:p>
          <a:p>
            <a:r>
              <a:rPr lang="tr-TR" sz="1700" dirty="0">
                <a:solidFill>
                  <a:srgbClr val="0070C0"/>
                </a:solidFill>
                <a:latin typeface="Bookman Old Style" panose="02050604050505020204" pitchFamily="18" charset="0"/>
              </a:rPr>
              <a:t>Anayasada </a:t>
            </a:r>
            <a:r>
              <a:rPr lang="tr-TR" sz="1700" dirty="0">
                <a:solidFill>
                  <a:srgbClr val="0070C0"/>
                </a:solidFill>
                <a:latin typeface="Bookman Old Style" panose="02050604050505020204" pitchFamily="18" charset="0"/>
              </a:rPr>
              <a:t>münhasıran kanunla düzenlenmesi öngörülen konularda Cumhurbaşkanlığı kararnamesi çıkarılamaz. </a:t>
            </a:r>
            <a:r>
              <a:rPr lang="tr-TR" sz="1700" dirty="0">
                <a:solidFill>
                  <a:srgbClr val="0070C0"/>
                </a:solidFill>
                <a:latin typeface="Bookman Old Style" panose="02050604050505020204" pitchFamily="18" charset="0"/>
              </a:rPr>
              <a:t>Kanunda </a:t>
            </a:r>
            <a:r>
              <a:rPr lang="tr-TR" sz="1700" dirty="0">
                <a:solidFill>
                  <a:srgbClr val="0070C0"/>
                </a:solidFill>
                <a:latin typeface="Bookman Old Style" panose="02050604050505020204" pitchFamily="18" charset="0"/>
              </a:rPr>
              <a:t>açıkça düzenlenen konularda Cumhurbaşkanlığı kararnamesi çıkarılamaz. Cumhurbaşkanlığı kararnamesi ile kanunlarda farklı hükümler bulunması halinde kanun hükümleri uygulanır. Türkiye Büyük Millet Meclisinin aynı konuda kanun çıkarması durumunda Cumhurbaşkanlığı kararnamesi hükümsüz hale gelir</a:t>
            </a:r>
            <a:r>
              <a:rPr lang="tr-TR" sz="1700" dirty="0">
                <a:solidFill>
                  <a:srgbClr val="0070C0"/>
                </a:solidFill>
                <a:latin typeface="Bookman Old Style" panose="02050604050505020204" pitchFamily="18" charset="0"/>
              </a:rPr>
              <a:t>.</a:t>
            </a:r>
          </a:p>
          <a:p>
            <a:r>
              <a:rPr lang="tr-TR" sz="1700" dirty="0">
                <a:solidFill>
                  <a:srgbClr val="0070C0"/>
                </a:solidFill>
                <a:latin typeface="Bookman Old Style" panose="02050604050505020204" pitchFamily="18" charset="0"/>
              </a:rPr>
              <a:t>Cumhurbaşkanı</a:t>
            </a:r>
            <a:r>
              <a:rPr lang="tr-TR" sz="1700" dirty="0">
                <a:solidFill>
                  <a:srgbClr val="0070C0"/>
                </a:solidFill>
                <a:latin typeface="Bookman Old Style" panose="02050604050505020204" pitchFamily="18" charset="0"/>
              </a:rPr>
              <a:t>, kanunların uygulanmasını sağlamak üzere ve bunlara aykırı olmamak şartıyla, yönetmelikler çıkarabilir</a:t>
            </a:r>
            <a:r>
              <a:rPr lang="tr-TR" sz="1700" dirty="0">
                <a:solidFill>
                  <a:srgbClr val="0070C0"/>
                </a:solidFill>
                <a:latin typeface="Bookman Old Style" panose="02050604050505020204" pitchFamily="18" charset="0"/>
              </a:rPr>
              <a:t>.</a:t>
            </a:r>
          </a:p>
          <a:p>
            <a:r>
              <a:rPr lang="tr-TR" sz="1700" b="1" dirty="0">
                <a:solidFill>
                  <a:srgbClr val="0070C0"/>
                </a:solidFill>
                <a:latin typeface="Bookman Old Style" charset="0"/>
                <a:ea typeface="Bookman Old Style" charset="0"/>
                <a:cs typeface="Bookman Old Style" charset="0"/>
              </a:rPr>
              <a:t>Bakanlıkların kurulması, kaldırılması, görevleri ve yetkileri, teşkilat yapısı ile merkez ve taşra teşkilatlarının kurulması Cumhurbaşkanlığı kararnamesiyle düzenlenir</a:t>
            </a:r>
            <a:endParaRPr lang="tr-TR" sz="1700" b="1" dirty="0">
              <a:solidFill>
                <a:srgbClr val="0070C0"/>
              </a:solidFill>
              <a:latin typeface="Bookman Old Style" charset="0"/>
              <a:ea typeface="Bookman Old Style" charset="0"/>
              <a:cs typeface="Bookman Old Style" charset="0"/>
            </a:endParaRPr>
          </a:p>
          <a:p>
            <a:endParaRPr lang="tr-TR" sz="1700" dirty="0">
              <a:solidFill>
                <a:srgbClr val="0070C0"/>
              </a:solidFill>
              <a:latin typeface="Bookman Old Style" pitchFamily="18" charset="0"/>
              <a:sym typeface="Wingdings" panose="05000000000000000000" pitchFamily="2" charset="2"/>
            </a:endParaRPr>
          </a:p>
        </p:txBody>
      </p:sp>
    </p:spTree>
    <p:extLst>
      <p:ext uri="{BB962C8B-B14F-4D97-AF65-F5344CB8AC3E}">
        <p14:creationId xmlns:p14="http://schemas.microsoft.com/office/powerpoint/2010/main" val="16354930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Devlet Denetleme Kurulu</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775521" y="1556792"/>
            <a:ext cx="8720419" cy="5112568"/>
          </a:xfrm>
        </p:spPr>
        <p:txBody>
          <a:bodyPr>
            <a:noAutofit/>
          </a:bodyPr>
          <a:lstStyle/>
          <a:p>
            <a:r>
              <a:rPr lang="tr-TR" sz="1800" dirty="0">
                <a:latin typeface="Bookman Old Style" charset="0"/>
                <a:ea typeface="Bookman Old Style" charset="0"/>
                <a:cs typeface="Bookman Old Style" charset="0"/>
              </a:rPr>
              <a:t>İdarenin </a:t>
            </a:r>
            <a:r>
              <a:rPr lang="tr-TR" sz="1800" b="1" dirty="0">
                <a:latin typeface="Bookman Old Style" charset="0"/>
                <a:ea typeface="Bookman Old Style" charset="0"/>
                <a:cs typeface="Bookman Old Style" charset="0"/>
              </a:rPr>
              <a:t>hukuka uygunluğunun</a:t>
            </a:r>
            <a:r>
              <a:rPr lang="tr-TR" sz="1800" dirty="0">
                <a:latin typeface="Bookman Old Style" charset="0"/>
                <a:ea typeface="Bookman Old Style" charset="0"/>
                <a:cs typeface="Bookman Old Style" charset="0"/>
              </a:rPr>
              <a:t>, </a:t>
            </a:r>
            <a:r>
              <a:rPr lang="tr-TR" sz="1800" b="1" dirty="0">
                <a:latin typeface="Bookman Old Style" charset="0"/>
                <a:ea typeface="Bookman Old Style" charset="0"/>
                <a:cs typeface="Bookman Old Style" charset="0"/>
              </a:rPr>
              <a:t>düzenli</a:t>
            </a:r>
            <a:r>
              <a:rPr lang="tr-TR" sz="1800" dirty="0">
                <a:latin typeface="Bookman Old Style" charset="0"/>
                <a:ea typeface="Bookman Old Style" charset="0"/>
                <a:cs typeface="Bookman Old Style" charset="0"/>
              </a:rPr>
              <a:t> ve </a:t>
            </a:r>
            <a:r>
              <a:rPr lang="tr-TR" sz="1800" b="1" dirty="0">
                <a:latin typeface="Bookman Old Style" charset="0"/>
                <a:ea typeface="Bookman Old Style" charset="0"/>
                <a:cs typeface="Bookman Old Style" charset="0"/>
              </a:rPr>
              <a:t>verimli</a:t>
            </a:r>
            <a:r>
              <a:rPr lang="tr-TR" sz="1800" dirty="0">
                <a:latin typeface="Bookman Old Style" charset="0"/>
                <a:ea typeface="Bookman Old Style" charset="0"/>
                <a:cs typeface="Bookman Old Style" charset="0"/>
              </a:rPr>
              <a:t> şekilde yürütülmesinin ve geliştirilmesinin sağlanması amacıyla, Cumhurbaşkanlığına bağlı olarak kurulan Devlet Denetleme </a:t>
            </a:r>
            <a:r>
              <a:rPr lang="tr-TR" sz="1800" b="1" dirty="0">
                <a:latin typeface="Bookman Old Style" charset="0"/>
                <a:ea typeface="Bookman Old Style" charset="0"/>
                <a:cs typeface="Bookman Old Style" charset="0"/>
              </a:rPr>
              <a:t>Kurulu</a:t>
            </a:r>
            <a:r>
              <a:rPr lang="tr-TR" sz="1800" dirty="0">
                <a:latin typeface="Bookman Old Style" charset="0"/>
                <a:ea typeface="Bookman Old Style" charset="0"/>
                <a:cs typeface="Bookman Old Style" charset="0"/>
              </a:rPr>
              <a:t>, Cumhurbaşkanının isteği üzerine, tüm kamu kurum ve kuruluşlarında ve sermayesinin yarısından fazlasına bu kurum ve kuruluşların katıldığı her türlü kuruluşta, kamu kurumu niteliğinde olan meslek kuruluşlarında, her düzeydeki işçi ve işveren meslek kuruluşlarında, kamuya yararlı derneklerle vakıflarda, her türlü </a:t>
            </a:r>
            <a:r>
              <a:rPr lang="tr-TR" sz="1800" dirty="0">
                <a:solidFill>
                  <a:srgbClr val="0070C0"/>
                </a:solidFill>
                <a:latin typeface="Bookman Old Style" charset="0"/>
                <a:ea typeface="Bookman Old Style" charset="0"/>
                <a:cs typeface="Bookman Old Style" charset="0"/>
              </a:rPr>
              <a:t>(idari soruşturma,) </a:t>
            </a:r>
            <a:r>
              <a:rPr lang="tr-TR" sz="1800" dirty="0">
                <a:latin typeface="Bookman Old Style" charset="0"/>
                <a:ea typeface="Bookman Old Style" charset="0"/>
                <a:cs typeface="Bookman Old Style" charset="0"/>
              </a:rPr>
              <a:t>inceleme</a:t>
            </a:r>
            <a:r>
              <a:rPr lang="tr-TR" sz="1800" dirty="0">
                <a:latin typeface="Bookman Old Style" charset="0"/>
                <a:ea typeface="Bookman Old Style" charset="0"/>
                <a:cs typeface="Bookman Old Style" charset="0"/>
              </a:rPr>
              <a:t>, araştırma ve denetlemeleri yapar.</a:t>
            </a:r>
          </a:p>
          <a:p>
            <a:r>
              <a:rPr lang="tr-TR" sz="1800" dirty="0">
                <a:solidFill>
                  <a:srgbClr val="FF0000"/>
                </a:solidFill>
                <a:latin typeface="Bookman Old Style" charset="0"/>
                <a:ea typeface="Bookman Old Style" charset="0"/>
                <a:cs typeface="Bookman Old Style" charset="0"/>
              </a:rPr>
              <a:t>Silahlı </a:t>
            </a:r>
            <a:r>
              <a:rPr lang="tr-TR" sz="1800" dirty="0">
                <a:solidFill>
                  <a:srgbClr val="FF0000"/>
                </a:solidFill>
                <a:latin typeface="Bookman Old Style" charset="0"/>
                <a:ea typeface="Bookman Old Style" charset="0"/>
                <a:cs typeface="Bookman Old Style" charset="0"/>
              </a:rPr>
              <a:t>Kuvvetler ve </a:t>
            </a:r>
            <a:r>
              <a:rPr lang="tr-TR" sz="1800" dirty="0">
                <a:latin typeface="Bookman Old Style" charset="0"/>
                <a:ea typeface="Bookman Old Style" charset="0"/>
                <a:cs typeface="Bookman Old Style" charset="0"/>
              </a:rPr>
              <a:t>yargı organları, Devlet Denetleme Kurulunun görev alanı dışındadır. </a:t>
            </a:r>
          </a:p>
          <a:p>
            <a:r>
              <a:rPr lang="tr-TR" sz="1800" dirty="0">
                <a:latin typeface="Bookman Old Style" charset="0"/>
                <a:ea typeface="Bookman Old Style" charset="0"/>
                <a:cs typeface="Bookman Old Style" charset="0"/>
              </a:rPr>
              <a:t>Devlet </a:t>
            </a:r>
            <a:r>
              <a:rPr lang="tr-TR" sz="1800" dirty="0">
                <a:latin typeface="Bookman Old Style" charset="0"/>
                <a:ea typeface="Bookman Old Style" charset="0"/>
                <a:cs typeface="Bookman Old Style" charset="0"/>
              </a:rPr>
              <a:t>Denetleme Kurulunun </a:t>
            </a:r>
            <a:r>
              <a:rPr lang="tr-TR" sz="1800" dirty="0">
                <a:solidFill>
                  <a:srgbClr val="FF0000"/>
                </a:solidFill>
                <a:latin typeface="Bookman Old Style" charset="0"/>
                <a:ea typeface="Bookman Old Style" charset="0"/>
                <a:cs typeface="Bookman Old Style" charset="0"/>
              </a:rPr>
              <a:t>üyeleri ve üyeleri içinden Başkanı, kanunda belirlenen nitelikteki kişiler arasından, </a:t>
            </a:r>
            <a:r>
              <a:rPr lang="tr-TR" sz="1800" dirty="0">
                <a:solidFill>
                  <a:srgbClr val="0070C0"/>
                </a:solidFill>
                <a:latin typeface="Bookman Old Style" charset="0"/>
                <a:ea typeface="Bookman Old Style" charset="0"/>
                <a:cs typeface="Bookman Old Style" charset="0"/>
              </a:rPr>
              <a:t>(Başkan ve üyeleri)</a:t>
            </a:r>
            <a:r>
              <a:rPr lang="tr-TR" sz="1800" dirty="0">
                <a:latin typeface="Bookman Old Style" charset="0"/>
                <a:ea typeface="Bookman Old Style" charset="0"/>
                <a:cs typeface="Bookman Old Style" charset="0"/>
              </a:rPr>
              <a:t> Cumhurbaşkanınca </a:t>
            </a:r>
            <a:r>
              <a:rPr lang="tr-TR" sz="1800" dirty="0">
                <a:latin typeface="Bookman Old Style" charset="0"/>
                <a:ea typeface="Bookman Old Style" charset="0"/>
                <a:cs typeface="Bookman Old Style" charset="0"/>
              </a:rPr>
              <a:t>atanır.</a:t>
            </a:r>
          </a:p>
          <a:p>
            <a:r>
              <a:rPr lang="tr-TR" sz="1800" dirty="0">
                <a:latin typeface="Bookman Old Style" charset="0"/>
                <a:ea typeface="Bookman Old Style" charset="0"/>
                <a:cs typeface="Bookman Old Style" charset="0"/>
              </a:rPr>
              <a:t>Devlet </a:t>
            </a:r>
            <a:r>
              <a:rPr lang="tr-TR" sz="1800" dirty="0">
                <a:latin typeface="Bookman Old Style" charset="0"/>
                <a:ea typeface="Bookman Old Style" charset="0"/>
                <a:cs typeface="Bookman Old Style" charset="0"/>
              </a:rPr>
              <a:t>Denetleme Kurulunun işleyişi, üyelerinin görev süresi ve diğer özlük işleri, </a:t>
            </a:r>
            <a:r>
              <a:rPr lang="tr-TR" sz="1800" dirty="0">
                <a:solidFill>
                  <a:srgbClr val="FF0000"/>
                </a:solidFill>
                <a:latin typeface="Bookman Old Style" charset="0"/>
                <a:ea typeface="Bookman Old Style" charset="0"/>
                <a:cs typeface="Bookman Old Style" charset="0"/>
              </a:rPr>
              <a:t>kanunla</a:t>
            </a:r>
            <a:r>
              <a:rPr lang="tr-TR" sz="1800" dirty="0">
                <a:latin typeface="Bookman Old Style" charset="0"/>
                <a:ea typeface="Bookman Old Style" charset="0"/>
                <a:cs typeface="Bookman Old Style" charset="0"/>
              </a:rPr>
              <a:t> </a:t>
            </a:r>
            <a:r>
              <a:rPr lang="tr-TR" sz="1800" dirty="0">
                <a:solidFill>
                  <a:srgbClr val="0070C0"/>
                </a:solidFill>
                <a:latin typeface="Bookman Old Style" charset="0"/>
                <a:ea typeface="Bookman Old Style" charset="0"/>
                <a:cs typeface="Bookman Old Style" charset="0"/>
              </a:rPr>
              <a:t>(Cumhurbaşkanlığı kararnamesi ile)</a:t>
            </a:r>
            <a:r>
              <a:rPr lang="tr-TR" sz="1800" dirty="0">
                <a:latin typeface="Bookman Old Style" charset="0"/>
                <a:ea typeface="Bookman Old Style" charset="0"/>
                <a:cs typeface="Bookman Old Style" charset="0"/>
              </a:rPr>
              <a:t> düzenlenir</a:t>
            </a:r>
            <a:r>
              <a:rPr lang="tr-TR" sz="1800" dirty="0">
                <a:latin typeface="Bookman Old Style" charset="0"/>
                <a:ea typeface="Bookman Old Style" charset="0"/>
                <a:cs typeface="Bookman Old Style" charset="0"/>
              </a:rPr>
              <a:t>.</a:t>
            </a:r>
          </a:p>
        </p:txBody>
      </p:sp>
    </p:spTree>
    <p:extLst>
      <p:ext uri="{BB962C8B-B14F-4D97-AF65-F5344CB8AC3E}">
        <p14:creationId xmlns:p14="http://schemas.microsoft.com/office/powerpoint/2010/main" val="20880396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Cumhurbaşkanlığı Teşkilatı</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775521" y="1556792"/>
            <a:ext cx="8720419" cy="5112568"/>
          </a:xfrm>
        </p:spPr>
        <p:txBody>
          <a:bodyPr>
            <a:noAutofit/>
          </a:bodyPr>
          <a:lstStyle/>
          <a:p>
            <a:r>
              <a:rPr lang="tr-TR" sz="1700" dirty="0">
                <a:latin typeface="Bookman Old Style" charset="0"/>
                <a:ea typeface="Bookman Old Style" charset="0"/>
                <a:cs typeface="Bookman Old Style" charset="0"/>
              </a:rPr>
              <a:t>Cumhurbaşkanlığının (Beştepe) idari teşkilatı </a:t>
            </a:r>
            <a:r>
              <a:rPr lang="tr-TR" sz="1700" dirty="0">
                <a:latin typeface="Bookman Old Style" charset="0"/>
                <a:ea typeface="Bookman Old Style" charset="0"/>
                <a:cs typeface="Bookman Old Style" charset="0"/>
                <a:sym typeface="Wingdings"/>
              </a:rPr>
              <a:t> </a:t>
            </a:r>
            <a:r>
              <a:rPr lang="tr-TR" sz="1700" dirty="0">
                <a:solidFill>
                  <a:srgbClr val="FF0000"/>
                </a:solidFill>
                <a:latin typeface="Bookman Old Style" charset="0"/>
                <a:ea typeface="Bookman Old Style" charset="0"/>
                <a:cs typeface="Bookman Old Style" charset="0"/>
                <a:sym typeface="Wingdings"/>
              </a:rPr>
              <a:t>Cumhurbaşkanlığı Genel Sekreterliği</a:t>
            </a:r>
          </a:p>
          <a:p>
            <a:pPr lvl="1"/>
            <a:r>
              <a:rPr lang="tr-TR" sz="1700" dirty="0">
                <a:latin typeface="Bookman Old Style" charset="0"/>
                <a:ea typeface="Bookman Old Style" charset="0"/>
                <a:cs typeface="Bookman Old Style" charset="0"/>
                <a:sym typeface="Wingdings"/>
              </a:rPr>
              <a:t>1933 yılında çıkarılan genel sekreterlik kanunuyla ilk defa düzenlenmiştir. </a:t>
            </a:r>
          </a:p>
          <a:p>
            <a:pPr lvl="1"/>
            <a:r>
              <a:rPr lang="tr-TR" sz="1700" dirty="0">
                <a:solidFill>
                  <a:srgbClr val="FF0000"/>
                </a:solidFill>
                <a:latin typeface="Bookman Old Style" charset="0"/>
                <a:ea typeface="Bookman Old Style" charset="0"/>
                <a:cs typeface="Bookman Old Style" charset="0"/>
              </a:rPr>
              <a:t>Cumhurbaşkanlığı Genel Sekreterliğinin kuruluşu, teşkilat ve çalışma esasları, personel atama işlemleri Cumhurbaşkanlığı kararnamesi ile </a:t>
            </a:r>
            <a:r>
              <a:rPr lang="tr-TR" sz="1700" dirty="0">
                <a:solidFill>
                  <a:srgbClr val="FF0000"/>
                </a:solidFill>
                <a:latin typeface="Bookman Old Style" charset="0"/>
                <a:ea typeface="Bookman Old Style" charset="0"/>
                <a:cs typeface="Bookman Old Style" charset="0"/>
              </a:rPr>
              <a:t>düzenlenir (</a:t>
            </a:r>
            <a:r>
              <a:rPr lang="tr-TR" sz="1700" dirty="0" err="1">
                <a:solidFill>
                  <a:srgbClr val="FF0000"/>
                </a:solidFill>
                <a:latin typeface="Bookman Old Style" charset="0"/>
                <a:ea typeface="Bookman Old Style" charset="0"/>
                <a:cs typeface="Bookman Old Style" charset="0"/>
              </a:rPr>
              <a:t>md.</a:t>
            </a:r>
            <a:r>
              <a:rPr lang="tr-TR" sz="1700" dirty="0">
                <a:solidFill>
                  <a:srgbClr val="FF0000"/>
                </a:solidFill>
                <a:latin typeface="Bookman Old Style" charset="0"/>
                <a:ea typeface="Bookman Old Style" charset="0"/>
                <a:cs typeface="Bookman Old Style" charset="0"/>
              </a:rPr>
              <a:t> 107). </a:t>
            </a:r>
            <a:r>
              <a:rPr lang="tr-TR" sz="1700" dirty="0">
                <a:latin typeface="Bookman Old Style" charset="0"/>
                <a:ea typeface="Bookman Old Style" charset="0"/>
                <a:cs typeface="Bookman Old Style" charset="0"/>
                <a:sym typeface="Wingdings"/>
              </a:rPr>
              <a:t> CB Kararnamesi, yetki kanununa gerek kalmaksızın </a:t>
            </a:r>
            <a:r>
              <a:rPr lang="tr-TR" sz="1700" dirty="0" err="1">
                <a:latin typeface="Bookman Old Style" charset="0"/>
                <a:ea typeface="Bookman Old Style" charset="0"/>
                <a:cs typeface="Bookman Old Style" charset="0"/>
                <a:sym typeface="Wingdings"/>
              </a:rPr>
              <a:t>CB’nin</a:t>
            </a:r>
            <a:r>
              <a:rPr lang="tr-TR" sz="1700" dirty="0">
                <a:latin typeface="Bookman Old Style" charset="0"/>
                <a:ea typeface="Bookman Old Style" charset="0"/>
                <a:cs typeface="Bookman Old Style" charset="0"/>
                <a:sym typeface="Wingdings"/>
              </a:rPr>
              <a:t> tek başına yaptığı düzenleyici bir işlemdir. </a:t>
            </a:r>
          </a:p>
          <a:p>
            <a:pPr lvl="2"/>
            <a:r>
              <a:rPr lang="tr-TR" sz="1700" dirty="0">
                <a:latin typeface="Bookman Old Style" charset="0"/>
                <a:ea typeface="Bookman Old Style" charset="0"/>
                <a:cs typeface="Bookman Old Style" charset="0"/>
                <a:sym typeface="Wingdings"/>
              </a:rPr>
              <a:t>Genel Sekreterlik</a:t>
            </a:r>
          </a:p>
          <a:p>
            <a:pPr lvl="2"/>
            <a:r>
              <a:rPr lang="tr-TR" sz="1700" dirty="0">
                <a:latin typeface="Bookman Old Style" charset="0"/>
                <a:ea typeface="Bookman Old Style" charset="0"/>
                <a:cs typeface="Bookman Old Style" charset="0"/>
                <a:sym typeface="Wingdings"/>
              </a:rPr>
              <a:t>Genel Sekreter Yardımcılıkları: Güvenlik Politikaları Başkanlığı, Strateji Baş., Uluslararası İlişkiler Baş., Ekonomi İzleme ve Koordinasyon Baş., Hukuk Hizmetleri Baş., Kanunlar ve Kararlar Baş., Bilgi Teknolojileri Baş. Sosyal ve Kültürel İşler Baş. / İdari ve Mali İşler Baş., İnsan Kaynakları Baş., Kurumsal İletişim Baş., Halka İlişkiler Baş. </a:t>
            </a:r>
          </a:p>
          <a:p>
            <a:pPr lvl="2"/>
            <a:r>
              <a:rPr lang="tr-TR" sz="1700" dirty="0">
                <a:latin typeface="Bookman Old Style" charset="0"/>
                <a:ea typeface="Bookman Old Style" charset="0"/>
                <a:cs typeface="Bookman Old Style" charset="0"/>
                <a:sym typeface="Wingdings"/>
              </a:rPr>
              <a:t>Genel Sekreterlik Özel Kalem Müdürlüğü</a:t>
            </a:r>
          </a:p>
          <a:p>
            <a:pPr lvl="3"/>
            <a:r>
              <a:rPr lang="tr-TR" sz="1700" dirty="0">
                <a:latin typeface="Bookman Old Style" charset="0"/>
                <a:ea typeface="Bookman Old Style" charset="0"/>
                <a:cs typeface="Bookman Old Style" charset="0"/>
                <a:sym typeface="Wingdings"/>
              </a:rPr>
              <a:t>Başyaverlik</a:t>
            </a:r>
          </a:p>
          <a:p>
            <a:pPr lvl="3"/>
            <a:r>
              <a:rPr lang="tr-TR" sz="1700" dirty="0">
                <a:latin typeface="Bookman Old Style" charset="0"/>
                <a:ea typeface="Bookman Old Style" charset="0"/>
                <a:cs typeface="Bookman Old Style" charset="0"/>
                <a:sym typeface="Wingdings"/>
              </a:rPr>
              <a:t>Koruma Başkanlığı</a:t>
            </a:r>
            <a:endParaRPr lang="tr-TR" sz="1700" dirty="0">
              <a:latin typeface="Bookman Old Style" charset="0"/>
              <a:ea typeface="Bookman Old Style" charset="0"/>
              <a:cs typeface="Bookman Old Style" charset="0"/>
            </a:endParaRPr>
          </a:p>
          <a:p>
            <a:pPr lvl="1"/>
            <a:endParaRPr lang="tr-TR" sz="1700" dirty="0">
              <a:solidFill>
                <a:srgbClr val="FF0000"/>
              </a:solidFill>
              <a:latin typeface="Bookman Old Style" charset="0"/>
              <a:ea typeface="Bookman Old Style" charset="0"/>
              <a:cs typeface="Bookman Old Style" charset="0"/>
            </a:endParaRPr>
          </a:p>
        </p:txBody>
      </p:sp>
    </p:spTree>
    <p:extLst>
      <p:ext uri="{BB962C8B-B14F-4D97-AF65-F5344CB8AC3E}">
        <p14:creationId xmlns:p14="http://schemas.microsoft.com/office/powerpoint/2010/main" val="16514160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Cumhurbaşkanlığı Teşkilatı</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775521" y="1556792"/>
            <a:ext cx="8720419" cy="5112568"/>
          </a:xfrm>
        </p:spPr>
        <p:txBody>
          <a:bodyPr>
            <a:noAutofit/>
          </a:bodyPr>
          <a:lstStyle/>
          <a:p>
            <a:endParaRPr lang="tr-TR" sz="1700" dirty="0">
              <a:latin typeface="Bookman Old Style" charset="0"/>
              <a:ea typeface="Bookman Old Style" charset="0"/>
              <a:cs typeface="Bookman Old Style" charset="0"/>
            </a:endParaRPr>
          </a:p>
          <a:p>
            <a:endParaRPr lang="tr-TR" sz="1700" dirty="0">
              <a:latin typeface="Bookman Old Style" charset="0"/>
              <a:ea typeface="Bookman Old Style" charset="0"/>
              <a:cs typeface="Bookman Old Style" charset="0"/>
            </a:endParaRPr>
          </a:p>
          <a:p>
            <a:r>
              <a:rPr lang="tr-TR" sz="1700" dirty="0">
                <a:latin typeface="Bookman Old Style" charset="0"/>
                <a:ea typeface="Bookman Old Style" charset="0"/>
                <a:cs typeface="Bookman Old Style" charset="0"/>
              </a:rPr>
              <a:t>Cumhurbaşkanlığı Başdanışmanlığı ve Cumhurbaşkanlığı Danışmanlığı</a:t>
            </a:r>
          </a:p>
          <a:p>
            <a:endParaRPr lang="tr-TR" sz="1700" dirty="0">
              <a:latin typeface="Bookman Old Style" charset="0"/>
              <a:ea typeface="Bookman Old Style" charset="0"/>
              <a:cs typeface="Bookman Old Style" charset="0"/>
            </a:endParaRPr>
          </a:p>
          <a:p>
            <a:r>
              <a:rPr lang="tr-TR" sz="1700" dirty="0">
                <a:latin typeface="Bookman Old Style" charset="0"/>
                <a:ea typeface="Bookman Old Style" charset="0"/>
                <a:cs typeface="Bookman Old Style" charset="0"/>
              </a:rPr>
              <a:t>Devlet Denetleme Kurulu</a:t>
            </a:r>
          </a:p>
          <a:p>
            <a:endParaRPr lang="tr-TR" sz="1700" dirty="0">
              <a:latin typeface="Bookman Old Style" charset="0"/>
              <a:ea typeface="Bookman Old Style" charset="0"/>
              <a:cs typeface="Bookman Old Style" charset="0"/>
            </a:endParaRPr>
          </a:p>
          <a:p>
            <a:r>
              <a:rPr lang="tr-TR" sz="1700" b="1" dirty="0">
                <a:latin typeface="Bookman Old Style" charset="0"/>
                <a:ea typeface="Bookman Old Style" charset="0"/>
                <a:cs typeface="Bookman Old Style" charset="0"/>
              </a:rPr>
              <a:t>Savunma Sanayii Müsteşarlığı</a:t>
            </a:r>
          </a:p>
          <a:p>
            <a:endParaRPr lang="tr-TR" sz="1700" b="1" dirty="0">
              <a:latin typeface="Bookman Old Style" charset="0"/>
              <a:ea typeface="Bookman Old Style" charset="0"/>
              <a:cs typeface="Bookman Old Style" charset="0"/>
            </a:endParaRPr>
          </a:p>
          <a:p>
            <a:r>
              <a:rPr lang="tr-TR" sz="1700" b="1" dirty="0">
                <a:latin typeface="Bookman Old Style" charset="0"/>
                <a:ea typeface="Bookman Old Style" charset="0"/>
                <a:cs typeface="Bookman Old Style" charset="0"/>
              </a:rPr>
              <a:t>Milli İstihbarat Teşkilatı Müsteşarlığı</a:t>
            </a:r>
          </a:p>
          <a:p>
            <a:endParaRPr lang="tr-TR" sz="1700" dirty="0">
              <a:latin typeface="Bookman Old Style" charset="0"/>
              <a:ea typeface="Bookman Old Style" charset="0"/>
              <a:cs typeface="Bookman Old Style" charset="0"/>
            </a:endParaRPr>
          </a:p>
          <a:p>
            <a:r>
              <a:rPr lang="tr-TR" sz="1700" b="1" dirty="0">
                <a:latin typeface="Bookman Old Style" charset="0"/>
                <a:ea typeface="Bookman Old Style" charset="0"/>
                <a:cs typeface="Bookman Old Style" charset="0"/>
              </a:rPr>
              <a:t>Türk Silahlı Kuvvetlerini Güçlendirme Vakfı Genel Müdürlüğü</a:t>
            </a:r>
            <a:endParaRPr lang="tr-TR" sz="1700" b="1"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12705455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Bakanlar Kurulu</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775521" y="1556792"/>
            <a:ext cx="8720419" cy="5112568"/>
          </a:xfrm>
        </p:spPr>
        <p:txBody>
          <a:bodyPr>
            <a:noAutofit/>
          </a:bodyPr>
          <a:lstStyle/>
          <a:p>
            <a:r>
              <a:rPr lang="tr-TR" sz="1800" dirty="0">
                <a:latin typeface="Bookman Old Style" charset="0"/>
                <a:ea typeface="Bookman Old Style" charset="0"/>
                <a:cs typeface="Bookman Old Style" charset="0"/>
              </a:rPr>
              <a:t>Temel görevi, genel siyasetin yürütülmesi ve buna ilişkin kararların alınması, düzenlemelerin yapılmasıdır. </a:t>
            </a:r>
          </a:p>
          <a:p>
            <a:r>
              <a:rPr lang="tr-TR" sz="1800" dirty="0">
                <a:latin typeface="Bookman Old Style" charset="0"/>
                <a:ea typeface="Bookman Old Style" charset="0"/>
                <a:cs typeface="Bookman Old Style" charset="0"/>
              </a:rPr>
              <a:t>Bakanlar </a:t>
            </a:r>
            <a:r>
              <a:rPr lang="tr-TR" sz="1800" dirty="0">
                <a:latin typeface="Bookman Old Style" charset="0"/>
                <a:ea typeface="Bookman Old Style" charset="0"/>
                <a:cs typeface="Bookman Old Style" charset="0"/>
              </a:rPr>
              <a:t>Kurulu</a:t>
            </a:r>
            <a:r>
              <a:rPr lang="tr-TR" sz="1800" dirty="0">
                <a:latin typeface="Bookman Old Style" charset="0"/>
                <a:ea typeface="Bookman Old Style" charset="0"/>
                <a:cs typeface="Bookman Old Style" charset="0"/>
              </a:rPr>
              <a:t>, </a:t>
            </a:r>
            <a:r>
              <a:rPr lang="tr-TR" sz="1800" dirty="0">
                <a:latin typeface="Bookman Old Style" charset="0"/>
                <a:ea typeface="Bookman Old Style" charset="0"/>
                <a:cs typeface="Bookman Old Style" charset="0"/>
              </a:rPr>
              <a:t>merkezi yönetimin en yüksek karar organıdır. </a:t>
            </a:r>
            <a:r>
              <a:rPr lang="tr-TR" sz="1800" dirty="0">
                <a:latin typeface="Bookman Old Style" charset="0"/>
                <a:ea typeface="Bookman Old Style" charset="0"/>
                <a:cs typeface="Bookman Old Style" charset="0"/>
              </a:rPr>
              <a:t>A</a:t>
            </a:r>
            <a:r>
              <a:rPr lang="tr-TR" sz="1800" dirty="0">
                <a:latin typeface="Bookman Old Style" charset="0"/>
                <a:ea typeface="Bookman Old Style" charset="0"/>
                <a:cs typeface="Bookman Old Style" charset="0"/>
              </a:rPr>
              <a:t>nayasaya ve kanunlara aykırı olmamak şartıyla her türlü kararı alma ve işlemi yapma yetkisine sahiptir. </a:t>
            </a:r>
          </a:p>
          <a:p>
            <a:r>
              <a:rPr lang="tr-TR" sz="1800" dirty="0">
                <a:latin typeface="Bookman Old Style" charset="0"/>
                <a:ea typeface="Bookman Old Style" charset="0"/>
                <a:cs typeface="Bookman Old Style" charset="0"/>
              </a:rPr>
              <a:t>Bakanlar Kurulunun yetkilerinden bazıları:</a:t>
            </a:r>
          </a:p>
          <a:p>
            <a:pPr lvl="1"/>
            <a:r>
              <a:rPr lang="tr-TR" sz="1800" dirty="0">
                <a:latin typeface="Bookman Old Style" charset="0"/>
                <a:ea typeface="Bookman Old Style" charset="0"/>
                <a:cs typeface="Bookman Old Style" charset="0"/>
              </a:rPr>
              <a:t>KHK çıkarmak,</a:t>
            </a:r>
          </a:p>
          <a:p>
            <a:pPr lvl="1"/>
            <a:r>
              <a:rPr lang="tr-TR" sz="1800" dirty="0">
                <a:latin typeface="Bookman Old Style" charset="0"/>
                <a:ea typeface="Bookman Old Style" charset="0"/>
                <a:cs typeface="Bookman Old Style" charset="0"/>
              </a:rPr>
              <a:t>Tüzük çıkarmak,</a:t>
            </a:r>
          </a:p>
          <a:p>
            <a:pPr lvl="1"/>
            <a:r>
              <a:rPr lang="tr-TR" sz="1800" dirty="0">
                <a:latin typeface="Bookman Old Style" charset="0"/>
                <a:ea typeface="Bookman Old Style" charset="0"/>
                <a:cs typeface="Bookman Old Style" charset="0"/>
              </a:rPr>
              <a:t>OHAL ve sıkıyönetim ilan etmek,</a:t>
            </a:r>
          </a:p>
          <a:p>
            <a:pPr lvl="1"/>
            <a:r>
              <a:rPr lang="tr-TR" sz="1800" dirty="0">
                <a:latin typeface="Bookman Old Style" charset="0"/>
                <a:ea typeface="Bookman Old Style" charset="0"/>
                <a:cs typeface="Bookman Old Style" charset="0"/>
              </a:rPr>
              <a:t>Milli güvenliği sağlamak,</a:t>
            </a:r>
          </a:p>
          <a:p>
            <a:pPr lvl="1"/>
            <a:r>
              <a:rPr lang="tr-TR" sz="1800" dirty="0">
                <a:latin typeface="Bookman Old Style" charset="0"/>
                <a:ea typeface="Bookman Old Style" charset="0"/>
                <a:cs typeface="Bookman Old Style" charset="0"/>
              </a:rPr>
              <a:t>Silahlı kuvvetleri yurt savunmasına hazırlamak,</a:t>
            </a:r>
          </a:p>
          <a:p>
            <a:pPr lvl="1"/>
            <a:r>
              <a:rPr lang="tr-TR" sz="1800" dirty="0">
                <a:latin typeface="Bookman Old Style" charset="0"/>
                <a:ea typeface="Bookman Old Style" charset="0"/>
                <a:cs typeface="Bookman Old Style" charset="0"/>
              </a:rPr>
              <a:t>Genelkurmay Başkanını seçmek,</a:t>
            </a:r>
          </a:p>
          <a:p>
            <a:pPr lvl="1"/>
            <a:r>
              <a:rPr lang="tr-TR" sz="1800" dirty="0">
                <a:latin typeface="Bookman Old Style" charset="0"/>
                <a:ea typeface="Bookman Old Style" charset="0"/>
                <a:cs typeface="Bookman Old Style" charset="0"/>
              </a:rPr>
              <a:t>Atama, izin, imtiyaz verme, ruhsat, vatandaşlığa alınma </a:t>
            </a:r>
            <a:r>
              <a:rPr lang="mr-IN" sz="1800" dirty="0">
                <a:latin typeface="Bookman Old Style" charset="0"/>
                <a:ea typeface="Bookman Old Style" charset="0"/>
                <a:cs typeface="Bookman Old Style" charset="0"/>
              </a:rPr>
              <a:t>…</a:t>
            </a:r>
            <a:endParaRPr lang="tr-TR" sz="18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16295769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683</Words>
  <Application>Microsoft Macintosh PowerPoint</Application>
  <PresentationFormat>Geniş Ekran</PresentationFormat>
  <Paragraphs>65</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Bookman Old Style</vt:lpstr>
      <vt:lpstr>Calibri</vt:lpstr>
      <vt:lpstr>Calibri Light</vt:lpstr>
      <vt:lpstr>Wingdings</vt:lpstr>
      <vt:lpstr>Arial</vt:lpstr>
      <vt:lpstr>Office Teması</vt:lpstr>
      <vt:lpstr>Merkezi Yönetim</vt:lpstr>
      <vt:lpstr>Cumhurbaşkanı </vt:lpstr>
      <vt:lpstr>Cumhurbaşkanı </vt:lpstr>
      <vt:lpstr>Cumhurbaşkanı </vt:lpstr>
      <vt:lpstr>Devlet Denetleme Kurulu</vt:lpstr>
      <vt:lpstr>Cumhurbaşkanlığı Teşkilatı</vt:lpstr>
      <vt:lpstr>Cumhurbaşkanlığı Teşkilatı</vt:lpstr>
      <vt:lpstr>Bakanlar Kurulu</vt:lpstr>
    </vt:vector>
  </TitlesOfParts>
  <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Merkezi Yönetim</dc:title>
  <dc:creator>Microsoft Office Kullanıcısı</dc:creator>
  <cp:lastModifiedBy>Microsoft Office Kullanıcısı</cp:lastModifiedBy>
  <cp:revision>1</cp:revision>
  <dcterms:created xsi:type="dcterms:W3CDTF">2018-03-26T06:58:00Z</dcterms:created>
  <dcterms:modified xsi:type="dcterms:W3CDTF">2018-03-26T06:58:16Z</dcterms:modified>
</cp:coreProperties>
</file>