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9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1" autoAdjust="0"/>
    <p:restoredTop sz="94660"/>
  </p:normalViewPr>
  <p:slideViewPr>
    <p:cSldViewPr snapToGrid="0">
      <p:cViewPr>
        <p:scale>
          <a:sx n="20" d="100"/>
          <a:sy n="20" d="100"/>
        </p:scale>
        <p:origin x="756" y="9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427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353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09783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678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838974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7865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1712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31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190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279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243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288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744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707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737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538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901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589212" y="495678"/>
            <a:ext cx="9007043" cy="1000614"/>
          </a:xfrm>
        </p:spPr>
        <p:txBody>
          <a:bodyPr/>
          <a:lstStyle/>
          <a:p>
            <a:r>
              <a:rPr lang="en-US" dirty="0" err="1"/>
              <a:t>Oklüzyon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716778" y="4089316"/>
            <a:ext cx="8915399" cy="1126283"/>
          </a:xfrm>
        </p:spPr>
        <p:txBody>
          <a:bodyPr>
            <a:noAutofit/>
          </a:bodyPr>
          <a:lstStyle/>
          <a:p>
            <a:r>
              <a:rPr lang="tr-TR" sz="4800" dirty="0" err="1" smtClean="0"/>
              <a:t>Dr</a:t>
            </a:r>
            <a:r>
              <a:rPr lang="tr-TR" sz="4800" dirty="0" smtClean="0"/>
              <a:t> Mert OCAK</a:t>
            </a:r>
          </a:p>
          <a:p>
            <a:r>
              <a:rPr lang="tr-TR" sz="4800" dirty="0" smtClean="0"/>
              <a:t>Öğretim Görevlisi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906064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32810" y="1366130"/>
            <a:ext cx="10359190" cy="6454395"/>
          </a:xfrm>
        </p:spPr>
        <p:txBody>
          <a:bodyPr>
            <a:noAutofit/>
          </a:bodyPr>
          <a:lstStyle/>
          <a:p>
            <a:pPr fontAlgn="base"/>
            <a:r>
              <a:rPr lang="en-US" sz="2800" dirty="0"/>
              <a:t>Alt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üst</a:t>
            </a:r>
            <a:r>
              <a:rPr lang="en-US" sz="2800" dirty="0"/>
              <a:t> </a:t>
            </a:r>
            <a:r>
              <a:rPr lang="en-US" sz="2800" dirty="0" err="1"/>
              <a:t>çene</a:t>
            </a:r>
            <a:r>
              <a:rPr lang="en-US" sz="2800" dirty="0"/>
              <a:t> </a:t>
            </a:r>
            <a:r>
              <a:rPr lang="en-US" sz="2800" dirty="0" err="1"/>
              <a:t>dişlerinin</a:t>
            </a:r>
            <a:r>
              <a:rPr lang="en-US" sz="2800" dirty="0"/>
              <a:t> </a:t>
            </a:r>
            <a:r>
              <a:rPr lang="en-US" sz="2800" dirty="0" err="1"/>
              <a:t>insizal-okluzal</a:t>
            </a:r>
            <a:r>
              <a:rPr lang="en-US" sz="2800" dirty="0"/>
              <a:t> </a:t>
            </a:r>
            <a:r>
              <a:rPr lang="en-US" sz="2800" dirty="0" err="1"/>
              <a:t>yüzleriyle</a:t>
            </a:r>
            <a:r>
              <a:rPr lang="en-US" sz="2800" dirty="0"/>
              <a:t> </a:t>
            </a:r>
            <a:r>
              <a:rPr lang="en-US" sz="2800" dirty="0" err="1"/>
              <a:t>gerçekleştirdikleri</a:t>
            </a:r>
            <a:r>
              <a:rPr lang="en-US" sz="2800" dirty="0"/>
              <a:t> </a:t>
            </a:r>
            <a:r>
              <a:rPr lang="en-US" sz="2800" dirty="0" err="1"/>
              <a:t>değim</a:t>
            </a:r>
            <a:r>
              <a:rPr lang="en-US" sz="2800" dirty="0"/>
              <a:t> </a:t>
            </a:r>
            <a:r>
              <a:rPr lang="en-US" sz="2800" dirty="0" err="1"/>
              <a:t>ilişkisine</a:t>
            </a:r>
            <a:r>
              <a:rPr lang="en-US" sz="2800" dirty="0"/>
              <a:t> </a:t>
            </a:r>
            <a:r>
              <a:rPr lang="en-US" sz="2800" dirty="0" err="1"/>
              <a:t>okluzyon</a:t>
            </a:r>
            <a:r>
              <a:rPr lang="en-US" sz="2800" dirty="0"/>
              <a:t> </a:t>
            </a:r>
            <a:r>
              <a:rPr lang="en-US" sz="2800" dirty="0" err="1"/>
              <a:t>denir</a:t>
            </a:r>
            <a:r>
              <a:rPr lang="en-US" sz="2800" dirty="0"/>
              <a:t>.</a:t>
            </a:r>
            <a:endParaRPr lang="tr-TR" sz="2800" dirty="0" smtClean="0"/>
          </a:p>
          <a:p>
            <a:pPr fontAlgn="base"/>
            <a:r>
              <a:rPr lang="tr-TR" sz="2800" dirty="0" smtClean="0"/>
              <a:t>Çenenin </a:t>
            </a:r>
            <a:r>
              <a:rPr lang="tr-TR" sz="2800" dirty="0"/>
              <a:t>kapanmasıyla da birbirleri ile temas ederler (</a:t>
            </a:r>
            <a:r>
              <a:rPr lang="tr-TR" sz="2800" b="1" dirty="0" err="1"/>
              <a:t>oklüzyon</a:t>
            </a:r>
            <a:r>
              <a:rPr lang="tr-TR" sz="2800" dirty="0" smtClean="0"/>
              <a:t>). </a:t>
            </a:r>
            <a:r>
              <a:rPr lang="tr-TR" sz="2800" dirty="0"/>
              <a:t>Çenenin kapanma hareketini, diğer çiğneme kasları olan </a:t>
            </a:r>
            <a:r>
              <a:rPr lang="tr-TR" sz="2800" dirty="0" err="1"/>
              <a:t>musculus</a:t>
            </a:r>
            <a:r>
              <a:rPr lang="tr-TR" sz="2800" dirty="0"/>
              <a:t> </a:t>
            </a:r>
            <a:r>
              <a:rPr lang="tr-TR" sz="2800" dirty="0" err="1"/>
              <a:t>temporalis</a:t>
            </a:r>
            <a:r>
              <a:rPr lang="tr-TR" sz="2800" dirty="0"/>
              <a:t>, </a:t>
            </a:r>
            <a:r>
              <a:rPr lang="tr-TR" sz="2800" dirty="0" err="1"/>
              <a:t>musculus</a:t>
            </a:r>
            <a:r>
              <a:rPr lang="tr-TR" sz="2800" dirty="0"/>
              <a:t> </a:t>
            </a:r>
            <a:r>
              <a:rPr lang="tr-TR" sz="2800" dirty="0" err="1"/>
              <a:t>masseter</a:t>
            </a:r>
            <a:r>
              <a:rPr lang="tr-TR" sz="2800" dirty="0"/>
              <a:t> ve </a:t>
            </a:r>
            <a:r>
              <a:rPr lang="tr-TR" sz="2800" dirty="0" err="1"/>
              <a:t>musculus</a:t>
            </a:r>
            <a:r>
              <a:rPr lang="tr-TR" sz="2800" dirty="0"/>
              <a:t> </a:t>
            </a:r>
            <a:r>
              <a:rPr lang="tr-TR" sz="2800" dirty="0" err="1"/>
              <a:t>pterygoideus</a:t>
            </a:r>
            <a:r>
              <a:rPr lang="tr-TR" sz="2800" dirty="0"/>
              <a:t> </a:t>
            </a:r>
            <a:r>
              <a:rPr lang="tr-TR" sz="2800" dirty="0" err="1"/>
              <a:t>medialis</a:t>
            </a:r>
            <a:r>
              <a:rPr lang="tr-TR" sz="2800" dirty="0"/>
              <a:t> sağlar. Çenenin fossa </a:t>
            </a:r>
            <a:r>
              <a:rPr lang="tr-TR" sz="2800" dirty="0" err="1"/>
              <a:t>mandibularis’e</a:t>
            </a:r>
            <a:r>
              <a:rPr lang="tr-TR" sz="2800" dirty="0"/>
              <a:t> geri çekilmesi sırasında özellikle </a:t>
            </a:r>
            <a:r>
              <a:rPr lang="tr-TR" sz="2800" dirty="0" err="1"/>
              <a:t>musculus</a:t>
            </a:r>
            <a:r>
              <a:rPr lang="tr-TR" sz="2800" dirty="0"/>
              <a:t> </a:t>
            </a:r>
            <a:r>
              <a:rPr lang="tr-TR" sz="2800" dirty="0" err="1"/>
              <a:t>temporalis’in</a:t>
            </a:r>
            <a:r>
              <a:rPr lang="tr-TR" sz="2800" dirty="0"/>
              <a:t> arka grup lifleri </a:t>
            </a:r>
            <a:r>
              <a:rPr lang="tr-TR" sz="2800" dirty="0" err="1"/>
              <a:t>kontraksiyon</a:t>
            </a:r>
            <a:r>
              <a:rPr lang="tr-TR" sz="2800" dirty="0"/>
              <a:t> yaparak, </a:t>
            </a:r>
            <a:r>
              <a:rPr lang="tr-TR" sz="2800" dirty="0" err="1"/>
              <a:t>kondilin</a:t>
            </a:r>
            <a:r>
              <a:rPr lang="tr-TR" sz="2800" dirty="0"/>
              <a:t> fossa </a:t>
            </a:r>
            <a:r>
              <a:rPr lang="tr-TR" sz="2800" dirty="0" err="1"/>
              <a:t>mandibularis</a:t>
            </a:r>
            <a:r>
              <a:rPr lang="tr-TR" sz="2800" dirty="0"/>
              <a:t> içine tam olarak oturmasını sağlar </a:t>
            </a:r>
            <a:r>
              <a:rPr lang="tr-TR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5328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76926" y="697832"/>
            <a:ext cx="10106527" cy="6545178"/>
          </a:xfrm>
        </p:spPr>
        <p:txBody>
          <a:bodyPr numCol="2">
            <a:noAutofit/>
          </a:bodyPr>
          <a:lstStyle/>
          <a:p>
            <a:pPr fontAlgn="base"/>
            <a:r>
              <a:rPr lang="tr-TR" sz="2800" b="1" i="1" dirty="0" err="1" smtClean="0"/>
              <a:t>Mandibula’nın</a:t>
            </a:r>
            <a:r>
              <a:rPr lang="tr-TR" sz="2800" b="1" i="1" dirty="0" smtClean="0"/>
              <a:t> </a:t>
            </a:r>
            <a:r>
              <a:rPr lang="tr-TR" sz="2800" b="1" i="1" dirty="0" err="1" smtClean="0"/>
              <a:t>maksilla’ya</a:t>
            </a:r>
            <a:r>
              <a:rPr lang="tr-TR" sz="2800" b="1" i="1" dirty="0" smtClean="0"/>
              <a:t> göre pozisyonlarında </a:t>
            </a:r>
            <a:r>
              <a:rPr lang="tr-TR" sz="2800" b="1" i="1" dirty="0"/>
              <a:t>önemli kavramlar</a:t>
            </a:r>
            <a:r>
              <a:rPr lang="tr-TR" sz="2800" b="1" i="1" dirty="0" smtClean="0"/>
              <a:t>:</a:t>
            </a:r>
            <a:endParaRPr lang="tr-TR" sz="2800" b="1" i="1" dirty="0"/>
          </a:p>
          <a:p>
            <a:pPr fontAlgn="base"/>
            <a:r>
              <a:rPr lang="tr-TR" sz="2800" dirty="0" smtClean="0"/>
              <a:t>SENTRİK </a:t>
            </a:r>
            <a:r>
              <a:rPr lang="tr-TR" sz="2800" dirty="0"/>
              <a:t>İLİŞKİ </a:t>
            </a:r>
            <a:r>
              <a:rPr lang="tr-TR" sz="2800" dirty="0" smtClean="0"/>
              <a:t> </a:t>
            </a:r>
          </a:p>
          <a:p>
            <a:pPr fontAlgn="base"/>
            <a:r>
              <a:rPr lang="tr-TR" sz="2800" dirty="0" smtClean="0"/>
              <a:t>MYOSENTRİK </a:t>
            </a:r>
            <a:r>
              <a:rPr lang="tr-TR" sz="2800" dirty="0"/>
              <a:t>İLİŞKİ </a:t>
            </a:r>
          </a:p>
          <a:p>
            <a:pPr fontAlgn="base"/>
            <a:r>
              <a:rPr lang="tr-TR" sz="2800" dirty="0" smtClean="0"/>
              <a:t>SENTRİK </a:t>
            </a:r>
            <a:r>
              <a:rPr lang="tr-TR" sz="2800" dirty="0"/>
              <a:t>OKLÜZYON </a:t>
            </a:r>
          </a:p>
          <a:p>
            <a:pPr fontAlgn="base"/>
            <a:r>
              <a:rPr lang="tr-TR" sz="2800" dirty="0" smtClean="0"/>
              <a:t>ALIŞKANLIK OKLÜZYONU</a:t>
            </a:r>
          </a:p>
          <a:p>
            <a:pPr fontAlgn="base"/>
            <a:r>
              <a:rPr lang="en-US" sz="2800" dirty="0"/>
              <a:t>ÇALIŞAN TARAF OKLÜZYONU </a:t>
            </a:r>
            <a:r>
              <a:rPr lang="en-US" sz="2800" dirty="0" smtClean="0"/>
              <a:t> </a:t>
            </a:r>
            <a:endParaRPr lang="tr-TR" sz="2800" dirty="0" smtClean="0"/>
          </a:p>
          <a:p>
            <a:pPr fontAlgn="base"/>
            <a:endParaRPr lang="tr-TR" sz="2800" dirty="0"/>
          </a:p>
          <a:p>
            <a:pPr fontAlgn="base"/>
            <a:endParaRPr lang="tr-TR" sz="2800" dirty="0" smtClean="0"/>
          </a:p>
          <a:p>
            <a:pPr fontAlgn="base"/>
            <a:endParaRPr lang="tr-TR" sz="2800" dirty="0"/>
          </a:p>
          <a:p>
            <a:pPr fontAlgn="base"/>
            <a:endParaRPr lang="tr-TR" sz="2800" dirty="0" smtClean="0"/>
          </a:p>
          <a:p>
            <a:pPr marL="0" indent="0" fontAlgn="base">
              <a:buNone/>
            </a:pPr>
            <a:endParaRPr lang="tr-TR" sz="2800" dirty="0" smtClean="0"/>
          </a:p>
          <a:p>
            <a:pPr fontAlgn="base"/>
            <a:r>
              <a:rPr lang="en-US" sz="2800" dirty="0" smtClean="0"/>
              <a:t>DENGELEYEN </a:t>
            </a:r>
            <a:r>
              <a:rPr lang="en-US" sz="2800" dirty="0"/>
              <a:t>TARAF </a:t>
            </a:r>
            <a:r>
              <a:rPr lang="en-US" sz="2800" dirty="0" smtClean="0"/>
              <a:t>OKLÜZYONU</a:t>
            </a:r>
            <a:endParaRPr lang="tr-TR" sz="2800" dirty="0" smtClean="0"/>
          </a:p>
          <a:p>
            <a:pPr fontAlgn="base"/>
            <a:r>
              <a:rPr lang="en-US" sz="2800" dirty="0" smtClean="0"/>
              <a:t>FİZYOLOJİK </a:t>
            </a:r>
            <a:r>
              <a:rPr lang="en-US" sz="2800" dirty="0"/>
              <a:t>DURUŞ </a:t>
            </a:r>
            <a:r>
              <a:rPr lang="en-US" sz="2800" dirty="0" smtClean="0"/>
              <a:t>POZİSYONU </a:t>
            </a:r>
            <a:endParaRPr lang="tr-TR" sz="2800" dirty="0" smtClean="0"/>
          </a:p>
          <a:p>
            <a:pPr fontAlgn="base"/>
            <a:r>
              <a:rPr lang="en-US" sz="2800" dirty="0" smtClean="0"/>
              <a:t>STATİK OKLÜZYON </a:t>
            </a:r>
            <a:endParaRPr lang="tr-TR" sz="2800" dirty="0" smtClean="0"/>
          </a:p>
          <a:p>
            <a:pPr fontAlgn="base"/>
            <a:r>
              <a:rPr lang="en-US" sz="2800" dirty="0" smtClean="0"/>
              <a:t>DİNAMİK </a:t>
            </a:r>
            <a:r>
              <a:rPr lang="en-US" sz="2800" dirty="0"/>
              <a:t>OKLÜZYON </a:t>
            </a:r>
            <a:endParaRPr lang="tr-TR" sz="2800" dirty="0"/>
          </a:p>
          <a:p>
            <a:pPr fontAlgn="base"/>
            <a:r>
              <a:rPr lang="en-US" sz="2800" dirty="0" smtClean="0"/>
              <a:t>DİSKLÜZYON</a:t>
            </a: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1257442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08159" y="504830"/>
            <a:ext cx="10383841" cy="6353170"/>
          </a:xfrm>
        </p:spPr>
        <p:txBody>
          <a:bodyPr>
            <a:normAutofit fontScale="77500" lnSpcReduction="20000"/>
          </a:bodyPr>
          <a:lstStyle/>
          <a:p>
            <a:pPr fontAlgn="base"/>
            <a:r>
              <a:rPr lang="tr-TR" sz="3600" dirty="0"/>
              <a:t>Çiğneme kaslarının fonksiyonu sonucu ortaya çıkan tüm bu hareketler </a:t>
            </a:r>
            <a:r>
              <a:rPr lang="tr-TR" sz="3600" dirty="0" err="1"/>
              <a:t>mastikasyon</a:t>
            </a:r>
            <a:r>
              <a:rPr lang="tr-TR" sz="3600" dirty="0"/>
              <a:t> olarak bilinirler. </a:t>
            </a:r>
            <a:r>
              <a:rPr lang="tr-TR" sz="3600" dirty="0" err="1"/>
              <a:t>Mastikasyon</a:t>
            </a:r>
            <a:r>
              <a:rPr lang="tr-TR" sz="3600" dirty="0"/>
              <a:t> asimetrik hareketler, kombine </a:t>
            </a:r>
            <a:r>
              <a:rPr lang="tr-TR" sz="3600" dirty="0" err="1"/>
              <a:t>translasyon</a:t>
            </a:r>
            <a:r>
              <a:rPr lang="tr-TR" sz="3600" dirty="0"/>
              <a:t> ve rotasyon hareketlerinden oluşur. </a:t>
            </a:r>
            <a:r>
              <a:rPr lang="tr-TR" sz="3600" dirty="0" err="1"/>
              <a:t>Mandibula’nın</a:t>
            </a:r>
            <a:r>
              <a:rPr lang="tr-TR" sz="3600" dirty="0"/>
              <a:t> </a:t>
            </a:r>
            <a:r>
              <a:rPr lang="tr-TR" sz="3600" dirty="0" err="1"/>
              <a:t>protraksiyon</a:t>
            </a:r>
            <a:r>
              <a:rPr lang="tr-TR" sz="3600" dirty="0"/>
              <a:t> ve </a:t>
            </a:r>
            <a:r>
              <a:rPr lang="tr-TR" sz="3600" dirty="0" err="1"/>
              <a:t>retraksiyon</a:t>
            </a:r>
            <a:r>
              <a:rPr lang="tr-TR" sz="3600" dirty="0"/>
              <a:t> hareketleri </a:t>
            </a:r>
            <a:r>
              <a:rPr lang="tr-TR" sz="3600" dirty="0" err="1"/>
              <a:t>articulatio</a:t>
            </a:r>
            <a:r>
              <a:rPr lang="tr-TR" sz="3600" dirty="0"/>
              <a:t> </a:t>
            </a:r>
            <a:r>
              <a:rPr lang="tr-TR" sz="3600" dirty="0" err="1"/>
              <a:t>discotemporalis’te</a:t>
            </a:r>
            <a:r>
              <a:rPr lang="tr-TR" sz="3600" dirty="0"/>
              <a:t> başlar ve diş sıraları tarafından yönetilir. Bu nedenle dişlerin şekil bozuklukları ve ayrıca </a:t>
            </a:r>
            <a:r>
              <a:rPr lang="tr-TR" sz="3600" dirty="0" err="1"/>
              <a:t>oklüzyon</a:t>
            </a:r>
            <a:r>
              <a:rPr lang="tr-TR" sz="3600" dirty="0"/>
              <a:t> kusurları, çene eklemlerinde hareketin seyrine etki eder. </a:t>
            </a:r>
            <a:r>
              <a:rPr lang="tr-TR" sz="3600" dirty="0" err="1"/>
              <a:t>Mediotrüzyon</a:t>
            </a:r>
            <a:r>
              <a:rPr lang="tr-TR" sz="3600" dirty="0"/>
              <a:t> ve </a:t>
            </a:r>
            <a:r>
              <a:rPr lang="tr-TR" sz="3600" dirty="0" err="1"/>
              <a:t>laterotrüzyon</a:t>
            </a:r>
            <a:r>
              <a:rPr lang="tr-TR" sz="3600" dirty="0"/>
              <a:t> (</a:t>
            </a:r>
            <a:r>
              <a:rPr lang="tr-TR" sz="3600" dirty="0" err="1"/>
              <a:t>mediale</a:t>
            </a:r>
            <a:r>
              <a:rPr lang="tr-TR" sz="3600" dirty="0"/>
              <a:t> ve laterale </a:t>
            </a:r>
            <a:r>
              <a:rPr lang="tr-TR" sz="3600" dirty="0" err="1"/>
              <a:t>translasyon</a:t>
            </a:r>
            <a:r>
              <a:rPr lang="tr-TR" sz="3600" dirty="0"/>
              <a:t>) hareketi de diş sıraları tarafından yönetilir. </a:t>
            </a:r>
            <a:endParaRPr lang="tr-TR" sz="3600" dirty="0" smtClean="0"/>
          </a:p>
          <a:p>
            <a:pPr fontAlgn="base"/>
            <a:r>
              <a:rPr lang="tr-TR" sz="3600" dirty="0" err="1" smtClean="0"/>
              <a:t>Oklüzyon</a:t>
            </a:r>
            <a:r>
              <a:rPr lang="tr-TR" sz="3600" dirty="0" smtClean="0"/>
              <a:t> </a:t>
            </a:r>
            <a:r>
              <a:rPr lang="tr-TR" sz="3600" dirty="0"/>
              <a:t>kusurlarında, alt ve üst çene uyumsuzluğu tespit edilen olgularda veya diş kaybı durumlarında; çene eklemine hatalı olarak basınç yüklenmesi söz konusu olabilir. Bu olgularda sıklıkla eklem kıkırdağında ve </a:t>
            </a:r>
            <a:r>
              <a:rPr lang="tr-TR" sz="3600" dirty="0" err="1"/>
              <a:t>discus</a:t>
            </a:r>
            <a:r>
              <a:rPr lang="tr-TR" sz="3600" dirty="0"/>
              <a:t> </a:t>
            </a:r>
            <a:r>
              <a:rPr lang="tr-TR" sz="3600" dirty="0" err="1"/>
              <a:t>articularis’te</a:t>
            </a:r>
            <a:r>
              <a:rPr lang="tr-TR" sz="3600" dirty="0"/>
              <a:t> dejenerasyon gözlenebilir. Bu </a:t>
            </a:r>
            <a:r>
              <a:rPr lang="tr-TR" sz="3600" dirty="0" err="1"/>
              <a:t>dejeneratif</a:t>
            </a:r>
            <a:r>
              <a:rPr lang="tr-TR" sz="3600" dirty="0"/>
              <a:t> değişikliklere (</a:t>
            </a:r>
            <a:r>
              <a:rPr lang="tr-TR" sz="3600" dirty="0" err="1"/>
              <a:t>osteoartroz</a:t>
            </a:r>
            <a:r>
              <a:rPr lang="tr-TR" sz="3600" dirty="0"/>
              <a:t>) çoğunlukla </a:t>
            </a:r>
            <a:r>
              <a:rPr lang="tr-TR" sz="3600" dirty="0" err="1"/>
              <a:t>discus</a:t>
            </a:r>
            <a:r>
              <a:rPr lang="tr-TR" sz="3600" dirty="0"/>
              <a:t> </a:t>
            </a:r>
            <a:r>
              <a:rPr lang="tr-TR" sz="3600" dirty="0" err="1"/>
              <a:t>articularis’in</a:t>
            </a:r>
            <a:r>
              <a:rPr lang="tr-TR" sz="3600" dirty="0"/>
              <a:t> </a:t>
            </a:r>
            <a:r>
              <a:rPr lang="tr-TR" sz="3600" dirty="0" err="1"/>
              <a:t>lateral</a:t>
            </a:r>
            <a:r>
              <a:rPr lang="tr-TR" sz="3600" dirty="0"/>
              <a:t> bölgesinde </a:t>
            </a:r>
            <a:r>
              <a:rPr lang="tr-TR" sz="3600" dirty="0" err="1"/>
              <a:t>defektler</a:t>
            </a:r>
            <a:r>
              <a:rPr lang="tr-TR" sz="3600" dirty="0"/>
              <a:t> (</a:t>
            </a:r>
            <a:r>
              <a:rPr lang="tr-TR" sz="3600" dirty="0" err="1"/>
              <a:t>perforasyon</a:t>
            </a:r>
            <a:r>
              <a:rPr lang="tr-TR" sz="3600" dirty="0"/>
              <a:t>) eşlik </a:t>
            </a:r>
            <a:r>
              <a:rPr lang="tr-TR" sz="3600" dirty="0" smtClean="0"/>
              <a:t>eder.</a:t>
            </a:r>
          </a:p>
          <a:p>
            <a:pPr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8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08159" y="504830"/>
            <a:ext cx="10383841" cy="6353170"/>
          </a:xfrm>
        </p:spPr>
        <p:txBody>
          <a:bodyPr>
            <a:normAutofit/>
          </a:bodyPr>
          <a:lstStyle/>
          <a:p>
            <a:pPr fontAlgn="base"/>
            <a:r>
              <a:rPr lang="en-US" sz="3600" b="1" dirty="0" err="1"/>
              <a:t>Oklüzyonun</a:t>
            </a:r>
            <a:r>
              <a:rPr lang="en-US" sz="3600" b="1" dirty="0"/>
              <a:t> </a:t>
            </a:r>
            <a:r>
              <a:rPr lang="en-US" sz="3600" b="1" dirty="0" err="1"/>
              <a:t>iskeletsel</a:t>
            </a:r>
            <a:r>
              <a:rPr lang="en-US" sz="3600" b="1" dirty="0"/>
              <a:t> </a:t>
            </a:r>
            <a:r>
              <a:rPr lang="en-US" sz="3600" b="1" dirty="0" err="1"/>
              <a:t>sınıflandırılması</a:t>
            </a:r>
            <a:r>
              <a:rPr lang="en-US" sz="3600" b="1" dirty="0"/>
              <a:t> </a:t>
            </a:r>
            <a:endParaRPr lang="tr-TR" sz="3600" b="1" dirty="0" smtClean="0"/>
          </a:p>
          <a:p>
            <a:pPr fontAlgn="base"/>
            <a:endParaRPr lang="tr-TR" sz="3600" b="1" dirty="0"/>
          </a:p>
          <a:p>
            <a:pPr fontAlgn="base"/>
            <a:r>
              <a:rPr lang="tr-TR" sz="3600" dirty="0" smtClean="0"/>
              <a:t>Sınıf</a:t>
            </a:r>
            <a:r>
              <a:rPr lang="en-US" sz="3600" dirty="0" smtClean="0"/>
              <a:t> </a:t>
            </a:r>
            <a:r>
              <a:rPr lang="en-US" sz="3600" dirty="0"/>
              <a:t>I: </a:t>
            </a:r>
            <a:r>
              <a:rPr lang="en-US" sz="3600" dirty="0" err="1" smtClean="0"/>
              <a:t>Nötroklüzyon</a:t>
            </a:r>
            <a:endParaRPr lang="tr-TR" sz="3600" dirty="0" smtClean="0"/>
          </a:p>
          <a:p>
            <a:pPr fontAlgn="base"/>
            <a:r>
              <a:rPr lang="tr-TR" sz="3600" dirty="0" smtClean="0"/>
              <a:t>Sınıf</a:t>
            </a:r>
            <a:r>
              <a:rPr lang="en-US" sz="3600" dirty="0" smtClean="0"/>
              <a:t> </a:t>
            </a:r>
            <a:r>
              <a:rPr lang="en-US" sz="3600" dirty="0"/>
              <a:t>II: </a:t>
            </a:r>
            <a:r>
              <a:rPr lang="en-US" sz="3600" dirty="0" err="1"/>
              <a:t>Distoklüzyon-Retrognatik</a:t>
            </a:r>
            <a:r>
              <a:rPr lang="en-US" sz="3600" dirty="0"/>
              <a:t> </a:t>
            </a:r>
            <a:r>
              <a:rPr lang="en-US" sz="3600" dirty="0" err="1" smtClean="0"/>
              <a:t>pozisyon</a:t>
            </a:r>
            <a:r>
              <a:rPr lang="en-US" sz="3600" dirty="0" smtClean="0"/>
              <a:t> </a:t>
            </a:r>
            <a:endParaRPr lang="tr-TR" sz="3600" dirty="0" smtClean="0"/>
          </a:p>
          <a:p>
            <a:pPr lvl="1" fontAlgn="base"/>
            <a:r>
              <a:rPr lang="tr-TR" sz="3400" dirty="0" smtClean="0"/>
              <a:t>Sınıf</a:t>
            </a:r>
            <a:r>
              <a:rPr lang="en-US" sz="3400" dirty="0" smtClean="0"/>
              <a:t> </a:t>
            </a:r>
            <a:r>
              <a:rPr lang="en-US" sz="3400" dirty="0"/>
              <a:t>II </a:t>
            </a:r>
            <a:r>
              <a:rPr lang="en-US" sz="3400" dirty="0" err="1"/>
              <a:t>divizyon</a:t>
            </a:r>
            <a:r>
              <a:rPr lang="en-US" sz="3400" dirty="0"/>
              <a:t> 1 </a:t>
            </a:r>
            <a:endParaRPr lang="tr-TR" sz="3400" dirty="0" smtClean="0"/>
          </a:p>
          <a:p>
            <a:pPr lvl="1" fontAlgn="base"/>
            <a:r>
              <a:rPr lang="tr-TR" sz="3400" dirty="0" smtClean="0"/>
              <a:t>Sınıf</a:t>
            </a:r>
            <a:r>
              <a:rPr lang="en-US" sz="3400" dirty="0" smtClean="0"/>
              <a:t> </a:t>
            </a:r>
            <a:r>
              <a:rPr lang="en-US" sz="3400" dirty="0"/>
              <a:t>II </a:t>
            </a:r>
            <a:r>
              <a:rPr lang="en-US" sz="3400" dirty="0" err="1"/>
              <a:t>divizyon</a:t>
            </a:r>
            <a:r>
              <a:rPr lang="en-US" sz="3400" dirty="0"/>
              <a:t> 2 </a:t>
            </a:r>
            <a:endParaRPr lang="tr-TR" sz="3400" dirty="0" smtClean="0"/>
          </a:p>
          <a:p>
            <a:pPr fontAlgn="base"/>
            <a:r>
              <a:rPr lang="tr-TR" sz="3600" dirty="0" smtClean="0"/>
              <a:t>Sınıf </a:t>
            </a:r>
            <a:r>
              <a:rPr lang="en-US" sz="3600" dirty="0" smtClean="0"/>
              <a:t>III</a:t>
            </a:r>
            <a:r>
              <a:rPr lang="en-US" sz="3600" dirty="0"/>
              <a:t>: </a:t>
            </a:r>
            <a:r>
              <a:rPr lang="en-US" sz="3600" dirty="0" err="1"/>
              <a:t>Meziyooklüzyon-Prognatik</a:t>
            </a:r>
            <a:r>
              <a:rPr lang="en-US" sz="3600" dirty="0"/>
              <a:t> </a:t>
            </a:r>
            <a:r>
              <a:rPr lang="en-US" sz="3600" dirty="0" err="1" smtClean="0"/>
              <a:t>pozisyon</a:t>
            </a:r>
            <a:r>
              <a:rPr lang="en-US" sz="3600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237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28</TotalTime>
  <Words>252</Words>
  <Application>Microsoft Office PowerPoint</Application>
  <PresentationFormat>Geniş ekran</PresentationFormat>
  <Paragraphs>30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Duman</vt:lpstr>
      <vt:lpstr>Oklüzyon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Anatomik eksenler ve düzlemler, yön terimleri</dc:title>
  <dc:creator>mert ocak</dc:creator>
  <cp:lastModifiedBy>mert ocak</cp:lastModifiedBy>
  <cp:revision>3</cp:revision>
  <dcterms:created xsi:type="dcterms:W3CDTF">2020-01-16T08:15:50Z</dcterms:created>
  <dcterms:modified xsi:type="dcterms:W3CDTF">2020-01-17T07:12:45Z</dcterms:modified>
</cp:coreProperties>
</file>