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68" r:id="rId5"/>
    <p:sldId id="269" r:id="rId6"/>
    <p:sldId id="270" r:id="rId7"/>
    <p:sldId id="271" r:id="rId8"/>
    <p:sldId id="272" r:id="rId9"/>
    <p:sldId id="27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57" d="100"/>
          <a:sy n="57" d="100"/>
        </p:scale>
        <p:origin x="96" y="4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4128286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834982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1AEBFF-0799-4984-8513-187710E4739F}"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88107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2935381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1AEBFF-0799-4984-8513-187710E4739F}"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63936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1949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1909102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098866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22172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2DD582F-C285-4B32-A47D-282676090976}" type="datetimeFigureOut">
              <a:rPr lang="tr-TR" smtClean="0"/>
              <a:pPr/>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1338433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364862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2DD582F-C285-4B32-A47D-282676090976}" type="datetimeFigureOut">
              <a:rPr lang="tr-TR" smtClean="0"/>
              <a:pPr/>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1966270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2DD582F-C285-4B32-A47D-282676090976}" type="datetimeFigureOut">
              <a:rPr lang="tr-TR" smtClean="0"/>
              <a:pPr/>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1058856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D582F-C285-4B32-A47D-282676090976}" type="datetimeFigureOut">
              <a:rPr lang="tr-TR" smtClean="0"/>
              <a:pPr/>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1291454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4179026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2DD582F-C285-4B32-A47D-282676090976}" type="datetimeFigureOut">
              <a:rPr lang="tr-TR" smtClean="0"/>
              <a:pPr/>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1AEBFF-0799-4984-8513-187710E4739F}" type="slidenum">
              <a:rPr lang="tr-TR" smtClean="0"/>
              <a:pPr/>
              <a:t>‹#›</a:t>
            </a:fld>
            <a:endParaRPr lang="tr-TR"/>
          </a:p>
        </p:txBody>
      </p:sp>
    </p:spTree>
    <p:extLst>
      <p:ext uri="{BB962C8B-B14F-4D97-AF65-F5344CB8AC3E}">
        <p14:creationId xmlns:p14="http://schemas.microsoft.com/office/powerpoint/2010/main" val="4033381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2DD582F-C285-4B32-A47D-282676090976}" type="datetimeFigureOut">
              <a:rPr lang="tr-TR" smtClean="0"/>
              <a:pPr/>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31AEBFF-0799-4984-8513-187710E4739F}" type="slidenum">
              <a:rPr lang="tr-TR" smtClean="0"/>
              <a:pPr/>
              <a:t>‹#›</a:t>
            </a:fld>
            <a:endParaRPr lang="tr-TR"/>
          </a:p>
        </p:txBody>
      </p:sp>
    </p:spTree>
    <p:extLst>
      <p:ext uri="{BB962C8B-B14F-4D97-AF65-F5344CB8AC3E}">
        <p14:creationId xmlns:p14="http://schemas.microsoft.com/office/powerpoint/2010/main" val="1704871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Türk Tiyatro Tarihi- 5</a:t>
            </a:r>
            <a:endParaRPr lang="tr-TR" dirty="0"/>
          </a:p>
        </p:txBody>
      </p:sp>
      <p:sp>
        <p:nvSpPr>
          <p:cNvPr id="3" name="Alt Başlık 2"/>
          <p:cNvSpPr>
            <a:spLocks noGrp="1"/>
          </p:cNvSpPr>
          <p:nvPr>
            <p:ph type="subTitle" idx="1"/>
          </p:nvPr>
        </p:nvSpPr>
        <p:spPr/>
        <p:txBody>
          <a:bodyPr>
            <a:normAutofit/>
          </a:bodyPr>
          <a:lstStyle/>
          <a:p>
            <a:r>
              <a:rPr lang="tr-TR" sz="3600" dirty="0"/>
              <a:t>GELENEKSEL TÜRK TİYATROSU</a:t>
            </a:r>
          </a:p>
        </p:txBody>
      </p:sp>
    </p:spTree>
    <p:extLst>
      <p:ext uri="{BB962C8B-B14F-4D97-AF65-F5344CB8AC3E}">
        <p14:creationId xmlns:p14="http://schemas.microsoft.com/office/powerpoint/2010/main" val="1220998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1565" y="417676"/>
            <a:ext cx="10515600" cy="1325563"/>
          </a:xfrm>
        </p:spPr>
        <p:txBody>
          <a:bodyPr>
            <a:normAutofit fontScale="90000"/>
          </a:bodyPr>
          <a:lstStyle/>
          <a:p>
            <a:r>
              <a:rPr lang="tr-TR" b="1" dirty="0" smtClean="0"/>
              <a:t/>
            </a:r>
            <a:br>
              <a:rPr lang="tr-TR" b="1" dirty="0" smtClean="0"/>
            </a:br>
            <a:r>
              <a:rPr lang="tr-TR" b="1" dirty="0" smtClean="0"/>
              <a:t>Seyirlik Köylü oyunlarının kaynakları nelerdir? </a:t>
            </a:r>
            <a:r>
              <a:rPr lang="tr-TR" dirty="0" smtClean="0"/>
              <a:t/>
            </a:r>
            <a:br>
              <a:rPr lang="tr-TR" dirty="0" smtClean="0"/>
            </a:br>
            <a:endParaRPr lang="tr-TR" dirty="0"/>
          </a:p>
        </p:txBody>
      </p:sp>
      <p:sp>
        <p:nvSpPr>
          <p:cNvPr id="3" name="İçerik Yer Tutucusu 2"/>
          <p:cNvSpPr>
            <a:spLocks noGrp="1"/>
          </p:cNvSpPr>
          <p:nvPr>
            <p:ph idx="1"/>
          </p:nvPr>
        </p:nvSpPr>
        <p:spPr>
          <a:xfrm>
            <a:off x="859221" y="1604907"/>
            <a:ext cx="10515600" cy="4351338"/>
          </a:xfrm>
        </p:spPr>
        <p:txBody>
          <a:bodyPr>
            <a:normAutofit/>
          </a:bodyPr>
          <a:lstStyle/>
          <a:p>
            <a:r>
              <a:rPr lang="tr-TR" dirty="0" smtClean="0"/>
              <a:t>Bugün Anadolu'nun hangi köşesine gidilse oradaki köylerde kimi kez değişik adlarda aynı konular üzerine, üstelik çoğu kez aynı tarihlerde birtakım seyirlik oyunlar oynadıkları görülür. Diyelim bir uçtan ötekine Kuzeyden Güneye, Batıdan Doğuya, öyle ki kimi kez Arap Oyunu, Deve Oyunu gibi adların bile bile benzerliği şaşırtıcı ve düşündürücüdür. Bu konuda köylü ne düşünmektedir? Köylüler oyun konusunda konuşmakta çekingendir, güvenini kazanıp bu oyunlar üzerine bilgi aldığınızda köylünün bu oyunlara ayrı bir önem verdiği görülür. Kimi yerlerde köylü bu oyunların amacını açıklayamaz, ancak yüzyıllar boyunca edindiği bilinçle «bu oyun ille de oynanmalıdır,» ya da «oynanmadan olmaz» diye kestirip atar.</a:t>
            </a:r>
            <a:endParaRPr lang="tr-TR" dirty="0"/>
          </a:p>
        </p:txBody>
      </p:sp>
    </p:spTree>
    <p:extLst>
      <p:ext uri="{BB962C8B-B14F-4D97-AF65-F5344CB8AC3E}">
        <p14:creationId xmlns:p14="http://schemas.microsoft.com/office/powerpoint/2010/main" val="1270936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Kimi yerde ise köylü bilinçli, kesin cevaplar verir. Nitekim Erzurum'un Aşkale ilçesinin </a:t>
            </a:r>
            <a:r>
              <a:rPr lang="tr-TR" dirty="0" err="1" smtClean="0"/>
              <a:t>Pırankapan</a:t>
            </a:r>
            <a:r>
              <a:rPr lang="tr-TR" dirty="0" smtClean="0"/>
              <a:t> Köyü’nde yılbaşında oynanan </a:t>
            </a:r>
            <a:r>
              <a:rPr lang="tr-TR" i="1" dirty="0" smtClean="0"/>
              <a:t>Deve Oyunu ve Ayı Oyunu</a:t>
            </a:r>
            <a:r>
              <a:rPr lang="tr-TR" dirty="0" smtClean="0"/>
              <a:t> olmak üzere iki bölümden oluşan </a:t>
            </a:r>
            <a:r>
              <a:rPr lang="tr-TR" i="1" dirty="0" smtClean="0"/>
              <a:t>Ali </a:t>
            </a:r>
            <a:r>
              <a:rPr lang="tr-TR" i="1" dirty="0" err="1" smtClean="0"/>
              <a:t>Fattik</a:t>
            </a:r>
            <a:r>
              <a:rPr lang="tr-TR" dirty="0" smtClean="0"/>
              <a:t> oyununun neden oynandığı köylüye sorulunca kimi Yılbaşı olduğu için, kimi yeni yıla uğur getirmesi için, kimi Yeni Yıla girme sevinci cevabını vermiş. Yalnız oyunda gelini oynayan köyün yaşlılarından Veli </a:t>
            </a:r>
            <a:r>
              <a:rPr lang="tr-TR" dirty="0" err="1" smtClean="0"/>
              <a:t>Duvarcı'nın</a:t>
            </a:r>
            <a:r>
              <a:rPr lang="tr-TR" dirty="0" smtClean="0"/>
              <a:t> verdiği şu cevap ilginçtir: « Ben Veli Duvarcı. Bu oyunun ismi Ali </a:t>
            </a:r>
            <a:r>
              <a:rPr lang="tr-TR" dirty="0" err="1" smtClean="0"/>
              <a:t>Fattik</a:t>
            </a:r>
            <a:r>
              <a:rPr lang="tr-TR" dirty="0" smtClean="0"/>
              <a:t> oyunu. Bu </a:t>
            </a:r>
            <a:r>
              <a:rPr lang="tr-TR" i="1" dirty="0" err="1" smtClean="0"/>
              <a:t>Fattik</a:t>
            </a:r>
            <a:r>
              <a:rPr lang="tr-TR" dirty="0" smtClean="0"/>
              <a:t> oyununu oynamak için, yeni yıla geçmek için, hayırlı ve uğurlu, neşeli, ekinlerin bol olması ve otların bitmesi dedelerimizden duyduğumuza nazaran bu oyunu oynarız. Haydi Allahaısmarladık.» </a:t>
            </a:r>
          </a:p>
          <a:p>
            <a:pPr algn="just">
              <a:buNone/>
            </a:pPr>
            <a:endParaRPr lang="tr-TR" dirty="0" smtClean="0"/>
          </a:p>
          <a:p>
            <a:pPr algn="just"/>
            <a:r>
              <a:rPr lang="tr-TR" dirty="0" smtClean="0"/>
              <a:t>Oyunun belirli zamanda yani yılbaşında oynanması, (gerçi burada söz konusu oyun 28 Aralıkta oynanmıştı; ancak bunun nedeni şudur: oyun evlerden yiyecek toplamaya dayandığından ve ilk oyunu çıkaran yiyecekleri alacağı için bir topluluk erken davranmış, böylece oyun tarihi yılbaşından bir iki gün öne alınmıştır), belirli bir biçimde oynanması ve yukarda oyuncuların sözleri oyunun bir bolluk töreni kalıntısı olduğunu açıkça ortaya koyuyor. </a:t>
            </a:r>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Bu oyunların tıpatıp benzerlerini Yakın Doğu ülkelerinde, Balkanlarda ve Avrupa'da buluyoruz. Avrupalı incelemeciler Avrupa'da bugün de köylünün oynadığı oyunların Yakın Doğu'nun eski tarımsal bolluk törenlerine uzadığını bilimsel yollardan göstermişlerdir. Mevsimlik örnekler, kalıplar üzerine oluşan ve kuşaktan kuşağa pek az değişikliklerle geçen bu törenlerin yalnız ve yalnız Yakın Doğu'nun eski uygarlıklarında görüldüğü, Eski Yunan'a </a:t>
            </a:r>
            <a:r>
              <a:rPr lang="tr-TR" dirty="0" err="1" smtClean="0"/>
              <a:t>burdan</a:t>
            </a:r>
            <a:r>
              <a:rPr lang="tr-TR" dirty="0" smtClean="0"/>
              <a:t> geçtiği ve Antik dramın da bunlardan doğduğu gene bilim adamlarının bugün kesin olarak ortaya koyduğu sonuçlardır.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smtClean="0"/>
              <a:t>Oysa bizim incelemeciler içinde kimi Anadolu'ya gelen Türklerin Anadolu'da kendilerinden önce yaşamış ve yaşamakta olan halkla dolaylı bir kültür alışverişinde olduklarını da kabul etmezler. Sanırsınız Türkler Anadolu'ya gelip yerleştiklerinde Anadolu bomboştu, burada hiç kimse yaşamıyordu. Oysa gene bugün bilginlerin gösterdiği gibi bu eski inançlar köylünün bilincine öyle sinmiştir ki, tek tanrılı dinlerin bile, örneğin Hıristiyanlıkta Paskalya, Noel, </a:t>
            </a:r>
            <a:r>
              <a:rPr lang="tr-TR" dirty="0" err="1" smtClean="0"/>
              <a:t>İslâmda</a:t>
            </a:r>
            <a:r>
              <a:rPr lang="tr-TR" dirty="0" smtClean="0"/>
              <a:t> Muharrem ve Aşure törenini bile, eski inançlara ve bunların takvim dönemlerine uydurulduğunu göstermişlerdir. Bizim incelemeciler her şeyin Orta Asya'dan getirildiğine öyle inanmışlardır ki kesin olarak yalnız Yakın Doğu uygarlıklarında görülen ölüp dirilme motifinin Orta Asya destanlarında bulunduğunu göstermek gibi gereksiz açıklamalara kalkarlar; oysa bu destanlardaki ölüp dirilme motifi ile doğanın kışın ölüp ve yaz ile yeniden doğmasına dayanan bolluk törenleriyle hiç bir ilgisi olmadığını bilmez görünürler.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Bu tür oyunlarda, daha önce Kars'tan alınan oyunda gösterdiğimiz gibi Orta Asya'dan gelen öğeler de bulunmaktaysa da oyunlar temelinde Yakın Doğu bolluk törenlerinin bir kalıntısıdır. Bu konuyu tartıştığım ünlü Bizans bilgini Profesör </a:t>
            </a:r>
            <a:r>
              <a:rPr lang="tr-TR" dirty="0" err="1" smtClean="0"/>
              <a:t>Steven</a:t>
            </a:r>
            <a:r>
              <a:rPr lang="tr-TR" dirty="0" smtClean="0"/>
              <a:t> </a:t>
            </a:r>
            <a:r>
              <a:rPr lang="tr-TR" dirty="0" err="1" smtClean="0"/>
              <a:t>Runciman</a:t>
            </a:r>
            <a:r>
              <a:rPr lang="tr-TR" dirty="0" smtClean="0"/>
              <a:t> kendi başından geçmiş şu olayı anlattı: Profesör Suriye'de bulunduğu sırada bir bölgeye demiryolu döşeniyormuş. Demiryolunun </a:t>
            </a:r>
            <a:r>
              <a:rPr lang="tr-TR" dirty="0" err="1" smtClean="0"/>
              <a:t>müslüman</a:t>
            </a:r>
            <a:r>
              <a:rPr lang="tr-TR" dirty="0" smtClean="0"/>
              <a:t> halkın çok bağlı olduğu bir yatırın üstünden geçmesi gerekiyormuş. Ya türbeyi yıkmak, ya da demiryolunun geçtiği yerden birkaç metre uzağa almak gerekiyormuş. Gönüllü </a:t>
            </a:r>
            <a:r>
              <a:rPr lang="tr-TR" dirty="0" err="1" smtClean="0"/>
              <a:t>müslüman</a:t>
            </a:r>
            <a:r>
              <a:rPr lang="tr-TR" dirty="0" smtClean="0"/>
              <a:t> işçilerin yardımıyla türbe kaldırılmış, ancak görülmüş ki evliyanın yeri bomboş, daha derin kazılınca bu kez aynı yerde bir Hıristiyan azizinin gömülü olduğunu belirten kalıntılara rastlanmış, fakat Hıristiyan azizinin de gömülü olmadığı görülmüş, daha da derine gidince ortaya çıka çıka eski çok tanrılı dinlerden kalma bir tanrının heykeli çıkmış. Aynı toprak parçası üzerinde çeşitli inançların bu kat kat beraberliği sanırım Anadoluculuğun karşısına çıkanlara en iyi cevap olacaktır. Bu bolluk törenleri işlevseldi, amaçları doğanın canlandırılması içindi. Bu törenlerle '</a:t>
            </a:r>
            <a:r>
              <a:rPr lang="tr-TR" dirty="0" err="1" smtClean="0"/>
              <a:t>myth'lerin</a:t>
            </a:r>
            <a:r>
              <a:rPr lang="tr-TR" dirty="0" smtClean="0"/>
              <a:t> birleşmesi dramı yaratmıştır.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Bu mevsimlik törenler yalnız Yunan dramında değil, fakat eski Mısır, Mezopotamya, Suriye, Filistin, </a:t>
            </a:r>
            <a:r>
              <a:rPr lang="tr-TR" dirty="0" err="1" smtClean="0"/>
              <a:t>Frigya</a:t>
            </a:r>
            <a:r>
              <a:rPr lang="tr-TR" dirty="0" smtClean="0"/>
              <a:t>, Hititlerde de görülüyordu. Kimi kez eskinin kovulmasıydı. Eski ise tahtından indirilmiş Kral, Ölüm, Kötülük, Bolluk Görüntüsü olarak canlandırılıyordu. Kimi törenlerde iki hasım arasında bir yarış, yağmur, yaşam ile ölüm gibi. Sonunda önceden belli olan yan kazanıyordu; kimi kez bu bir gelinle yapılan kutsal bir evlenmeyle sonuçlanıyordu. Böylece bolluk sağlanıyor, doğa yeniden uyanıp, diriliyordu. Yaşamın, dirliğin sonu her dönem sonunda kemerleri sıkma, oruç, perhiz, ölüm, sıkıntı canlılığın sona ermesiydi. İkinci kesim ise yeni dönemin başlaması, kuraklığa karşı yalancı savaş, yağmur yağdırmak için büyü, topluca çiftleşme gibi öğelerdi. Törenler çoğunlukla ya gün-tün eşitliğine (</a:t>
            </a:r>
            <a:r>
              <a:rPr lang="tr-TR" dirty="0" err="1" smtClean="0"/>
              <a:t>equinoxe</a:t>
            </a:r>
            <a:r>
              <a:rPr lang="tr-TR" dirty="0" smtClean="0"/>
              <a:t>: 23 Eylül - 21 Mart) veya gün durumuna (</a:t>
            </a:r>
            <a:r>
              <a:rPr lang="tr-TR" dirty="0" err="1" smtClean="0"/>
              <a:t>solstice</a:t>
            </a:r>
            <a:r>
              <a:rPr lang="tr-TR" dirty="0" smtClean="0"/>
              <a:t>: 21 Haziran - 22 Aralık’a) rastlar.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Anadolu köylüsünün takvimindeki aylar uyarıcıdır: Döl dökümü, Çiçek ayı, Yağmur ayı, </a:t>
            </a:r>
            <a:r>
              <a:rPr lang="tr-TR" dirty="0" err="1" smtClean="0"/>
              <a:t>Orağ</a:t>
            </a:r>
            <a:r>
              <a:rPr lang="tr-TR" dirty="0" smtClean="0"/>
              <a:t> ayı, Oy biçim, Biçin ayı, Harman ayı, Şarap ayı, Koç katımı, Çileler ayı gibi. Yıl da ikiye ayrılır. Birincisi 6 Mayıstan (Rumî 23 Nisan) 7 Kasım'a kadar 186 gün “</a:t>
            </a:r>
            <a:r>
              <a:rPr lang="tr-TR" dirty="0" err="1" smtClean="0"/>
              <a:t>rüz</a:t>
            </a:r>
            <a:r>
              <a:rPr lang="tr-TR" dirty="0" smtClean="0"/>
              <a:t>-ı Hızır” yani “yeşeren gün”, 8 Kasımdan (Rumî 27 Ekim) 5 Mayıs'a kadar 179 gün, “</a:t>
            </a:r>
            <a:r>
              <a:rPr lang="tr-TR" dirty="0" err="1" smtClean="0"/>
              <a:t>ruz</a:t>
            </a:r>
            <a:r>
              <a:rPr lang="tr-TR" dirty="0" smtClean="0"/>
              <a:t>-ı kasım” yani bölen gündür. Birinciyle kış, ikinciyle yaz başlar. Bütün bu öğelerin hemen hepsinin karşılıklarını Anadolu'da bugün buluyoruz. Yağmur yağdırmak için yeşillikler giyme, «</a:t>
            </a:r>
            <a:r>
              <a:rPr lang="tr-TR" dirty="0" err="1" smtClean="0"/>
              <a:t>Dodu</a:t>
            </a:r>
            <a:r>
              <a:rPr lang="tr-TR" dirty="0" smtClean="0"/>
              <a:t>» üzerine su dökülüp çan çalınması, </a:t>
            </a:r>
            <a:r>
              <a:rPr lang="tr-TR" dirty="0" err="1" smtClean="0"/>
              <a:t>Bodi</a:t>
            </a:r>
            <a:r>
              <a:rPr lang="tr-TR" dirty="0" smtClean="0"/>
              <a:t> Bostan oynanması, güneş çıkarmak için çıralar yakıp evleri dolaşarak oynanan </a:t>
            </a:r>
            <a:r>
              <a:rPr lang="tr-TR" dirty="0" err="1" smtClean="0"/>
              <a:t>Kuç</a:t>
            </a:r>
            <a:r>
              <a:rPr lang="tr-TR" dirty="0" smtClean="0"/>
              <a:t> </a:t>
            </a:r>
            <a:r>
              <a:rPr lang="tr-TR" dirty="0" err="1" smtClean="0"/>
              <a:t>Kuçura</a:t>
            </a:r>
            <a:r>
              <a:rPr lang="tr-TR" dirty="0" smtClean="0"/>
              <a:t>, </a:t>
            </a:r>
            <a:r>
              <a:rPr lang="tr-TR" dirty="0" err="1" smtClean="0"/>
              <a:t>Hıdırellezle</a:t>
            </a:r>
            <a:r>
              <a:rPr lang="tr-TR" dirty="0" smtClean="0"/>
              <a:t> ak giysi veya Hızır'ın yeşil giysili olması, bugün de hastalıktan kurtulmak için yeşillikler üzerinde yuvarlanılması gibi türlü danslı, danssız törenler buluruz. </a:t>
            </a:r>
          </a:p>
          <a:p>
            <a:r>
              <a:rPr lang="tr-TR" dirty="0" smtClean="0"/>
              <a:t>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dirty="0" smtClean="0"/>
              <a:t>Bunlara çocukların tutucu ve koruyucu olmasından Anadolu çocuk oyunlarında da benzerlerine rastlanır. Anadolu seyirlik oyunları kış yarısı, hayvanların yavrulaması, bitkisel yaşamın uyanması veya uykuya dalması, hayvanların çiftleşmeleri gibi olgulara yönelmiştir. Törenler ya kışın geçmesi yani ölümü, ya da yazın ölümünde görülüyor. Bunun gelişmesi tarımın gelişmesine ayak uydurdu, toprağın verimliliği, kış ile yazın birbirinin ardı sıra gelmesi, ilkbahar ile ürün devşirme, toprağı işleme, saban sürme, tohum ekme, biçme olayları üzerine ilgi toplandı, işte doğanın bu işlevini yenileme kaygısı toprağa bağlı insanları her yıl büyü yoluyla dönüşümü sağlamak zorunluluğuna itmiştir. Kışın öldürücülüğünü ve yazın kuraklığını değiştirip baharla yaşam getiren Ana - Gelin'e Sümerlerde, </a:t>
            </a:r>
            <a:r>
              <a:rPr lang="tr-TR" dirty="0" err="1" smtClean="0"/>
              <a:t>Akadlarda</a:t>
            </a:r>
            <a:r>
              <a:rPr lang="tr-TR" dirty="0" smtClean="0"/>
              <a:t> da rastlanıyor. Ana-oğul, karıkoca tanrı çiftler </a:t>
            </a:r>
            <a:r>
              <a:rPr lang="tr-TR" dirty="0" err="1" smtClean="0"/>
              <a:t>Dionisos</a:t>
            </a:r>
            <a:r>
              <a:rPr lang="tr-TR" dirty="0" smtClean="0"/>
              <a:t>-</a:t>
            </a:r>
            <a:r>
              <a:rPr lang="tr-TR" dirty="0" err="1" smtClean="0"/>
              <a:t>Semele</a:t>
            </a:r>
            <a:r>
              <a:rPr lang="tr-TR" dirty="0" smtClean="0"/>
              <a:t>, </a:t>
            </a:r>
            <a:r>
              <a:rPr lang="tr-TR" dirty="0" err="1" smtClean="0"/>
              <a:t>Kybele</a:t>
            </a:r>
            <a:r>
              <a:rPr lang="tr-TR" dirty="0" smtClean="0"/>
              <a:t>-</a:t>
            </a:r>
            <a:r>
              <a:rPr lang="tr-TR" dirty="0" err="1" smtClean="0"/>
              <a:t>Attis</a:t>
            </a:r>
            <a:r>
              <a:rPr lang="tr-TR" dirty="0" smtClean="0"/>
              <a:t>, </a:t>
            </a:r>
            <a:r>
              <a:rPr lang="tr-TR" dirty="0" err="1" smtClean="0"/>
              <a:t>AstarteAdonis</a:t>
            </a:r>
            <a:r>
              <a:rPr lang="tr-TR" dirty="0" smtClean="0"/>
              <a:t>, </a:t>
            </a:r>
            <a:r>
              <a:rPr lang="tr-TR" dirty="0" err="1" smtClean="0"/>
              <a:t>Isis</a:t>
            </a:r>
            <a:r>
              <a:rPr lang="tr-TR" dirty="0" smtClean="0"/>
              <a:t>-</a:t>
            </a:r>
            <a:r>
              <a:rPr lang="tr-TR" dirty="0" err="1" smtClean="0"/>
              <a:t>Osiris'dir</a:t>
            </a:r>
            <a:r>
              <a:rPr lang="tr-TR" dirty="0" smtClean="0"/>
              <a:t>. Anadolu seyirlik köylü oyunları ister bu bolluk törenlerinin kalıntısı olsun, ister bu kalıntıların sonradan biçim, öz, amaç değiştirmiş çeşitlemeleri olsun, isterse de daha çok şakalaşma, oyalanma için önceki örnekler uyarınca sonradan düzülmüş oyunlar olsun, Anadolu'da bunların tümüne «oyun çıkarma» denilir. Bunların kimi yalnız dans ve pantomime dayanan sözsüz, suskun oyunlardır. Zaten törensel, büyüsel oyunlarda eylem (</a:t>
            </a:r>
            <a:r>
              <a:rPr lang="tr-TR" dirty="0" err="1" smtClean="0"/>
              <a:t>dromenon</a:t>
            </a:r>
            <a:r>
              <a:rPr lang="tr-TR" dirty="0" smtClean="0"/>
              <a:t>) sözden (</a:t>
            </a:r>
            <a:r>
              <a:rPr lang="tr-TR" dirty="0" err="1" smtClean="0"/>
              <a:t>muthos</a:t>
            </a:r>
            <a:r>
              <a:rPr lang="tr-TR" dirty="0" smtClean="0"/>
              <a:t>) daha önemlidir. Bu türlü oyunlara Anadolu'da ya Arapça “sessiz”, susan anlamına “</a:t>
            </a:r>
            <a:r>
              <a:rPr lang="tr-TR" dirty="0" err="1" smtClean="0"/>
              <a:t>samıt</a:t>
            </a:r>
            <a:r>
              <a:rPr lang="tr-TR" dirty="0" smtClean="0"/>
              <a:t>”, ya da Farsça “dilsiz” anlamına “lal“ denilir.</a:t>
            </a:r>
          </a:p>
          <a:p>
            <a:pPr algn="just">
              <a:buNone/>
            </a:pPr>
            <a:endParaRPr lang="tr-TR" dirty="0" smtClean="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416</TotalTime>
  <Words>1242</Words>
  <Application>Microsoft Office PowerPoint</Application>
  <PresentationFormat>Geniş ekran</PresentationFormat>
  <Paragraphs>14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Türk Tiyatro Tarihi- 5</vt:lpstr>
      <vt:lpstr> Seyirlik Köylü oyunlarının kaynakları nelerdir?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pınar</dc:creator>
  <cp:lastModifiedBy>Pc</cp:lastModifiedBy>
  <cp:revision>43</cp:revision>
  <dcterms:created xsi:type="dcterms:W3CDTF">2019-10-10T08:34:45Z</dcterms:created>
  <dcterms:modified xsi:type="dcterms:W3CDTF">2021-03-09T07:38:59Z</dcterms:modified>
</cp:coreProperties>
</file>