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69" r:id="rId2"/>
    <p:sldId id="289" r:id="rId3"/>
    <p:sldId id="290" r:id="rId4"/>
    <p:sldId id="259" r:id="rId5"/>
    <p:sldId id="291" r:id="rId6"/>
    <p:sldId id="292" r:id="rId7"/>
    <p:sldId id="293" r:id="rId8"/>
    <p:sldId id="294" r:id="rId9"/>
    <p:sldId id="295" r:id="rId10"/>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9"/>
    <p:restoredTop sz="94991"/>
  </p:normalViewPr>
  <p:slideViewPr>
    <p:cSldViewPr snapToGrid="0" snapToObjects="1">
      <p:cViewPr varScale="1">
        <p:scale>
          <a:sx n="90" d="100"/>
          <a:sy n="90" d="100"/>
        </p:scale>
        <p:origin x="9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1F9CC1-A90F-B74D-B425-0A7C26B6CA36}" type="datetimeFigureOut">
              <a:rPr lang="x-none" smtClean="0"/>
              <a:t>31.03.2021</a:t>
            </a:fld>
            <a:endParaRPr lang="x-non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3DD4A-05DF-8A47-96BC-FC43D42C3E4F}" type="slidenum">
              <a:rPr lang="x-none" smtClean="0"/>
              <a:t>‹#›</a:t>
            </a:fld>
            <a:endParaRPr lang="x-none"/>
          </a:p>
        </p:txBody>
      </p:sp>
    </p:spTree>
    <p:extLst>
      <p:ext uri="{BB962C8B-B14F-4D97-AF65-F5344CB8AC3E}">
        <p14:creationId xmlns:p14="http://schemas.microsoft.com/office/powerpoint/2010/main" val="250616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BE0C121D-FB95-4444-BF4D-921191808B8B}" type="slidenum">
              <a:rPr lang="tr-TR" smtClean="0"/>
              <a:pPr/>
              <a:t>4</a:t>
            </a:fld>
            <a:endParaRPr lang="tr-TR"/>
          </a:p>
        </p:txBody>
      </p:sp>
    </p:spTree>
    <p:extLst>
      <p:ext uri="{BB962C8B-B14F-4D97-AF65-F5344CB8AC3E}">
        <p14:creationId xmlns:p14="http://schemas.microsoft.com/office/powerpoint/2010/main" val="428018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643DF-656D-7F4B-8F31-72065A0B52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5EEA64F6-72C0-FE4B-BD0C-E159862D60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3BDAA3A3-5FD6-E940-8752-6D15D76C5596}"/>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9A1C1230-A37F-DD48-99EC-858728A1C728}"/>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73D1C-F6F2-FE41-8CA4-BD0215E25714}"/>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48207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72D2D-1F64-2E46-B28B-671365A97420}"/>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B3E3D1CF-EA1E-A64A-8A31-FFECFCE9B1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C7BF04C5-2B96-9E42-B870-81C5FFC8C609}"/>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20A7F61C-6D4B-D446-9E42-C9E2949BC56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7FAEC65-96B2-8542-A545-B53B473A3BB1}"/>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902843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DF6CC-BAB6-8442-B8AE-7FF7DFB7FF1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6577BE5E-0DB8-BD4B-96E6-6B69145F86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E8085DE0-1444-274B-A1BB-2C3E6C202BC1}"/>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AF4749EE-0E2C-C44E-9023-48CC8C8B2C7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711C76DA-4662-BA4A-B638-B66727739776}"/>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264502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B3DAE-EE75-724E-80A9-F89F0760D3AA}"/>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054FD593-D938-4247-AF1B-D31D6A9FAB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C202AB2-B07A-6F4A-A84D-D0EB8CE8C299}"/>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D01787BF-6F76-BB47-A507-9423D6C08D19}"/>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FD25D5B-43E7-0546-A602-5D025545C005}"/>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462203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8529-4939-444C-AAA5-3211AA7F3E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10A4F629-EB4E-4A43-851B-27D034828B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41D535-C5C9-3340-BB75-0BBE8A011CD2}"/>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C0A2D1BE-339A-B44E-8AA9-BACDEB16EDA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3CDF4E7-EDBB-CA44-A129-2723A021707F}"/>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85061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11E16-0ECE-4D4D-89D8-98244CFD4AA3}"/>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F492D1BD-9B5B-4D49-80EF-03C6A16625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33155E6A-A46B-7449-8FA0-75E654F7DD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A27D8612-A07D-F248-875B-48375598FE9B}"/>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54EDB9E0-4706-2945-B564-91CAA0EC231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18A20CE2-05B9-184E-B3F1-2B94E67654C8}"/>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99357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F7DDB-34C3-1B43-9F8F-9ABCABFC74CF}"/>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54F0522D-6B55-024C-9D61-CCA2DF8162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231567-B404-264C-BD59-C4EA496FC1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2A1B0603-2C09-EC48-800A-EE947EDDB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1466CC-82A6-7E40-8705-CEBD3DD093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C39A899B-0D1B-EC4D-8108-E4E6BA483CE6}"/>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8" name="Footer Placeholder 7">
            <a:extLst>
              <a:ext uri="{FF2B5EF4-FFF2-40B4-BE49-F238E27FC236}">
                <a16:creationId xmlns:a16="http://schemas.microsoft.com/office/drawing/2014/main" id="{CB42BCB5-D0D0-104D-9850-BC94289E3548}"/>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35B1438E-1992-3648-803E-1CADA1B42C31}"/>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2230410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381D1-5388-7241-8DB0-A7C061D5C834}"/>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5D7E9B2A-6832-C548-8A09-5B79B90F12FD}"/>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4" name="Footer Placeholder 3">
            <a:extLst>
              <a:ext uri="{FF2B5EF4-FFF2-40B4-BE49-F238E27FC236}">
                <a16:creationId xmlns:a16="http://schemas.microsoft.com/office/drawing/2014/main" id="{712BF8BF-29A3-FB40-AF58-3C29F2024A84}"/>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E7375E18-BBAE-5346-901D-6FDCD179FBBC}"/>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4268236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ABBA99-EE13-F645-B74A-D827EC4B0593}"/>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3" name="Footer Placeholder 2">
            <a:extLst>
              <a:ext uri="{FF2B5EF4-FFF2-40B4-BE49-F238E27FC236}">
                <a16:creationId xmlns:a16="http://schemas.microsoft.com/office/drawing/2014/main" id="{EF159551-8718-2646-AA95-E352159AC0AC}"/>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A80117ED-746B-F743-AA76-C116DCCCCFE0}"/>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3386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E51BB-61DF-574C-8A27-BEC841FA8E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B618B5DA-2B17-2140-AF72-246DA646D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64F8D7D0-4574-6F48-8251-D0D619913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DA9129-4F71-DB47-846E-A11B46CC6CB8}"/>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A747F8AE-917C-B346-A61E-C84F91488D03}"/>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301A44F8-8E0A-D645-9099-0BF12A5DB65B}"/>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85968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6D850-75A5-9C4C-BA36-CD0EBD403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016A626E-CA35-FC4B-9114-54BAEE716A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06226C48-D2D1-5044-B2D6-5D3990FF74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E89DC-D4DD-904F-9D61-419004B57D12}"/>
              </a:ext>
            </a:extLst>
          </p:cNvPr>
          <p:cNvSpPr>
            <a:spLocks noGrp="1"/>
          </p:cNvSpPr>
          <p:nvPr>
            <p:ph type="dt" sz="half" idx="10"/>
          </p:nvPr>
        </p:nvSpPr>
        <p:spPr/>
        <p:txBody>
          <a:bodyPr/>
          <a:lstStyle/>
          <a:p>
            <a:fld id="{7CB43474-E0F7-5B4B-9514-2FC78F879998}" type="datetimeFigureOut">
              <a:rPr lang="x-none" smtClean="0"/>
              <a:t>31.03.2021</a:t>
            </a:fld>
            <a:endParaRPr lang="x-none"/>
          </a:p>
        </p:txBody>
      </p:sp>
      <p:sp>
        <p:nvSpPr>
          <p:cNvPr id="6" name="Footer Placeholder 5">
            <a:extLst>
              <a:ext uri="{FF2B5EF4-FFF2-40B4-BE49-F238E27FC236}">
                <a16:creationId xmlns:a16="http://schemas.microsoft.com/office/drawing/2014/main" id="{50F01F96-55DB-174D-BAE4-699F403416B7}"/>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85870A0D-84F2-8643-8D71-3F9A5B5F0A36}"/>
              </a:ext>
            </a:extLst>
          </p:cNvPr>
          <p:cNvSpPr>
            <a:spLocks noGrp="1"/>
          </p:cNvSpPr>
          <p:nvPr>
            <p:ph type="sldNum" sz="quarter" idx="12"/>
          </p:nvPr>
        </p:nvSpPr>
        <p:spPr/>
        <p:txBody>
          <a:bodyPr/>
          <a:lstStyle/>
          <a:p>
            <a:fld id="{7710E9F5-A908-DA41-AF05-26E72985E2CF}" type="slidenum">
              <a:rPr lang="x-none" smtClean="0"/>
              <a:t>‹#›</a:t>
            </a:fld>
            <a:endParaRPr lang="x-none"/>
          </a:p>
        </p:txBody>
      </p:sp>
    </p:spTree>
    <p:extLst>
      <p:ext uri="{BB962C8B-B14F-4D97-AF65-F5344CB8AC3E}">
        <p14:creationId xmlns:p14="http://schemas.microsoft.com/office/powerpoint/2010/main" val="1364757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94245-B2ED-5B43-8C3E-CB3BF27EB3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D6B6BD43-DDE9-BC4A-BC5F-239BE60E77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6DD14AB2-CDDD-F24E-B119-96BAC65C72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B43474-E0F7-5B4B-9514-2FC78F879998}" type="datetimeFigureOut">
              <a:rPr lang="x-none" smtClean="0"/>
              <a:t>31.03.2021</a:t>
            </a:fld>
            <a:endParaRPr lang="x-none"/>
          </a:p>
        </p:txBody>
      </p:sp>
      <p:sp>
        <p:nvSpPr>
          <p:cNvPr id="5" name="Footer Placeholder 4">
            <a:extLst>
              <a:ext uri="{FF2B5EF4-FFF2-40B4-BE49-F238E27FC236}">
                <a16:creationId xmlns:a16="http://schemas.microsoft.com/office/drawing/2014/main" id="{C32DF72A-A2C3-AC42-A71E-14E65DEF26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788300D3-8A8F-4642-A391-9C5EFEDF54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10E9F5-A908-DA41-AF05-26E72985E2CF}" type="slidenum">
              <a:rPr lang="x-none" smtClean="0"/>
              <a:t>‹#›</a:t>
            </a:fld>
            <a:endParaRPr lang="x-none"/>
          </a:p>
        </p:txBody>
      </p:sp>
    </p:spTree>
    <p:extLst>
      <p:ext uri="{BB962C8B-B14F-4D97-AF65-F5344CB8AC3E}">
        <p14:creationId xmlns:p14="http://schemas.microsoft.com/office/powerpoint/2010/main" val="2069138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6EAE429-9595-F54D-A821-188941D848A3}"/>
              </a:ext>
            </a:extLst>
          </p:cNvPr>
          <p:cNvSpPr txBox="1"/>
          <p:nvPr/>
        </p:nvSpPr>
        <p:spPr>
          <a:xfrm>
            <a:off x="599435" y="3217991"/>
            <a:ext cx="5667375" cy="1908902"/>
          </a:xfrm>
          <a:prstGeom prst="rect">
            <a:avLst/>
          </a:prstGeom>
        </p:spPr>
        <p:txBody>
          <a:bodyPr vert="horz" lIns="91440" tIns="45720" rIns="91440" bIns="45720" rtlCol="0" anchor="ctr">
            <a:normAutofit/>
          </a:bodyPr>
          <a:lstStyle/>
          <a:p>
            <a:pPr lvl="1">
              <a:lnSpc>
                <a:spcPct val="90000"/>
              </a:lnSpc>
              <a:spcBef>
                <a:spcPct val="0"/>
              </a:spcBef>
              <a:spcAft>
                <a:spcPts val="600"/>
              </a:spcAft>
            </a:pPr>
            <a:r>
              <a:rPr lang="en-US" sz="2800" b="1" kern="1200">
                <a:solidFill>
                  <a:schemeClr val="tx1"/>
                </a:solidFill>
                <a:latin typeface="+mj-lt"/>
                <a:ea typeface="+mj-ea"/>
                <a:cs typeface="+mj-cs"/>
              </a:rPr>
              <a:t>MSS201 – İŞLETME YÖNETİMİ</a:t>
            </a:r>
          </a:p>
          <a:p>
            <a:pPr lvl="1">
              <a:lnSpc>
                <a:spcPct val="90000"/>
              </a:lnSpc>
              <a:spcBef>
                <a:spcPct val="0"/>
              </a:spcBef>
              <a:spcAft>
                <a:spcPts val="600"/>
              </a:spcAft>
            </a:pPr>
            <a:r>
              <a:rPr lang="en-US" sz="2800" b="1" kern="1200">
                <a:solidFill>
                  <a:schemeClr val="tx1"/>
                </a:solidFill>
                <a:latin typeface="+mj-lt"/>
                <a:ea typeface="+mj-ea"/>
                <a:cs typeface="+mj-cs"/>
              </a:rPr>
              <a:t>MSS421 – İŞ YÖNETİMİ</a:t>
            </a:r>
          </a:p>
          <a:p>
            <a:pPr>
              <a:lnSpc>
                <a:spcPct val="90000"/>
              </a:lnSpc>
              <a:spcBef>
                <a:spcPct val="0"/>
              </a:spcBef>
              <a:spcAft>
                <a:spcPts val="600"/>
              </a:spcAft>
            </a:pPr>
            <a:endParaRPr lang="en-US" sz="2800" b="1" kern="1200">
              <a:solidFill>
                <a:schemeClr val="tx1"/>
              </a:solidFill>
              <a:latin typeface="+mj-lt"/>
              <a:ea typeface="+mj-ea"/>
              <a:cs typeface="+mj-cs"/>
            </a:endParaRPr>
          </a:p>
          <a:p>
            <a:pPr>
              <a:lnSpc>
                <a:spcPct val="90000"/>
              </a:lnSpc>
              <a:spcBef>
                <a:spcPct val="0"/>
              </a:spcBef>
              <a:spcAft>
                <a:spcPts val="600"/>
              </a:spcAft>
            </a:pPr>
            <a:r>
              <a:rPr lang="en-US" sz="2800" b="1" i="1" kern="1200" dirty="0">
                <a:solidFill>
                  <a:schemeClr val="tx1"/>
                </a:solidFill>
                <a:latin typeface="+mj-lt"/>
                <a:ea typeface="+mj-ea"/>
                <a:cs typeface="+mj-cs"/>
              </a:rPr>
              <a:t>(MADEN İŞLETMESİ’NE YÖNELİK)</a:t>
            </a:r>
            <a:endParaRPr lang="en-US" sz="2800" b="1" i="1" kern="1200">
              <a:solidFill>
                <a:schemeClr val="tx1"/>
              </a:solidFill>
              <a:latin typeface="+mj-lt"/>
              <a:ea typeface="+mj-ea"/>
              <a:cs typeface="+mj-cs"/>
            </a:endParaRPr>
          </a:p>
        </p:txBody>
      </p:sp>
      <p:sp>
        <p:nvSpPr>
          <p:cNvPr id="25" name="Freeform 7">
            <a:extLst>
              <a:ext uri="{FF2B5EF4-FFF2-40B4-BE49-F238E27FC236}">
                <a16:creationId xmlns:a16="http://schemas.microsoft.com/office/drawing/2014/main" id="{111A83C6-3159-48A2-95E0-D9A872D3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98A90CD-1E76-9840-B981-6BCE17832843}"/>
              </a:ext>
            </a:extLst>
          </p:cNvPr>
          <p:cNvPicPr>
            <a:picLocks noChangeAspect="1"/>
          </p:cNvPicPr>
          <p:nvPr/>
        </p:nvPicPr>
        <p:blipFill>
          <a:blip r:embed="rId2"/>
          <a:stretch>
            <a:fillRect/>
          </a:stretch>
        </p:blipFill>
        <p:spPr>
          <a:xfrm>
            <a:off x="7085174" y="640080"/>
            <a:ext cx="4272228" cy="4188823"/>
          </a:xfrm>
          <a:prstGeom prst="rect">
            <a:avLst/>
          </a:prstGeom>
        </p:spPr>
      </p:pic>
      <p:sp>
        <p:nvSpPr>
          <p:cNvPr id="27" name="Freeform 5">
            <a:extLst>
              <a:ext uri="{FF2B5EF4-FFF2-40B4-BE49-F238E27FC236}">
                <a16:creationId xmlns:a16="http://schemas.microsoft.com/office/drawing/2014/main" id="{00372701-83B9-478A-9B29-7A50C8310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6">
            <a:extLst>
              <a:ext uri="{FF2B5EF4-FFF2-40B4-BE49-F238E27FC236}">
                <a16:creationId xmlns:a16="http://schemas.microsoft.com/office/drawing/2014/main" id="{9EDA5044-3268-4753-AEE8-20199924E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Box 5">
            <a:extLst>
              <a:ext uri="{FF2B5EF4-FFF2-40B4-BE49-F238E27FC236}">
                <a16:creationId xmlns:a16="http://schemas.microsoft.com/office/drawing/2014/main" id="{C5C23433-F7EE-954B-ADBB-04890966F499}"/>
              </a:ext>
            </a:extLst>
          </p:cNvPr>
          <p:cNvSpPr txBox="1"/>
          <p:nvPr/>
        </p:nvSpPr>
        <p:spPr>
          <a:xfrm>
            <a:off x="6144051" y="4719923"/>
            <a:ext cx="5667375" cy="584775"/>
          </a:xfrm>
          <a:prstGeom prst="rect">
            <a:avLst/>
          </a:prstGeom>
          <a:noFill/>
        </p:spPr>
        <p:txBody>
          <a:bodyPr wrap="square" rtlCol="0">
            <a:spAutoFit/>
          </a:bodyPr>
          <a:lstStyle/>
          <a:p>
            <a:pPr>
              <a:spcAft>
                <a:spcPts val="600"/>
              </a:spcAft>
            </a:pPr>
            <a:r>
              <a:rPr lang="tr-TR" sz="3200" dirty="0"/>
              <a:t>2</a:t>
            </a:r>
            <a:r>
              <a:rPr lang="x-none" sz="3200" dirty="0"/>
              <a:t> – </a:t>
            </a:r>
            <a:r>
              <a:rPr lang="tr-TR" sz="3200" dirty="0"/>
              <a:t>EKONOMİK BAKIŞ AÇILARI - 1</a:t>
            </a:r>
            <a:endParaRPr lang="x-none" sz="3200" dirty="0"/>
          </a:p>
        </p:txBody>
      </p:sp>
      <p:sp>
        <p:nvSpPr>
          <p:cNvPr id="8" name="TextBox 7">
            <a:extLst>
              <a:ext uri="{FF2B5EF4-FFF2-40B4-BE49-F238E27FC236}">
                <a16:creationId xmlns:a16="http://schemas.microsoft.com/office/drawing/2014/main" id="{270DE2EF-3EFE-1845-933D-13B4FC9CCA0B}"/>
              </a:ext>
            </a:extLst>
          </p:cNvPr>
          <p:cNvSpPr txBox="1"/>
          <p:nvPr/>
        </p:nvSpPr>
        <p:spPr>
          <a:xfrm>
            <a:off x="7045400" y="5688450"/>
            <a:ext cx="2494839" cy="400110"/>
          </a:xfrm>
          <a:prstGeom prst="rect">
            <a:avLst/>
          </a:prstGeom>
          <a:noFill/>
        </p:spPr>
        <p:txBody>
          <a:bodyPr wrap="square" rtlCol="0">
            <a:spAutoFit/>
          </a:bodyPr>
          <a:lstStyle/>
          <a:p>
            <a:pPr>
              <a:spcAft>
                <a:spcPts val="600"/>
              </a:spcAft>
            </a:pPr>
            <a:r>
              <a:rPr lang="x-none" sz="2000" dirty="0"/>
              <a:t>Doç. Dr. Sinan AKISKA</a:t>
            </a:r>
          </a:p>
        </p:txBody>
      </p:sp>
    </p:spTree>
    <p:extLst>
      <p:ext uri="{BB962C8B-B14F-4D97-AF65-F5344CB8AC3E}">
        <p14:creationId xmlns:p14="http://schemas.microsoft.com/office/powerpoint/2010/main" val="2495033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01481" y="865753"/>
            <a:ext cx="10884665" cy="1477328"/>
          </a:xfrm>
          <a:prstGeom prst="rect">
            <a:avLst/>
          </a:prstGeom>
          <a:noFill/>
        </p:spPr>
        <p:txBody>
          <a:bodyPr wrap="square" rtlCol="0">
            <a:spAutoFit/>
          </a:bodyPr>
          <a:lstStyle/>
          <a:p>
            <a:pPr algn="just"/>
            <a:r>
              <a:rPr lang="tr-TR" dirty="0"/>
              <a:t>Bu basamaklar kısaca şöyle özetlenebilir : </a:t>
            </a:r>
          </a:p>
          <a:p>
            <a:pPr marL="342900" indent="-342900" algn="just">
              <a:buAutoNum type="alphaLcParenR"/>
            </a:pPr>
            <a:r>
              <a:rPr lang="tr-TR" dirty="0"/>
              <a:t>Maden arama (mineral exploration): Cevher kütlesinin ortaya çıkartılması çalışmalarıdır. </a:t>
            </a:r>
          </a:p>
          <a:p>
            <a:pPr marL="342900" indent="-342900" algn="just">
              <a:buAutoNum type="alphaLcParenR"/>
            </a:pPr>
            <a:r>
              <a:rPr lang="tr-TR" dirty="0"/>
              <a:t>Fizibilite çalışması (feasibility study): Bu kütlenin ticari değerini ispatlama çalışmasıdır. </a:t>
            </a:r>
          </a:p>
          <a:p>
            <a:pPr marL="342900" indent="-342900" algn="just">
              <a:buAutoNum type="alphaLcParenR"/>
            </a:pPr>
            <a:r>
              <a:rPr lang="tr-TR" dirty="0"/>
              <a:t>Madenin geliştirilmesi (mine development ): Tüm ALT YAPININ (infrastrüktürün) oluşturulması işlemidir. </a:t>
            </a:r>
          </a:p>
          <a:p>
            <a:pPr marL="342900" indent="-342900" algn="just">
              <a:buAutoNum type="alphaLcParenR"/>
            </a:pPr>
            <a:r>
              <a:rPr lang="tr-TR" dirty="0"/>
              <a:t>Madencilik (mining): Kayaçtan cevherin çıkartılması işlemidir. </a:t>
            </a:r>
          </a:p>
        </p:txBody>
      </p:sp>
      <p:sp>
        <p:nvSpPr>
          <p:cNvPr id="9" name="TextBox 8"/>
          <p:cNvSpPr txBox="1"/>
          <p:nvPr/>
        </p:nvSpPr>
        <p:spPr>
          <a:xfrm>
            <a:off x="1764632" y="116632"/>
            <a:ext cx="8839332" cy="523220"/>
          </a:xfrm>
          <a:prstGeom prst="rect">
            <a:avLst/>
          </a:prstGeom>
          <a:noFill/>
        </p:spPr>
        <p:txBody>
          <a:bodyPr wrap="square" rtlCol="0">
            <a:spAutoFit/>
          </a:bodyPr>
          <a:lstStyle/>
          <a:p>
            <a:pPr algn="ctr"/>
            <a:r>
              <a:rPr lang="tr-TR" sz="2800" b="1" i="1" u="sng" dirty="0">
                <a:effectLst>
                  <a:outerShdw blurRad="38100" dist="38100" dir="2700000" algn="tl">
                    <a:srgbClr val="000000">
                      <a:alpha val="43137"/>
                    </a:srgbClr>
                  </a:outerShdw>
                </a:effectLst>
              </a:rPr>
              <a:t>Bir madenin bulunması ve işletilmesinde ana basamaklar</a:t>
            </a:r>
          </a:p>
        </p:txBody>
      </p:sp>
      <p:pic>
        <p:nvPicPr>
          <p:cNvPr id="2" name="Picture 2" descr="https://novascotia.ca/natr/meb/images/MiniingCycle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214" y="2611845"/>
            <a:ext cx="6619610" cy="399223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804019" y="6604084"/>
            <a:ext cx="3482043" cy="253916"/>
          </a:xfrm>
          <a:prstGeom prst="rect">
            <a:avLst/>
          </a:prstGeom>
        </p:spPr>
        <p:txBody>
          <a:bodyPr wrap="none">
            <a:spAutoFit/>
          </a:bodyPr>
          <a:lstStyle/>
          <a:p>
            <a:r>
              <a:rPr lang="tr-TR" sz="1050" dirty="0"/>
              <a:t>https://novascotia.ca/natr/meb/education/mining-cycle.asp</a:t>
            </a:r>
          </a:p>
        </p:txBody>
      </p:sp>
    </p:spTree>
    <p:extLst>
      <p:ext uri="{BB962C8B-B14F-4D97-AF65-F5344CB8AC3E}">
        <p14:creationId xmlns:p14="http://schemas.microsoft.com/office/powerpoint/2010/main" val="4094180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29456" y="847771"/>
            <a:ext cx="10924672" cy="1754326"/>
          </a:xfrm>
          <a:prstGeom prst="rect">
            <a:avLst/>
          </a:prstGeom>
        </p:spPr>
        <p:txBody>
          <a:bodyPr wrap="square">
            <a:spAutoFit/>
          </a:bodyPr>
          <a:lstStyle/>
          <a:p>
            <a:pPr algn="just"/>
            <a:r>
              <a:rPr lang="tr-TR" dirty="0"/>
              <a:t>e) Cevher hazırlama-zenginleştirme (ore processing): Cevherin öğütülmesi, gang ile cevherin ayrılması, cevher mineralinin konsantre hale getirilmesi (örneğin bakır konsantresi) işlemleridir. </a:t>
            </a:r>
          </a:p>
          <a:p>
            <a:pPr algn="just"/>
            <a:r>
              <a:rPr lang="tr-TR" dirty="0"/>
              <a:t>f) Madenin izabesi (smelting): Mineral konsantresinden metal kazanma olayıdır. </a:t>
            </a:r>
          </a:p>
          <a:p>
            <a:pPr algn="just"/>
            <a:r>
              <a:rPr lang="tr-TR" dirty="0"/>
              <a:t>g) Rafine etme (Refining): Metali saflaştırma işlemidir. </a:t>
            </a:r>
          </a:p>
          <a:p>
            <a:pPr algn="just"/>
            <a:r>
              <a:rPr lang="tr-TR" dirty="0"/>
              <a:t>h) Pazarlama (Marketing): Alıcıya metalin satımı veya eritilmeyip, madende rafine edilmemişse metal konsantre halindeki satımını kapsar. </a:t>
            </a:r>
          </a:p>
        </p:txBody>
      </p:sp>
      <p:sp>
        <p:nvSpPr>
          <p:cNvPr id="4" name="TextBox 3"/>
          <p:cNvSpPr txBox="1"/>
          <p:nvPr/>
        </p:nvSpPr>
        <p:spPr>
          <a:xfrm>
            <a:off x="1764632" y="116632"/>
            <a:ext cx="8839332" cy="523220"/>
          </a:xfrm>
          <a:prstGeom prst="rect">
            <a:avLst/>
          </a:prstGeom>
          <a:noFill/>
        </p:spPr>
        <p:txBody>
          <a:bodyPr wrap="square" rtlCol="0">
            <a:spAutoFit/>
          </a:bodyPr>
          <a:lstStyle/>
          <a:p>
            <a:pPr algn="ctr"/>
            <a:r>
              <a:rPr lang="tr-TR" sz="2800" b="1" i="1" u="sng" dirty="0">
                <a:effectLst>
                  <a:outerShdw blurRad="38100" dist="38100" dir="2700000" algn="tl">
                    <a:srgbClr val="000000">
                      <a:alpha val="43137"/>
                    </a:srgbClr>
                  </a:outerShdw>
                </a:effectLst>
              </a:rPr>
              <a:t>Bir madenin bulunması ve işletilmesinde ana basamaklar</a:t>
            </a:r>
          </a:p>
        </p:txBody>
      </p:sp>
      <p:pic>
        <p:nvPicPr>
          <p:cNvPr id="5" name="Picture 2" descr="https://novascotia.ca/natr/meb/images/MiniingCycleLar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4214" y="2667815"/>
            <a:ext cx="6619610" cy="399223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804019" y="6604084"/>
            <a:ext cx="3482043" cy="253916"/>
          </a:xfrm>
          <a:prstGeom prst="rect">
            <a:avLst/>
          </a:prstGeom>
        </p:spPr>
        <p:txBody>
          <a:bodyPr wrap="none">
            <a:spAutoFit/>
          </a:bodyPr>
          <a:lstStyle/>
          <a:p>
            <a:r>
              <a:rPr lang="tr-TR" sz="1050" dirty="0"/>
              <a:t>https://novascotia.ca/natr/meb/education/mining-cycle.asp</a:t>
            </a:r>
          </a:p>
        </p:txBody>
      </p:sp>
    </p:spTree>
    <p:extLst>
      <p:ext uri="{BB962C8B-B14F-4D97-AF65-F5344CB8AC3E}">
        <p14:creationId xmlns:p14="http://schemas.microsoft.com/office/powerpoint/2010/main" val="4215811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EA33005-1042-BA4E-8F1B-BFE6C1E0A08A}"/>
              </a:ext>
            </a:extLst>
          </p:cNvPr>
          <p:cNvSpPr txBox="1"/>
          <p:nvPr/>
        </p:nvSpPr>
        <p:spPr>
          <a:xfrm>
            <a:off x="545431" y="120969"/>
            <a:ext cx="11149263" cy="954107"/>
          </a:xfrm>
          <a:prstGeom prst="rect">
            <a:avLst/>
          </a:prstGeom>
          <a:noFill/>
        </p:spPr>
        <p:txBody>
          <a:bodyPr wrap="square" rtlCol="0">
            <a:spAutoFit/>
          </a:bodyPr>
          <a:lstStyle/>
          <a:p>
            <a:pPr algn="ctr"/>
            <a:r>
              <a:rPr lang="tr-TR" sz="2800" b="1" i="1" u="sng" dirty="0">
                <a:effectLst>
                  <a:outerShdw blurRad="38100" dist="38100" dir="2700000" algn="tl">
                    <a:srgbClr val="000000">
                      <a:alpha val="43137"/>
                    </a:srgbClr>
                  </a:outerShdw>
                </a:effectLst>
              </a:rPr>
              <a:t>BİR POTANSİYEL CEVHER KÜTLESİNİN DEĞERLENDİRİLMESİNDE BAZI</a:t>
            </a:r>
          </a:p>
          <a:p>
            <a:pPr algn="ctr"/>
            <a:r>
              <a:rPr lang="tr-TR" sz="2800" b="1" i="1" u="sng" dirty="0">
                <a:effectLst>
                  <a:outerShdw blurRad="38100" dist="38100" dir="2700000" algn="tl">
                    <a:srgbClr val="000000">
                      <a:alpha val="43137"/>
                    </a:srgbClr>
                  </a:outerShdw>
                </a:effectLst>
              </a:rPr>
              <a:t>ÖNEMLİ FAKTÖRLER </a:t>
            </a:r>
          </a:p>
        </p:txBody>
      </p:sp>
      <p:sp>
        <p:nvSpPr>
          <p:cNvPr id="3" name="Rectangle 2"/>
          <p:cNvSpPr/>
          <p:nvPr/>
        </p:nvSpPr>
        <p:spPr>
          <a:xfrm>
            <a:off x="545430" y="1213008"/>
            <a:ext cx="11149263" cy="923330"/>
          </a:xfrm>
          <a:prstGeom prst="rect">
            <a:avLst/>
          </a:prstGeom>
        </p:spPr>
        <p:txBody>
          <a:bodyPr wrap="square">
            <a:spAutoFit/>
          </a:bodyPr>
          <a:lstStyle/>
          <a:p>
            <a:r>
              <a:rPr lang="tr-TR" b="1" i="1" dirty="0"/>
              <a:t>1- Cevher Tenörü ve Rezervi (Ore Grade and Tonnage) : </a:t>
            </a:r>
            <a:r>
              <a:rPr lang="tr-TR" dirty="0"/>
              <a:t>Bir cevher kütlesi içindeki metal çokluğuna (konsantrasyonuna) o kütlenin tenörü denir ve genellikle ya % ile yada ppm (parts per million = 1/1 000 000) olarak ifade edilir. Konsantrasyonları saptamak için yapılan işleme “ analiz ” (assaying) denir. </a:t>
            </a:r>
          </a:p>
        </p:txBody>
      </p:sp>
      <p:sp>
        <p:nvSpPr>
          <p:cNvPr id="4" name="Rectangle 3"/>
          <p:cNvSpPr/>
          <p:nvPr/>
        </p:nvSpPr>
        <p:spPr>
          <a:xfrm>
            <a:off x="545430" y="2279695"/>
            <a:ext cx="11149263" cy="646331"/>
          </a:xfrm>
          <a:prstGeom prst="rect">
            <a:avLst/>
          </a:prstGeom>
        </p:spPr>
        <p:txBody>
          <a:bodyPr wrap="square">
            <a:spAutoFit/>
          </a:bodyPr>
          <a:lstStyle/>
          <a:p>
            <a:r>
              <a:rPr lang="tr-TR" dirty="0"/>
              <a:t>Çeşitli ekonomik ve bazı politik düşünceler, bir cevher kütlesinden üretilebilecek en düşük cevher tenörüne karar vermede etkili olur. Bu en düşük tenöre “ cut – off ” tenörü (cut off grade) denir. </a:t>
            </a:r>
          </a:p>
        </p:txBody>
      </p:sp>
      <p:sp>
        <p:nvSpPr>
          <p:cNvPr id="5" name="Rectangle 4"/>
          <p:cNvSpPr/>
          <p:nvPr/>
        </p:nvSpPr>
        <p:spPr>
          <a:xfrm>
            <a:off x="545429" y="3103722"/>
            <a:ext cx="11149265" cy="923330"/>
          </a:xfrm>
          <a:prstGeom prst="rect">
            <a:avLst/>
          </a:prstGeom>
        </p:spPr>
        <p:txBody>
          <a:bodyPr wrap="square">
            <a:spAutoFit/>
          </a:bodyPr>
          <a:lstStyle/>
          <a:p>
            <a:r>
              <a:rPr lang="tr-TR"/>
              <a:t>Cevherleşme seviyesinin tedricen temel (background) değerlerine azalma gösterdiği cevher kütlesi sınırlarını ortaya koymak amacıyla pek çok örnek toplanmalı ve analiz edilmelidir. Bu yolla bulunan sınırlara “ analiz limitleri ” (assay limits) denir. </a:t>
            </a:r>
            <a:endParaRPr lang="tr-TR" dirty="0"/>
          </a:p>
        </p:txBody>
      </p:sp>
      <p:sp>
        <p:nvSpPr>
          <p:cNvPr id="7" name="Rectangle 6"/>
          <p:cNvSpPr/>
          <p:nvPr/>
        </p:nvSpPr>
        <p:spPr>
          <a:xfrm>
            <a:off x="545428" y="4204748"/>
            <a:ext cx="11004887" cy="923330"/>
          </a:xfrm>
          <a:prstGeom prst="rect">
            <a:avLst/>
          </a:prstGeom>
        </p:spPr>
        <p:txBody>
          <a:bodyPr wrap="square">
            <a:spAutoFit/>
          </a:bodyPr>
          <a:lstStyle/>
          <a:p>
            <a:r>
              <a:rPr lang="tr-TR" dirty="0"/>
              <a:t>Bu sınırlar tamamıyla ekonomik olarak saptandığından, hiçbir jeolojik özellik tarafından ortaya konulmayabilir. Eğer ürün için verilen fiyatlar artarsa o zaman cut-off tenörü muhtemelen azalabilir ve böylece cevher rezervlerinin rezerv miktarı (tonajı) artar. </a:t>
            </a:r>
          </a:p>
        </p:txBody>
      </p:sp>
      <p:sp>
        <p:nvSpPr>
          <p:cNvPr id="8" name="Rectangle 7"/>
          <p:cNvSpPr/>
          <p:nvPr/>
        </p:nvSpPr>
        <p:spPr>
          <a:xfrm>
            <a:off x="545427" y="5305774"/>
            <a:ext cx="11004887" cy="646331"/>
          </a:xfrm>
          <a:prstGeom prst="rect">
            <a:avLst/>
          </a:prstGeom>
        </p:spPr>
        <p:txBody>
          <a:bodyPr wrap="square">
            <a:spAutoFit/>
          </a:bodyPr>
          <a:lstStyle/>
          <a:p>
            <a:r>
              <a:rPr lang="tr-TR" dirty="0"/>
              <a:t>Bu da tüm cevher kütlesinin tenörünün düşmesinde etkili olur. Böylelikle eğer günlük üretim miktarı aynı kalırsa, o zaman madenin ömrü artar. </a:t>
            </a:r>
          </a:p>
        </p:txBody>
      </p:sp>
    </p:spTree>
    <p:extLst>
      <p:ext uri="{BB962C8B-B14F-4D97-AF65-F5344CB8AC3E}">
        <p14:creationId xmlns:p14="http://schemas.microsoft.com/office/powerpoint/2010/main" val="686271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4590" y="419834"/>
            <a:ext cx="11630526" cy="2308324"/>
          </a:xfrm>
          <a:prstGeom prst="rect">
            <a:avLst/>
          </a:prstGeom>
        </p:spPr>
        <p:txBody>
          <a:bodyPr wrap="square">
            <a:spAutoFit/>
          </a:bodyPr>
          <a:lstStyle/>
          <a:p>
            <a:r>
              <a:rPr lang="tr-TR" b="1" i="1" dirty="0"/>
              <a:t>2- Yan Ürünler (By-products) : </a:t>
            </a:r>
            <a:r>
              <a:rPr lang="tr-TR" dirty="0"/>
              <a:t>Bazı cevherlerde birkaç metal bir arada bulunur ve bunlardan birinin satılması, diğerinin madenciliğinin finansmanına yardımcı olabilir. </a:t>
            </a:r>
          </a:p>
          <a:p>
            <a:endParaRPr lang="tr-TR" dirty="0"/>
          </a:p>
          <a:p>
            <a:r>
              <a:rPr lang="tr-TR" dirty="0"/>
              <a:t>Örneğin Pb ve Zn cevherlerinin madenciliğinde Ag ve Cd yan ürünler olabilir. Pek çok Güney Afrika altın cevherleşmelerinin önemli bir yan ürünü uranyumdur.</a:t>
            </a:r>
          </a:p>
          <a:p>
            <a:endParaRPr lang="tr-TR" dirty="0"/>
          </a:p>
          <a:p>
            <a:r>
              <a:rPr lang="tr-TR" dirty="0"/>
              <a:t>Cu-Pb ve Zn içeren ve Kuroko tipi yada volkanojenik masif sülfit tipi yataklar denilen bakır yataklarında yan ürün olarak Au ve Ag başta olmak üzere diğer bazı metaller de kazanılabilmektedir. </a:t>
            </a:r>
          </a:p>
        </p:txBody>
      </p:sp>
      <p:pic>
        <p:nvPicPr>
          <p:cNvPr id="2050" name="Picture 2" descr="Galena | CRYSTAL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52" y="3407555"/>
            <a:ext cx="2242391" cy="215830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halerite: The primary ore of zinc and a collector's g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0067" y="3506382"/>
            <a:ext cx="2865561" cy="19606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6261552" y="2728158"/>
            <a:ext cx="5654042" cy="3786942"/>
          </a:xfrm>
          <a:prstGeom prst="rect">
            <a:avLst/>
          </a:prstGeom>
        </p:spPr>
      </p:pic>
      <p:sp>
        <p:nvSpPr>
          <p:cNvPr id="6" name="Rectangle 5"/>
          <p:cNvSpPr/>
          <p:nvPr/>
        </p:nvSpPr>
        <p:spPr>
          <a:xfrm>
            <a:off x="9560462" y="6476523"/>
            <a:ext cx="2355132" cy="253916"/>
          </a:xfrm>
          <a:prstGeom prst="rect">
            <a:avLst/>
          </a:prstGeom>
        </p:spPr>
        <p:txBody>
          <a:bodyPr wrap="none">
            <a:spAutoFit/>
          </a:bodyPr>
          <a:lstStyle/>
          <a:p>
            <a:r>
              <a:rPr lang="tr-TR" sz="1050"/>
              <a:t>https://slideplayer.com/slide/4691115/</a:t>
            </a:r>
            <a:endParaRPr lang="tr-TR" sz="1050" dirty="0"/>
          </a:p>
        </p:txBody>
      </p:sp>
      <p:sp>
        <p:nvSpPr>
          <p:cNvPr id="7" name="Rectangle 6"/>
          <p:cNvSpPr/>
          <p:nvPr/>
        </p:nvSpPr>
        <p:spPr>
          <a:xfrm>
            <a:off x="19519" y="5569502"/>
            <a:ext cx="2890535" cy="253916"/>
          </a:xfrm>
          <a:prstGeom prst="rect">
            <a:avLst/>
          </a:prstGeom>
        </p:spPr>
        <p:txBody>
          <a:bodyPr wrap="none">
            <a:spAutoFit/>
          </a:bodyPr>
          <a:lstStyle/>
          <a:p>
            <a:r>
              <a:rPr lang="tr-TR" sz="1050" dirty="0"/>
              <a:t>https://mycrystalpedia.wordpress.com/g/galena/</a:t>
            </a:r>
          </a:p>
        </p:txBody>
      </p:sp>
      <p:sp>
        <p:nvSpPr>
          <p:cNvPr id="8" name="Rectangle 7"/>
          <p:cNvSpPr/>
          <p:nvPr/>
        </p:nvSpPr>
        <p:spPr>
          <a:xfrm>
            <a:off x="3114936" y="5587048"/>
            <a:ext cx="2760692" cy="253916"/>
          </a:xfrm>
          <a:prstGeom prst="rect">
            <a:avLst/>
          </a:prstGeom>
        </p:spPr>
        <p:txBody>
          <a:bodyPr wrap="none">
            <a:spAutoFit/>
          </a:bodyPr>
          <a:lstStyle/>
          <a:p>
            <a:r>
              <a:rPr lang="tr-TR" sz="1050" dirty="0"/>
              <a:t>https://geology.com/minerals/sphalerite.shtml</a:t>
            </a:r>
          </a:p>
        </p:txBody>
      </p:sp>
    </p:spTree>
    <p:extLst>
      <p:ext uri="{BB962C8B-B14F-4D97-AF65-F5344CB8AC3E}">
        <p14:creationId xmlns:p14="http://schemas.microsoft.com/office/powerpoint/2010/main" val="221894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LME – Londra Metal Borsası - Hurda Piyasas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6335" y="4608725"/>
            <a:ext cx="3028950" cy="1514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1890" y="109517"/>
            <a:ext cx="10844463" cy="646331"/>
          </a:xfrm>
          <a:prstGeom prst="rect">
            <a:avLst/>
          </a:prstGeom>
        </p:spPr>
        <p:txBody>
          <a:bodyPr wrap="square">
            <a:spAutoFit/>
          </a:bodyPr>
          <a:lstStyle/>
          <a:p>
            <a:r>
              <a:rPr lang="tr-TR" b="1" i="1" dirty="0"/>
              <a:t>3- Fiyatlar (Commodity Prices) : </a:t>
            </a:r>
            <a:r>
              <a:rPr lang="tr-TR" dirty="0"/>
              <a:t>Metallerin fiyatları hayati öneme sahip bir faktördür. Fiyatlar metalden metale değişir ve pek çoğu için günlük fiyat oynamaları oluşabilir. </a:t>
            </a:r>
          </a:p>
        </p:txBody>
      </p:sp>
      <p:sp>
        <p:nvSpPr>
          <p:cNvPr id="3" name="Rectangle 2"/>
          <p:cNvSpPr/>
          <p:nvPr/>
        </p:nvSpPr>
        <p:spPr>
          <a:xfrm>
            <a:off x="721890" y="927663"/>
            <a:ext cx="10587790" cy="646331"/>
          </a:xfrm>
          <a:prstGeom prst="rect">
            <a:avLst/>
          </a:prstGeom>
        </p:spPr>
        <p:txBody>
          <a:bodyPr wrap="square">
            <a:spAutoFit/>
          </a:bodyPr>
          <a:lstStyle/>
          <a:p>
            <a:r>
              <a:rPr lang="tr-TR" dirty="0"/>
              <a:t>Çoğu metalin fiyatı arz-talep ilişkisince oluşturulur. Londra Metal Borsa'sındaki (London Metal Exchange = LME) fiyatlar pek çok gazete tarafından günlük olarak yayınlanır.</a:t>
            </a:r>
          </a:p>
        </p:txBody>
      </p:sp>
      <p:sp>
        <p:nvSpPr>
          <p:cNvPr id="4" name="Rectangle 3"/>
          <p:cNvSpPr/>
          <p:nvPr/>
        </p:nvSpPr>
        <p:spPr>
          <a:xfrm>
            <a:off x="721889" y="1745809"/>
            <a:ext cx="10443411" cy="646331"/>
          </a:xfrm>
          <a:prstGeom prst="rect">
            <a:avLst/>
          </a:prstGeom>
        </p:spPr>
        <p:txBody>
          <a:bodyPr wrap="square">
            <a:spAutoFit/>
          </a:bodyPr>
          <a:lstStyle/>
          <a:p>
            <a:r>
              <a:rPr lang="tr-TR" dirty="0"/>
              <a:t>Öte yandan geçerli fiyatlar için daha ayrıntılı bilgiler Mining Journal, Engineering and Mining Journal ve Metal Bulletin’s Prices and Data Book gibi teknik bültenlerde ve kitaplarda bulunabilir. </a:t>
            </a:r>
          </a:p>
        </p:txBody>
      </p:sp>
      <p:sp>
        <p:nvSpPr>
          <p:cNvPr id="5" name="Rectangle 4"/>
          <p:cNvSpPr/>
          <p:nvPr/>
        </p:nvSpPr>
        <p:spPr>
          <a:xfrm>
            <a:off x="721888" y="2586876"/>
            <a:ext cx="10587791" cy="1200329"/>
          </a:xfrm>
          <a:prstGeom prst="rect">
            <a:avLst/>
          </a:prstGeom>
        </p:spPr>
        <p:txBody>
          <a:bodyPr wrap="square">
            <a:spAutoFit/>
          </a:bodyPr>
          <a:lstStyle/>
          <a:p>
            <a:r>
              <a:rPr lang="tr-TR" dirty="0"/>
              <a:t>Metallerin çoğunun fiyatlarının enflasyon ile birlikte hareket etme zorunluluğu yoktur. Ancak enflasyon, son zamanlardaki arama faaliyetlerini ve çoğu madenin karlılığı üzerine etki yaptığı gibi, ekonomilerinin ağırlıklı kısmının maden endüstrisine bağlı olduğu Zambiya ve Şili gibi ülkelerin ekonomileri üzerine son derece büyük etkiler yapmaktadır. </a:t>
            </a:r>
          </a:p>
        </p:txBody>
      </p:sp>
      <p:pic>
        <p:nvPicPr>
          <p:cNvPr id="4098" name="Picture 2" descr="Gold Price Hi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38" y="3787205"/>
            <a:ext cx="4286250" cy="296227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4591546" y="3787205"/>
            <a:ext cx="3890890" cy="2936070"/>
          </a:xfrm>
          <a:prstGeom prst="rect">
            <a:avLst/>
          </a:prstGeom>
        </p:spPr>
      </p:pic>
    </p:spTree>
    <p:extLst>
      <p:ext uri="{BB962C8B-B14F-4D97-AF65-F5344CB8AC3E}">
        <p14:creationId xmlns:p14="http://schemas.microsoft.com/office/powerpoint/2010/main" val="3901928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785" y="239138"/>
            <a:ext cx="6005265" cy="6463308"/>
          </a:xfrm>
          <a:prstGeom prst="rect">
            <a:avLst/>
          </a:prstGeom>
        </p:spPr>
        <p:txBody>
          <a:bodyPr wrap="square">
            <a:spAutoFit/>
          </a:bodyPr>
          <a:lstStyle/>
          <a:p>
            <a:r>
              <a:rPr lang="tr-TR" b="1" i="1" dirty="0"/>
              <a:t>4- Mineral Türü (Mineralogical Form) : </a:t>
            </a:r>
            <a:r>
              <a:rPr lang="tr-TR" dirty="0"/>
              <a:t>Bir mineralin özellikleri, mevcut teknoloji ile kazanma ve belli metalleri rafine etmeyi kolaylaştırır. Bu da cut-off tenörünü etkileyebilir. </a:t>
            </a:r>
          </a:p>
          <a:p>
            <a:endParaRPr lang="tr-TR" dirty="0"/>
          </a:p>
          <a:p>
            <a:r>
              <a:rPr lang="tr-TR" dirty="0"/>
              <a:t>Örneğin bu yüzden nikel, sülfidlerinden silikatlarına göre daha kolay kazanılır ve sülfid cevherleri % 0.5 Ni tenörüne kadar inen tenörlerle işletilebilirken, silikat cevherlerinin analiz değerleri ekonomik olabilmek için %1.5 Ni civarında olmak zorundadır. </a:t>
            </a:r>
          </a:p>
          <a:p>
            <a:endParaRPr lang="tr-TR" dirty="0"/>
          </a:p>
          <a:p>
            <a:r>
              <a:rPr lang="tr-TR" dirty="0"/>
              <a:t>Kalay; andradit ve aksinit gibi silikat mineralleri içinde bir miktar yer almasına rağmen asıl cevher minerali kassiterit içinde bulunur. </a:t>
            </a:r>
          </a:p>
          <a:p>
            <a:endParaRPr lang="tr-TR" dirty="0"/>
          </a:p>
          <a:p>
            <a:r>
              <a:rPr lang="tr-TR" dirty="0"/>
              <a:t>Alüminyum, doğal olarak pek çok silikat mineralinde bol miktarda mevcuttur fakat ekonomik kazanım için alüminyum, sulu alüminyum oksit formu yani “Boksit” şeklinde olmalıdır. </a:t>
            </a:r>
          </a:p>
          <a:p>
            <a:endParaRPr lang="tr-TR" dirty="0"/>
          </a:p>
          <a:p>
            <a:r>
              <a:rPr lang="tr-TR" dirty="0"/>
              <a:t>Cevherin mineralojik karakteri, konsantrenin maksimum mümkün tenörü üzerinde bazı sınırlamalar getirir. Örneğin, nabit Cu içeren bir cevherden teorik olarak %100 Cu içeren konsantre elde etmek olasıdır fakat eğer cevher kalkopirit (CuFeS</a:t>
            </a:r>
            <a:r>
              <a:rPr lang="tr-TR" baseline="-25000" dirty="0"/>
              <a:t>2</a:t>
            </a:r>
            <a:r>
              <a:rPr lang="tr-TR" dirty="0"/>
              <a:t>) olsaydı, en iyi konsantre sadece %34.5 Cu içerecekti. </a:t>
            </a:r>
          </a:p>
        </p:txBody>
      </p:sp>
      <p:pic>
        <p:nvPicPr>
          <p:cNvPr id="5122" name="Picture 2" descr="Cassiterite: The tin mineral cassiterite information and pictures"/>
          <p:cNvPicPr>
            <a:picLocks noChangeAspect="1" noChangeArrowheads="1"/>
          </p:cNvPicPr>
          <p:nvPr/>
        </p:nvPicPr>
        <p:blipFill rotWithShape="1">
          <a:blip r:embed="rId2">
            <a:extLst>
              <a:ext uri="{28A0092B-C50C-407E-A947-70E740481C1C}">
                <a14:useLocalDpi xmlns:a14="http://schemas.microsoft.com/office/drawing/2010/main" val="0"/>
              </a:ext>
            </a:extLst>
          </a:blip>
          <a:srcRect b="6887"/>
          <a:stretch/>
        </p:blipFill>
        <p:spPr bwMode="auto">
          <a:xfrm>
            <a:off x="6389019" y="151538"/>
            <a:ext cx="2826540" cy="217544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European Commission recognizes Bauxite as 'Critical Raw Materials'; Bauxite  Mining, Price, Ore, Mineral, Formula, Prod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5777" y="2175423"/>
            <a:ext cx="3335083" cy="222512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ineral Specimen: Chalcopyrite with Calcite and Quartz - Fabre Minerals"/>
          <p:cNvPicPr>
            <a:picLocks noChangeAspect="1" noChangeArrowheads="1"/>
          </p:cNvPicPr>
          <p:nvPr/>
        </p:nvPicPr>
        <p:blipFill rotWithShape="1">
          <a:blip r:embed="rId4">
            <a:extLst>
              <a:ext uri="{28A0092B-C50C-407E-A947-70E740481C1C}">
                <a14:useLocalDpi xmlns:a14="http://schemas.microsoft.com/office/drawing/2010/main" val="0"/>
              </a:ext>
            </a:extLst>
          </a:blip>
          <a:srcRect l="4305" t="7558" r="5040"/>
          <a:stretch/>
        </p:blipFill>
        <p:spPr bwMode="auto">
          <a:xfrm>
            <a:off x="6115050" y="4557712"/>
            <a:ext cx="3557587" cy="22717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15050" y="4350872"/>
            <a:ext cx="6096000" cy="253916"/>
          </a:xfrm>
          <a:prstGeom prst="rect">
            <a:avLst/>
          </a:prstGeom>
        </p:spPr>
        <p:txBody>
          <a:bodyPr>
            <a:spAutoFit/>
          </a:bodyPr>
          <a:lstStyle/>
          <a:p>
            <a:r>
              <a:rPr lang="tr-TR" sz="1050" dirty="0"/>
              <a:t>https://www.alcircle.com/news/european-commission-recognizes-bauxite-as-critical-raw-materials-57988</a:t>
            </a:r>
          </a:p>
        </p:txBody>
      </p:sp>
      <p:sp>
        <p:nvSpPr>
          <p:cNvPr id="5" name="Rectangle 4"/>
          <p:cNvSpPr/>
          <p:nvPr/>
        </p:nvSpPr>
        <p:spPr>
          <a:xfrm>
            <a:off x="9672637" y="6420924"/>
            <a:ext cx="2538413" cy="415498"/>
          </a:xfrm>
          <a:prstGeom prst="rect">
            <a:avLst/>
          </a:prstGeom>
        </p:spPr>
        <p:txBody>
          <a:bodyPr wrap="square">
            <a:spAutoFit/>
          </a:bodyPr>
          <a:lstStyle/>
          <a:p>
            <a:r>
              <a:rPr lang="tr-TR" sz="1050" dirty="0"/>
              <a:t>https://www.fabreminerals.com/search_show.php?SECTION=RSRO&amp;CODE=EM73X6</a:t>
            </a:r>
          </a:p>
        </p:txBody>
      </p:sp>
      <p:sp>
        <p:nvSpPr>
          <p:cNvPr id="6" name="Rectangle 5"/>
          <p:cNvSpPr/>
          <p:nvPr/>
        </p:nvSpPr>
        <p:spPr>
          <a:xfrm>
            <a:off x="9213731" y="151538"/>
            <a:ext cx="2972289" cy="253916"/>
          </a:xfrm>
          <a:prstGeom prst="rect">
            <a:avLst/>
          </a:prstGeom>
        </p:spPr>
        <p:txBody>
          <a:bodyPr wrap="none">
            <a:spAutoFit/>
          </a:bodyPr>
          <a:lstStyle/>
          <a:p>
            <a:r>
              <a:rPr lang="tr-TR" sz="1050" dirty="0"/>
              <a:t>https://www.minerals.net/mineral/cassiterite.aspx</a:t>
            </a:r>
          </a:p>
        </p:txBody>
      </p:sp>
      <p:sp>
        <p:nvSpPr>
          <p:cNvPr id="7" name="Rectangle 6"/>
          <p:cNvSpPr/>
          <p:nvPr/>
        </p:nvSpPr>
        <p:spPr>
          <a:xfrm>
            <a:off x="6346359" y="2299484"/>
            <a:ext cx="954172" cy="369332"/>
          </a:xfrm>
          <a:prstGeom prst="rect">
            <a:avLst/>
          </a:prstGeom>
        </p:spPr>
        <p:txBody>
          <a:bodyPr wrap="none">
            <a:spAutoFit/>
          </a:bodyPr>
          <a:lstStyle/>
          <a:p>
            <a:r>
              <a:rPr lang="tr-TR" dirty="0"/>
              <a:t>Kasiterit</a:t>
            </a:r>
          </a:p>
        </p:txBody>
      </p:sp>
      <p:sp>
        <p:nvSpPr>
          <p:cNvPr id="11" name="Rectangle 10"/>
          <p:cNvSpPr/>
          <p:nvPr/>
        </p:nvSpPr>
        <p:spPr>
          <a:xfrm>
            <a:off x="11227640" y="1859318"/>
            <a:ext cx="753220" cy="369332"/>
          </a:xfrm>
          <a:prstGeom prst="rect">
            <a:avLst/>
          </a:prstGeom>
        </p:spPr>
        <p:txBody>
          <a:bodyPr wrap="none">
            <a:spAutoFit/>
          </a:bodyPr>
          <a:lstStyle/>
          <a:p>
            <a:r>
              <a:rPr lang="tr-TR" dirty="0"/>
              <a:t>Boksit</a:t>
            </a:r>
          </a:p>
        </p:txBody>
      </p:sp>
      <p:sp>
        <p:nvSpPr>
          <p:cNvPr id="12" name="Rectangle 11"/>
          <p:cNvSpPr/>
          <p:nvPr/>
        </p:nvSpPr>
        <p:spPr>
          <a:xfrm>
            <a:off x="9672637" y="6051592"/>
            <a:ext cx="1067536" cy="369332"/>
          </a:xfrm>
          <a:prstGeom prst="rect">
            <a:avLst/>
          </a:prstGeom>
        </p:spPr>
        <p:txBody>
          <a:bodyPr wrap="none">
            <a:spAutoFit/>
          </a:bodyPr>
          <a:lstStyle/>
          <a:p>
            <a:r>
              <a:rPr lang="tr-TR" dirty="0"/>
              <a:t>Kalkopirit</a:t>
            </a:r>
          </a:p>
        </p:txBody>
      </p:sp>
    </p:spTree>
    <p:extLst>
      <p:ext uri="{BB962C8B-B14F-4D97-AF65-F5344CB8AC3E}">
        <p14:creationId xmlns:p14="http://schemas.microsoft.com/office/powerpoint/2010/main" val="3837429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1263" y="364231"/>
            <a:ext cx="11550316" cy="923330"/>
          </a:xfrm>
          <a:prstGeom prst="rect">
            <a:avLst/>
          </a:prstGeom>
        </p:spPr>
        <p:txBody>
          <a:bodyPr wrap="square">
            <a:spAutoFit/>
          </a:bodyPr>
          <a:lstStyle/>
          <a:p>
            <a:r>
              <a:rPr lang="tr-TR" b="1" i="1" dirty="0"/>
              <a:t>5- Tane Boyu ve Şekli (Grain Size and Shape) : </a:t>
            </a:r>
            <a:r>
              <a:rPr lang="tr-TR" dirty="0"/>
              <a:t>Kazanım (recovery); konsantre olarak elde edilen cevher içinde yer alan toplam metalin yüzdesine verilen isimdir. % 90’lik kazanım ile konsantre olarak elde edilen cevher içindeki metalin % 90’i anlatılmak istenmektedir. Kalan %10 ise atık “ tailing ” adını alır. </a:t>
            </a:r>
          </a:p>
        </p:txBody>
      </p:sp>
      <p:sp>
        <p:nvSpPr>
          <p:cNvPr id="3" name="Rectangle 2"/>
          <p:cNvSpPr/>
          <p:nvPr/>
        </p:nvSpPr>
        <p:spPr>
          <a:xfrm>
            <a:off x="481263" y="1433172"/>
            <a:ext cx="11325726" cy="646331"/>
          </a:xfrm>
          <a:prstGeom prst="rect">
            <a:avLst/>
          </a:prstGeom>
        </p:spPr>
        <p:txBody>
          <a:bodyPr wrap="square">
            <a:spAutoFit/>
          </a:bodyPr>
          <a:lstStyle/>
          <a:p>
            <a:r>
              <a:rPr lang="tr-TR" dirty="0"/>
              <a:t>Eğer cevher yeteri kadar küçük parçalara öğütülebilirse o zaman mineral fazlalarının %100 kazanımı sağlayabilecek tamamen serbestleşmenin oluşulabileceği düşünülebilir. Teknolojinin bugünkü hali ile bu mümkün değildir. </a:t>
            </a:r>
          </a:p>
        </p:txBody>
      </p:sp>
      <p:sp>
        <p:nvSpPr>
          <p:cNvPr id="4" name="Rectangle 3"/>
          <p:cNvSpPr/>
          <p:nvPr/>
        </p:nvSpPr>
        <p:spPr>
          <a:xfrm>
            <a:off x="481263" y="2225114"/>
            <a:ext cx="11325726" cy="923330"/>
          </a:xfrm>
          <a:prstGeom prst="rect">
            <a:avLst/>
          </a:prstGeom>
        </p:spPr>
        <p:txBody>
          <a:bodyPr wrap="square">
            <a:spAutoFit/>
          </a:bodyPr>
          <a:lstStyle/>
          <a:p>
            <a:r>
              <a:rPr lang="tr-TR" dirty="0"/>
              <a:t>Küçük taneli mineralleri veya diğer minerallerle çok ince olarak birlikte büyümüş taneleri, cevher zenginleştirme tesislerinde kazanmak zor veya imkansızdır. Bu durumda kazanım çok az olabilir. Birincil kalay yataklarından kazanımlar geleneksel olarak % 40-80 aralığında olup bakır cevherlerinde kazanımlar % 80-90’ lara varmaktadır. </a:t>
            </a:r>
          </a:p>
        </p:txBody>
      </p:sp>
      <p:pic>
        <p:nvPicPr>
          <p:cNvPr id="6146" name="Picture 2" descr="https://www.icmm.com/website/graphics/assets/190606_gtr_tailing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75" y="3406776"/>
            <a:ext cx="9734550" cy="2676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7335754" y="6366814"/>
            <a:ext cx="3922796" cy="261610"/>
          </a:xfrm>
          <a:prstGeom prst="rect">
            <a:avLst/>
          </a:prstGeom>
        </p:spPr>
        <p:txBody>
          <a:bodyPr wrap="square">
            <a:spAutoFit/>
          </a:bodyPr>
          <a:lstStyle/>
          <a:p>
            <a:r>
              <a:rPr lang="tr-TR" sz="1050" dirty="0"/>
              <a:t>https://www.icmm.com/en-gb/environment/tailings/about-tailings</a:t>
            </a:r>
          </a:p>
        </p:txBody>
      </p:sp>
    </p:spTree>
    <p:extLst>
      <p:ext uri="{BB962C8B-B14F-4D97-AF65-F5344CB8AC3E}">
        <p14:creationId xmlns:p14="http://schemas.microsoft.com/office/powerpoint/2010/main" val="2031739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2104" y="566678"/>
            <a:ext cx="11149263" cy="2585323"/>
          </a:xfrm>
          <a:prstGeom prst="rect">
            <a:avLst/>
          </a:prstGeom>
        </p:spPr>
        <p:txBody>
          <a:bodyPr wrap="square">
            <a:spAutoFit/>
          </a:bodyPr>
          <a:lstStyle/>
          <a:p>
            <a:r>
              <a:rPr lang="tr-TR" b="1" i="1" dirty="0"/>
              <a:t>6- İstenmeyen maddeler (Undesirable Substances) : </a:t>
            </a:r>
            <a:r>
              <a:rPr lang="tr-TR" dirty="0"/>
              <a:t>Hem cevher hem de gang mineralleri içinde Tennantit (Cu</a:t>
            </a:r>
            <a:r>
              <a:rPr lang="tr-TR" baseline="-25000" dirty="0"/>
              <a:t>12</a:t>
            </a:r>
            <a:r>
              <a:rPr lang="tr-TR" dirty="0"/>
              <a:t>As</a:t>
            </a:r>
            <a:r>
              <a:rPr lang="tr-TR" baseline="-25000" dirty="0"/>
              <a:t>4</a:t>
            </a:r>
            <a:r>
              <a:rPr lang="tr-TR" dirty="0"/>
              <a:t>S</a:t>
            </a:r>
            <a:r>
              <a:rPr lang="tr-TR" baseline="-25000" dirty="0"/>
              <a:t>13</a:t>
            </a:r>
            <a:r>
              <a:rPr lang="tr-TR" dirty="0"/>
              <a:t>), istenmeyen arseniği ve bazen civayı bakır konsantreleri içine getirmiş olur. </a:t>
            </a:r>
          </a:p>
          <a:p>
            <a:endParaRPr lang="tr-TR" dirty="0"/>
          </a:p>
          <a:p>
            <a:r>
              <a:rPr lang="tr-TR" dirty="0"/>
              <a:t>Bunlar gibi demir cevherleri içinde fosfor, nikel konsantreleri içinde arsenik, izabehanelerde büyük maddi zararlara yol açacaktır. </a:t>
            </a:r>
          </a:p>
          <a:p>
            <a:endParaRPr lang="tr-TR" dirty="0"/>
          </a:p>
          <a:p>
            <a:r>
              <a:rPr lang="tr-TR" dirty="0"/>
              <a:t>Gang minerallerinin cevherin değerini azaltma yolları çeşitlidir. Bazı primer kalay yatakları oldukça fazla miktarlarda topaz içerir ki bu mineral sertliği nedeniyle kırıcı ve öğütücü aletlerin aşınmasını arttırır, böylelikle de üretim masraflarını yükseltir. </a:t>
            </a:r>
          </a:p>
        </p:txBody>
      </p:sp>
      <p:pic>
        <p:nvPicPr>
          <p:cNvPr id="7170" name="Picture 2" descr="File:Tennantite-119318.jpg - Wikimedia Comm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92" y="3270251"/>
            <a:ext cx="3955634" cy="268983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galleries.com/minerals/sulfides/nickelin/nickel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4826" y="4052701"/>
            <a:ext cx="3571876" cy="2678908"/>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assiterite on topaz, specimen 4 cm acro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460" y="2947800"/>
            <a:ext cx="3647564" cy="27386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951375"/>
            <a:ext cx="3738563" cy="253916"/>
          </a:xfrm>
          <a:prstGeom prst="rect">
            <a:avLst/>
          </a:prstGeom>
        </p:spPr>
        <p:txBody>
          <a:bodyPr wrap="square">
            <a:spAutoFit/>
          </a:bodyPr>
          <a:lstStyle/>
          <a:p>
            <a:r>
              <a:rPr lang="tr-TR" sz="1050" dirty="0"/>
              <a:t>https://commons.wikimedia.org/wiki/File:Tennantite-119318.jpg</a:t>
            </a:r>
          </a:p>
        </p:txBody>
      </p:sp>
      <p:sp>
        <p:nvSpPr>
          <p:cNvPr id="5" name="Rectangle 4"/>
          <p:cNvSpPr/>
          <p:nvPr/>
        </p:nvSpPr>
        <p:spPr>
          <a:xfrm>
            <a:off x="6389066" y="6647515"/>
            <a:ext cx="2135521" cy="253916"/>
          </a:xfrm>
          <a:prstGeom prst="rect">
            <a:avLst/>
          </a:prstGeom>
        </p:spPr>
        <p:txBody>
          <a:bodyPr wrap="none">
            <a:spAutoFit/>
          </a:bodyPr>
          <a:lstStyle/>
          <a:p>
            <a:r>
              <a:rPr lang="tr-TR" sz="1050" dirty="0"/>
              <a:t>http://www.galleries.com/nickeline</a:t>
            </a:r>
          </a:p>
        </p:txBody>
      </p:sp>
      <p:sp>
        <p:nvSpPr>
          <p:cNvPr id="6" name="Rectangle 5"/>
          <p:cNvSpPr/>
          <p:nvPr/>
        </p:nvSpPr>
        <p:spPr>
          <a:xfrm>
            <a:off x="8153523" y="5686425"/>
            <a:ext cx="3881438" cy="253916"/>
          </a:xfrm>
          <a:prstGeom prst="rect">
            <a:avLst/>
          </a:prstGeom>
        </p:spPr>
        <p:txBody>
          <a:bodyPr wrap="square">
            <a:spAutoFit/>
          </a:bodyPr>
          <a:lstStyle/>
          <a:p>
            <a:r>
              <a:rPr lang="tr-TR" sz="1050" dirty="0"/>
              <a:t>https://www.virtualmicroscope.org/content/cassiterite-and-topaz</a:t>
            </a:r>
          </a:p>
        </p:txBody>
      </p:sp>
      <p:sp>
        <p:nvSpPr>
          <p:cNvPr id="10" name="Rectangle 9"/>
          <p:cNvSpPr/>
          <p:nvPr/>
        </p:nvSpPr>
        <p:spPr>
          <a:xfrm>
            <a:off x="9186910" y="5903449"/>
            <a:ext cx="1814664" cy="369332"/>
          </a:xfrm>
          <a:prstGeom prst="rect">
            <a:avLst/>
          </a:prstGeom>
        </p:spPr>
        <p:txBody>
          <a:bodyPr wrap="none">
            <a:spAutoFit/>
          </a:bodyPr>
          <a:lstStyle/>
          <a:p>
            <a:r>
              <a:rPr lang="tr-TR" dirty="0"/>
              <a:t>Kasiterit ve Topaz</a:t>
            </a:r>
          </a:p>
        </p:txBody>
      </p:sp>
      <p:sp>
        <p:nvSpPr>
          <p:cNvPr id="11" name="Rectangle 10"/>
          <p:cNvSpPr/>
          <p:nvPr/>
        </p:nvSpPr>
        <p:spPr>
          <a:xfrm>
            <a:off x="5687541" y="3683369"/>
            <a:ext cx="826445" cy="369332"/>
          </a:xfrm>
          <a:prstGeom prst="rect">
            <a:avLst/>
          </a:prstGeom>
        </p:spPr>
        <p:txBody>
          <a:bodyPr wrap="none">
            <a:spAutoFit/>
          </a:bodyPr>
          <a:lstStyle/>
          <a:p>
            <a:r>
              <a:rPr lang="tr-TR" dirty="0"/>
              <a:t>Nikelin</a:t>
            </a:r>
          </a:p>
        </p:txBody>
      </p:sp>
      <p:sp>
        <p:nvSpPr>
          <p:cNvPr id="12" name="Rectangle 11"/>
          <p:cNvSpPr/>
          <p:nvPr/>
        </p:nvSpPr>
        <p:spPr>
          <a:xfrm>
            <a:off x="1429677" y="6161180"/>
            <a:ext cx="1072538" cy="369332"/>
          </a:xfrm>
          <a:prstGeom prst="rect">
            <a:avLst/>
          </a:prstGeom>
        </p:spPr>
        <p:txBody>
          <a:bodyPr wrap="none">
            <a:spAutoFit/>
          </a:bodyPr>
          <a:lstStyle/>
          <a:p>
            <a:r>
              <a:rPr lang="tr-TR" dirty="0"/>
              <a:t>Tennantit</a:t>
            </a:r>
          </a:p>
        </p:txBody>
      </p:sp>
    </p:spTree>
    <p:extLst>
      <p:ext uri="{BB962C8B-B14F-4D97-AF65-F5344CB8AC3E}">
        <p14:creationId xmlns:p14="http://schemas.microsoft.com/office/powerpoint/2010/main" val="31285235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TotalTime>
  <Words>1127</Words>
  <Application>Microsoft Macintosh PowerPoint</Application>
  <PresentationFormat>Widescreen</PresentationFormat>
  <Paragraphs>69</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Sinan.Akiska</dc:creator>
  <cp:lastModifiedBy>Sinan.Akiska</cp:lastModifiedBy>
  <cp:revision>44</cp:revision>
  <dcterms:created xsi:type="dcterms:W3CDTF">2020-10-22T11:28:47Z</dcterms:created>
  <dcterms:modified xsi:type="dcterms:W3CDTF">2021-03-30T21:20:33Z</dcterms:modified>
</cp:coreProperties>
</file>