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3" r:id="rId7"/>
    <p:sldId id="264" r:id="rId8"/>
    <p:sldId id="265" r:id="rId9"/>
    <p:sldId id="267" r:id="rId10"/>
    <p:sldId id="269" r:id="rId11"/>
    <p:sldId id="270" r:id="rId1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E01FC-03B4-46CB-87F5-B5569AD5201C}" type="datetimeFigureOut">
              <a:rPr lang="tr-TR" smtClean="0"/>
              <a:t>4.10.2018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5A13E-9B89-4963-BB89-26042DBFF9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892443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E01FC-03B4-46CB-87F5-B5569AD5201C}" type="datetimeFigureOut">
              <a:rPr lang="tr-TR" smtClean="0"/>
              <a:t>4.10.2018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5A13E-9B89-4963-BB89-26042DBFF9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66641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E01FC-03B4-46CB-87F5-B5569AD5201C}" type="datetimeFigureOut">
              <a:rPr lang="tr-TR" smtClean="0"/>
              <a:t>4.10.2018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5A13E-9B89-4963-BB89-26042DBFF9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932671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E01FC-03B4-46CB-87F5-B5569AD5201C}" type="datetimeFigureOut">
              <a:rPr lang="tr-TR" smtClean="0"/>
              <a:t>4.10.2018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5A13E-9B89-4963-BB89-26042DBFF9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286239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E01FC-03B4-46CB-87F5-B5569AD5201C}" type="datetimeFigureOut">
              <a:rPr lang="tr-TR" smtClean="0"/>
              <a:t>4.10.2018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5A13E-9B89-4963-BB89-26042DBFF9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338069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E01FC-03B4-46CB-87F5-B5569AD5201C}" type="datetimeFigureOut">
              <a:rPr lang="tr-TR" smtClean="0"/>
              <a:t>4.10.2018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5A13E-9B89-4963-BB89-26042DBFF9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878154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E01FC-03B4-46CB-87F5-B5569AD5201C}" type="datetimeFigureOut">
              <a:rPr lang="tr-TR" smtClean="0"/>
              <a:t>4.10.2018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5A13E-9B89-4963-BB89-26042DBFF9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319768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E01FC-03B4-46CB-87F5-B5569AD5201C}" type="datetimeFigureOut">
              <a:rPr lang="tr-TR" smtClean="0"/>
              <a:t>4.10.2018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5A13E-9B89-4963-BB89-26042DBFF9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27807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E01FC-03B4-46CB-87F5-B5569AD5201C}" type="datetimeFigureOut">
              <a:rPr lang="tr-TR" smtClean="0"/>
              <a:t>4.10.2018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5A13E-9B89-4963-BB89-26042DBFF9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907890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E01FC-03B4-46CB-87F5-B5569AD5201C}" type="datetimeFigureOut">
              <a:rPr lang="tr-TR" smtClean="0"/>
              <a:t>4.10.2018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5A13E-9B89-4963-BB89-26042DBFF9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672032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E01FC-03B4-46CB-87F5-B5569AD5201C}" type="datetimeFigureOut">
              <a:rPr lang="tr-TR" smtClean="0"/>
              <a:t>4.10.2018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5A13E-9B89-4963-BB89-26042DBFF9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778567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AE01FC-03B4-46CB-87F5-B5569AD5201C}" type="datetimeFigureOut">
              <a:rPr lang="tr-TR" smtClean="0"/>
              <a:t>4.10.2018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95A13E-9B89-4963-BB89-26042DBFF9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15690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Madde Tepki Kuramı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smtClean="0"/>
              <a:t>11. </a:t>
            </a:r>
            <a:r>
              <a:rPr lang="tr-TR" dirty="0" smtClean="0"/>
              <a:t>Hafta</a:t>
            </a:r>
          </a:p>
          <a:p>
            <a:r>
              <a:rPr lang="tr-TR" dirty="0" smtClean="0"/>
              <a:t>Test Kalibrasyonu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745213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Rasch</a:t>
            </a:r>
            <a:r>
              <a:rPr lang="tr-TR" dirty="0"/>
              <a:t> Modeline Göre Kalibrasyon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sz="2600" dirty="0" smtClean="0"/>
              <a:t>Elde edilen madde güçlük değerleri ve katılımcıların yetenekleri bu metrik üzerinde yorumlanır. Böylece test kalibre edilmiş olur. </a:t>
            </a:r>
          </a:p>
          <a:p>
            <a:pPr algn="just"/>
            <a:endParaRPr lang="tr-TR" sz="2600" dirty="0"/>
          </a:p>
          <a:p>
            <a:pPr algn="just"/>
            <a:r>
              <a:rPr lang="tr-TR" sz="2600" dirty="0" smtClean="0"/>
              <a:t>Test kalibrasyon süreci, her bir katılımcının ve her bir maddenin yetenek ölçeği üzerindeki bir noktaya yerleştirilmesiyle sonlanır.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206554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Kaynakça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tr-TR" dirty="0" smtClean="0"/>
              <a:t>Baker, F. B. (2016). </a:t>
            </a:r>
            <a:r>
              <a:rPr lang="tr-TR" i="1" dirty="0" smtClean="0"/>
              <a:t>Madde tepki kuramının temelleri </a:t>
            </a:r>
            <a:r>
              <a:rPr lang="tr-TR" dirty="0" smtClean="0"/>
              <a:t>(M. İlhan, Çev.). Ankara: </a:t>
            </a:r>
            <a:r>
              <a:rPr lang="tr-TR" dirty="0" err="1" smtClean="0"/>
              <a:t>Pegem</a:t>
            </a:r>
            <a:r>
              <a:rPr lang="tr-TR" dirty="0" smtClean="0"/>
              <a:t> Akademi. (1991).</a:t>
            </a:r>
          </a:p>
          <a:p>
            <a:pPr marL="0" indent="0" algn="just">
              <a:buNone/>
            </a:pPr>
            <a:r>
              <a:rPr lang="tr-TR" dirty="0" smtClean="0"/>
              <a:t>de Alaya, R. J. (2009). </a:t>
            </a:r>
            <a:r>
              <a:rPr lang="tr-TR" i="1" dirty="0" err="1" smtClean="0"/>
              <a:t>The</a:t>
            </a:r>
            <a:r>
              <a:rPr lang="tr-TR" i="1" dirty="0" smtClean="0"/>
              <a:t> </a:t>
            </a:r>
            <a:r>
              <a:rPr lang="tr-TR" i="1" dirty="0" err="1" smtClean="0"/>
              <a:t>theory</a:t>
            </a:r>
            <a:r>
              <a:rPr lang="tr-TR" i="1" dirty="0" smtClean="0"/>
              <a:t> </a:t>
            </a:r>
            <a:r>
              <a:rPr lang="tr-TR" i="1" dirty="0" err="1" smtClean="0"/>
              <a:t>and</a:t>
            </a:r>
            <a:r>
              <a:rPr lang="tr-TR" i="1" dirty="0" smtClean="0"/>
              <a:t> </a:t>
            </a:r>
            <a:r>
              <a:rPr lang="tr-TR" i="1" dirty="0" err="1" smtClean="0"/>
              <a:t>practice</a:t>
            </a:r>
            <a:r>
              <a:rPr lang="tr-TR" i="1" dirty="0" smtClean="0"/>
              <a:t> of </a:t>
            </a:r>
            <a:r>
              <a:rPr lang="tr-TR" i="1" dirty="0" err="1" smtClean="0"/>
              <a:t>item</a:t>
            </a:r>
            <a:r>
              <a:rPr lang="tr-TR" i="1" dirty="0" smtClean="0"/>
              <a:t> </a:t>
            </a:r>
            <a:r>
              <a:rPr lang="tr-TR" i="1" dirty="0" err="1" smtClean="0"/>
              <a:t>response</a:t>
            </a:r>
            <a:r>
              <a:rPr lang="tr-TR" i="1" dirty="0" smtClean="0"/>
              <a:t> </a:t>
            </a:r>
            <a:r>
              <a:rPr lang="tr-TR" i="1" dirty="0" err="1" smtClean="0"/>
              <a:t>theory</a:t>
            </a:r>
            <a:r>
              <a:rPr lang="tr-TR" i="1" dirty="0" smtClean="0"/>
              <a:t>. </a:t>
            </a:r>
            <a:r>
              <a:rPr lang="tr-TR" dirty="0" smtClean="0"/>
              <a:t>New York: </a:t>
            </a:r>
            <a:r>
              <a:rPr lang="tr-TR" dirty="0" err="1" smtClean="0"/>
              <a:t>Guilford</a:t>
            </a:r>
            <a:r>
              <a:rPr lang="tr-TR" dirty="0" smtClean="0"/>
              <a:t> </a:t>
            </a:r>
            <a:r>
              <a:rPr lang="tr-TR" dirty="0" err="1" smtClean="0"/>
              <a:t>Press</a:t>
            </a:r>
            <a:r>
              <a:rPr lang="tr-TR" dirty="0" smtClean="0"/>
              <a:t>.</a:t>
            </a:r>
          </a:p>
          <a:p>
            <a:pPr marL="0" indent="0">
              <a:buNone/>
            </a:pPr>
            <a:r>
              <a:rPr lang="en-GB" dirty="0" err="1" smtClean="0"/>
              <a:t>DeMars</a:t>
            </a:r>
            <a:r>
              <a:rPr lang="en-GB" dirty="0" smtClean="0"/>
              <a:t>, C. (2010). </a:t>
            </a:r>
            <a:r>
              <a:rPr lang="en-GB" i="1" dirty="0" smtClean="0"/>
              <a:t>Item response theory, Understanding statistics, Measurement</a:t>
            </a:r>
            <a:r>
              <a:rPr lang="en-GB" dirty="0" smtClean="0"/>
              <a:t>. New York: Oxford </a:t>
            </a:r>
            <a:r>
              <a:rPr lang="en-GB" dirty="0" err="1" smtClean="0"/>
              <a:t>Unversity</a:t>
            </a:r>
            <a:r>
              <a:rPr lang="en-GB" smtClean="0"/>
              <a:t> Press, Inc.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756733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Test Kalibrasyonu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2600" dirty="0" smtClean="0"/>
              <a:t>1968 yılında Alan </a:t>
            </a:r>
            <a:r>
              <a:rPr lang="tr-TR" sz="2600" dirty="0" err="1" smtClean="0"/>
              <a:t>Birnbaum</a:t>
            </a:r>
            <a:r>
              <a:rPr lang="tr-TR" sz="2600" dirty="0" smtClean="0"/>
              <a:t> tarafından geliştirilmiştir.</a:t>
            </a:r>
          </a:p>
          <a:p>
            <a:pPr algn="just"/>
            <a:endParaRPr lang="tr-TR" sz="2600" dirty="0" smtClean="0"/>
          </a:p>
          <a:p>
            <a:pPr algn="just"/>
            <a:r>
              <a:rPr lang="tr-TR" sz="2600" dirty="0" smtClean="0"/>
              <a:t>Gruba uygulanan teste katılımcıların verdiği yanıtların iki kategorili olarak puanlanması ile gerçekleştirilir.</a:t>
            </a:r>
          </a:p>
        </p:txBody>
      </p:sp>
    </p:spTree>
    <p:extLst>
      <p:ext uri="{BB962C8B-B14F-4D97-AF65-F5344CB8AC3E}">
        <p14:creationId xmlns:p14="http://schemas.microsoft.com/office/powerpoint/2010/main" val="36937485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Test Kalibrasyonu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2800" dirty="0" smtClean="0"/>
              <a:t> </a:t>
            </a:r>
            <a:r>
              <a:rPr lang="tr-TR" sz="2800" dirty="0"/>
              <a:t>T</a:t>
            </a:r>
            <a:r>
              <a:rPr lang="tr-TR" sz="2800" dirty="0" smtClean="0"/>
              <a:t>estte yer alan maddelerin parametre kestirimi en çok olabilirlik yöntemi ile yapılır.</a:t>
            </a:r>
          </a:p>
          <a:p>
            <a:pPr algn="just"/>
            <a:endParaRPr lang="tr-TR" sz="2800" dirty="0" smtClean="0"/>
          </a:p>
          <a:p>
            <a:pPr algn="just"/>
            <a:r>
              <a:rPr lang="tr-TR" sz="2800" dirty="0" smtClean="0"/>
              <a:t>Maddelerin birbirinden bağımsız olduğu varsayımıyla bu işlem bir seferde tek bir madde için yapılır.</a:t>
            </a:r>
          </a:p>
          <a:p>
            <a:pPr algn="just"/>
            <a:endParaRPr lang="tr-TR" sz="2800" dirty="0" smtClean="0"/>
          </a:p>
          <a:p>
            <a:pPr algn="just"/>
            <a:r>
              <a:rPr lang="tr-TR" sz="2800" dirty="0" smtClean="0"/>
              <a:t>Sonuçta testin maddelerinin parametre kestirimleri için bir değerler kümesine ulaşılır.</a:t>
            </a:r>
          </a:p>
          <a:p>
            <a:endParaRPr lang="tr-TR" sz="2800" dirty="0"/>
          </a:p>
          <a:p>
            <a:pPr marL="0" indent="0">
              <a:buNone/>
            </a:pPr>
            <a:endParaRPr lang="tr-TR" sz="2800" dirty="0" smtClean="0"/>
          </a:p>
          <a:p>
            <a:pPr marL="0" indent="0">
              <a:buNone/>
            </a:pPr>
            <a:endParaRPr lang="tr-TR" sz="2800" dirty="0" smtClean="0"/>
          </a:p>
          <a:p>
            <a:pPr marL="0" indent="0">
              <a:buNone/>
            </a:pP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12360080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Test Kalibrasyonu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2600" dirty="0"/>
              <a:t>Katılımcıların yetenek parametre kestirimi </a:t>
            </a:r>
            <a:r>
              <a:rPr lang="tr-TR" sz="2600" dirty="0" smtClean="0"/>
              <a:t>en çok olabilirlik yöntemi ile yapılır.</a:t>
            </a:r>
          </a:p>
          <a:p>
            <a:pPr algn="just"/>
            <a:endParaRPr lang="tr-TR" sz="2600" dirty="0" smtClean="0"/>
          </a:p>
          <a:p>
            <a:pPr algn="just"/>
            <a:r>
              <a:rPr lang="tr-TR" sz="2600" dirty="0" smtClean="0"/>
              <a:t>Her bir katılımcının yeteneğinin, diğer katılımcıların yetenek düzeylerinden bağımsız olduğu varsayımıyla yetenek kestirimi her seferde yalnızca bir katılımcı için elde edilir.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50273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Test Kalibrasyonu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endParaRPr lang="tr-TR" dirty="0"/>
          </a:p>
          <a:p>
            <a:pPr algn="just"/>
            <a:r>
              <a:rPr lang="tr-TR" sz="2600" dirty="0" smtClean="0"/>
              <a:t>Bu iki aşama </a:t>
            </a:r>
            <a:r>
              <a:rPr lang="tr-TR" sz="2600" dirty="0"/>
              <a:t>sabit parametre kestirimleri elde edilene kadar tekrar edilir</a:t>
            </a:r>
            <a:r>
              <a:rPr lang="tr-TR" sz="2600" dirty="0" smtClean="0"/>
              <a:t>.</a:t>
            </a:r>
          </a:p>
          <a:p>
            <a:pPr algn="just"/>
            <a:endParaRPr lang="tr-TR" sz="2600" dirty="0" smtClean="0"/>
          </a:p>
          <a:p>
            <a:pPr algn="just"/>
            <a:r>
              <a:rPr lang="tr-TR" sz="2600" dirty="0" smtClean="0"/>
              <a:t>Bu aşamalar sayesinde madde parametreleri ile katılımcıların yetenek düzeyleri eş zamanlı olarak kestirilir.</a:t>
            </a:r>
            <a:endParaRPr lang="tr-TR" sz="2600" dirty="0"/>
          </a:p>
          <a:p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40806475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Rasch</a:t>
            </a:r>
            <a:r>
              <a:rPr lang="tr-TR" dirty="0" smtClean="0"/>
              <a:t> Modeline Göre Kalibrasyon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2600" dirty="0" smtClean="0"/>
              <a:t>Bu modelde her bir madde için kestirilecek tek bir parametre vardır.</a:t>
            </a:r>
          </a:p>
          <a:p>
            <a:pPr algn="just"/>
            <a:endParaRPr lang="tr-TR" sz="2600" dirty="0" smtClean="0"/>
          </a:p>
          <a:p>
            <a:pPr algn="just"/>
            <a:r>
              <a:rPr lang="tr-TR" sz="2600" dirty="0" smtClean="0"/>
              <a:t>Bu metrik sabitleme işlemi az sayıda maddeden oluşan testlerde ve az sayıda katılımcıdan oluşan gruplarda iyi işlemektedir.</a:t>
            </a:r>
            <a:endParaRPr lang="tr-TR" sz="2600" dirty="0"/>
          </a:p>
          <a:p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23854449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Rasch</a:t>
            </a:r>
            <a:r>
              <a:rPr lang="tr-TR" dirty="0"/>
              <a:t> Modeline Göre Kalibrasyon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2600" dirty="0" smtClean="0"/>
              <a:t>İlk olarak yetenek ölçeği metriği sabitlenir ve madde güçlüğü kestirimleri yapılır.</a:t>
            </a:r>
          </a:p>
          <a:p>
            <a:pPr algn="just"/>
            <a:endParaRPr lang="tr-TR" sz="2600" dirty="0" smtClean="0"/>
          </a:p>
          <a:p>
            <a:pPr algn="just"/>
            <a:r>
              <a:rPr lang="tr-TR" sz="2600" dirty="0" err="1" smtClean="0"/>
              <a:t>Rasch</a:t>
            </a:r>
            <a:r>
              <a:rPr lang="tr-TR" sz="2600" dirty="0" smtClean="0"/>
              <a:t> modelde sabitleme işlemi, tüm maddelerin ayırt edicilik parametrelerinin 1’e sabitlenmesiyle uygulanır. Böylece kestirilen yeteneklerin ölçüm birimi 1 olur.</a:t>
            </a:r>
          </a:p>
          <a:p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10588871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Rasch</a:t>
            </a:r>
            <a:r>
              <a:rPr lang="tr-TR" dirty="0"/>
              <a:t> Modeline Göre Kalibrasyon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sz="2600" dirty="0"/>
              <a:t>Ayırt edicilik parametresinin 1’e sabitlenmesinin bir sonucu ham puanları eşit olan katılımcılar için kestirilen yetenek parametreleri eşittir. Katılımcıların cevap örüntüleri önemli değildir.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982097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Rasch</a:t>
            </a:r>
            <a:r>
              <a:rPr lang="tr-TR" dirty="0"/>
              <a:t> Modeline Göre Kalibrasyon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89212" y="1652530"/>
            <a:ext cx="8915400" cy="4258692"/>
          </a:xfrm>
        </p:spPr>
        <p:txBody>
          <a:bodyPr>
            <a:normAutofit/>
          </a:bodyPr>
          <a:lstStyle/>
          <a:p>
            <a:pPr algn="just"/>
            <a:r>
              <a:rPr lang="tr-TR" sz="2600" dirty="0"/>
              <a:t>Önceki aşamada elde edilen ölçüm birimi ve orta nokta yetenek kestiriminde </a:t>
            </a:r>
            <a:r>
              <a:rPr lang="tr-TR" sz="2600" dirty="0" smtClean="0"/>
              <a:t>kullanılır. Böylece yetenek düzeyi kestirimleri elde edilen ölçeklenmiş madde parametre kestirimleriyle aynı metrik üzerinde olur.</a:t>
            </a:r>
          </a:p>
          <a:p>
            <a:pPr algn="just"/>
            <a:endParaRPr lang="tr-TR" sz="2600" dirty="0"/>
          </a:p>
          <a:p>
            <a:pPr algn="just"/>
            <a:r>
              <a:rPr lang="tr-TR" sz="2600" dirty="0" smtClean="0"/>
              <a:t>Ölçeklenen madde güçlük parametreleri kullanılarak her bir ham puana karşılık gelen yetenek kestirimleri elde edilir. Her bir ham puan için bir yetenek kestirimi hesaplanır.</a:t>
            </a:r>
          </a:p>
          <a:p>
            <a:pPr algn="just"/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31113587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415</Words>
  <Application>Microsoft Office PowerPoint</Application>
  <PresentationFormat>Geniş ekran</PresentationFormat>
  <Paragraphs>46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Teması</vt:lpstr>
      <vt:lpstr>Madde Tepki Kuramı</vt:lpstr>
      <vt:lpstr>Test Kalibrasyonu</vt:lpstr>
      <vt:lpstr>Test Kalibrasyonu</vt:lpstr>
      <vt:lpstr>Test Kalibrasyonu</vt:lpstr>
      <vt:lpstr>Test Kalibrasyonu</vt:lpstr>
      <vt:lpstr>Rasch Modeline Göre Kalibrasyon</vt:lpstr>
      <vt:lpstr>Rasch Modeline Göre Kalibrasyon</vt:lpstr>
      <vt:lpstr>Rasch Modeline Göre Kalibrasyon</vt:lpstr>
      <vt:lpstr>Rasch Modeline Göre Kalibrasyon</vt:lpstr>
      <vt:lpstr>Rasch Modeline Göre Kalibrasyon</vt:lpstr>
      <vt:lpstr>Kaynakça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Madde Tepki Kuramı</dc:title>
  <dc:creator>neslihan tuğçe şimşek</dc:creator>
  <cp:lastModifiedBy>neslihan tuğçe şimşek</cp:lastModifiedBy>
  <cp:revision>2</cp:revision>
  <dcterms:created xsi:type="dcterms:W3CDTF">2018-10-04T07:23:42Z</dcterms:created>
  <dcterms:modified xsi:type="dcterms:W3CDTF">2018-10-04T07:29:37Z</dcterms:modified>
</cp:coreProperties>
</file>