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24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6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26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0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81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97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78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2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85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01FC-03B4-46CB-87F5-B5569AD5201C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A13E-9B89-4963-BB89-26042DBFF9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11. </a:t>
            </a:r>
            <a:r>
              <a:rPr lang="tr-TR" dirty="0" smtClean="0"/>
              <a:t>Hafta</a:t>
            </a:r>
          </a:p>
          <a:p>
            <a:r>
              <a:rPr lang="tr-TR" dirty="0" smtClean="0"/>
              <a:t>Test Kalibrasyonu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452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Rasch</a:t>
            </a:r>
            <a:r>
              <a:rPr lang="tr-TR" dirty="0"/>
              <a:t> Modeline Göre Kalibrasyon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600" dirty="0" smtClean="0"/>
              <a:t>Elde edilen madde güçlük değerleri ve katılımcıların yetenekleri bu metrik üzerinde yorumlanır. Böylece test kalibre edilmiş olur. </a:t>
            </a:r>
          </a:p>
          <a:p>
            <a:pPr algn="just"/>
            <a:endParaRPr lang="tr-TR" sz="2600" dirty="0"/>
          </a:p>
          <a:p>
            <a:pPr algn="just"/>
            <a:r>
              <a:rPr lang="tr-TR" sz="2600" dirty="0" smtClean="0"/>
              <a:t>Test kalibrasyon süreci, her bir katılımcının ve her bir maddenin yetenek ölçeği üzerindeki bir noktaya yerleştirilmesiyle sonlanır.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65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Baker, F. B. (2016). </a:t>
            </a:r>
            <a:r>
              <a:rPr lang="tr-TR" i="1" dirty="0" smtClean="0"/>
              <a:t>Madde tepki kuramının temelleri </a:t>
            </a:r>
            <a:r>
              <a:rPr lang="tr-TR" dirty="0" smtClean="0"/>
              <a:t>(M. İlhan, Çev.). Ankara: </a:t>
            </a:r>
            <a:r>
              <a:rPr lang="tr-TR" dirty="0" err="1" smtClean="0"/>
              <a:t>Pegem</a:t>
            </a:r>
            <a:r>
              <a:rPr lang="tr-TR" dirty="0" smtClean="0"/>
              <a:t> Akademi. (1991).</a:t>
            </a:r>
          </a:p>
          <a:p>
            <a:pPr marL="0" indent="0" algn="just">
              <a:buNone/>
            </a:pPr>
            <a:r>
              <a:rPr lang="tr-TR" dirty="0" smtClean="0"/>
              <a:t>de Alaya, R. J. (2009).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practice</a:t>
            </a:r>
            <a:r>
              <a:rPr lang="tr-TR" i="1" dirty="0" smtClean="0"/>
              <a:t> of </a:t>
            </a:r>
            <a:r>
              <a:rPr lang="tr-TR" i="1" dirty="0" err="1" smtClean="0"/>
              <a:t>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. </a:t>
            </a:r>
            <a:r>
              <a:rPr lang="tr-TR" dirty="0" smtClean="0"/>
              <a:t>New York: </a:t>
            </a:r>
            <a:r>
              <a:rPr lang="tr-TR" dirty="0" err="1" smtClean="0"/>
              <a:t>Guilford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DeMars</a:t>
            </a:r>
            <a:r>
              <a:rPr lang="en-GB" dirty="0" smtClean="0"/>
              <a:t>, C. (2010). </a:t>
            </a:r>
            <a:r>
              <a:rPr lang="en-GB" i="1" dirty="0" smtClean="0"/>
              <a:t>Item response theory, Understanding statistics, Measurement</a:t>
            </a:r>
            <a:r>
              <a:rPr lang="en-GB" dirty="0" smtClean="0"/>
              <a:t>. New York: Oxford </a:t>
            </a:r>
            <a:r>
              <a:rPr lang="en-GB" dirty="0" err="1" smtClean="0"/>
              <a:t>Unversity</a:t>
            </a:r>
            <a:r>
              <a:rPr lang="en-GB" smtClean="0"/>
              <a:t> Press, Inc.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67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Kalibrasyonu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/>
              <a:t>1968 yılında Alan </a:t>
            </a:r>
            <a:r>
              <a:rPr lang="tr-TR" sz="2600" dirty="0" err="1" smtClean="0"/>
              <a:t>Birnbaum</a:t>
            </a:r>
            <a:r>
              <a:rPr lang="tr-TR" sz="2600" dirty="0" smtClean="0"/>
              <a:t> tarafından geliştirilmiştir.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Gruba uygulanan teste katılımcıların verdiği yanıtların iki kategorili olarak puanlanması ile gerçekleştirilir.</a:t>
            </a:r>
          </a:p>
        </p:txBody>
      </p:sp>
    </p:spTree>
    <p:extLst>
      <p:ext uri="{BB962C8B-B14F-4D97-AF65-F5344CB8AC3E}">
        <p14:creationId xmlns:p14="http://schemas.microsoft.com/office/powerpoint/2010/main" val="369374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Kalibrasyonu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 </a:t>
            </a:r>
            <a:r>
              <a:rPr lang="tr-TR" sz="2800" dirty="0"/>
              <a:t>T</a:t>
            </a:r>
            <a:r>
              <a:rPr lang="tr-TR" sz="2800" dirty="0" smtClean="0"/>
              <a:t>estte yer alan maddelerin parametre kestirimi en çok olabilirlik yöntemi ile yapılır.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Maddelerin birbirinden bağımsız olduğu varsayımıyla bu işlem bir seferde tek bir madde için yapılır.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Sonuçta testin maddelerinin parametre kestirimleri için bir değerler kümesine ulaşılır.</a:t>
            </a:r>
          </a:p>
          <a:p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3600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Kalibrasyonu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Katılımcıların yetenek parametre kestirimi </a:t>
            </a:r>
            <a:r>
              <a:rPr lang="tr-TR" sz="2600" dirty="0" smtClean="0"/>
              <a:t>en çok olabilirlik yöntemi ile yapılır.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Her bir katılımcının yeteneğinin, diğer katılımcıların yetenek düzeylerinden bağımsız olduğu varsayımıyla yetenek kestirimi her seferde yalnızca bir katılımcı için elde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2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Kalibrasyonu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r>
              <a:rPr lang="tr-TR" sz="2600" dirty="0" smtClean="0"/>
              <a:t>Bu iki aşama </a:t>
            </a:r>
            <a:r>
              <a:rPr lang="tr-TR" sz="2600" dirty="0"/>
              <a:t>sabit parametre kestirimleri elde edilene kadar tekrar edilir</a:t>
            </a:r>
            <a:r>
              <a:rPr lang="tr-TR" sz="2600" dirty="0" smtClean="0"/>
              <a:t>.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Bu aşamalar sayesinde madde parametreleri ile katılımcıların yetenek düzeyleri eş zamanlı olarak kestirilir.</a:t>
            </a:r>
            <a:endParaRPr lang="tr-TR" sz="2600" dirty="0"/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8064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Rasch</a:t>
            </a:r>
            <a:r>
              <a:rPr lang="tr-TR" dirty="0" smtClean="0"/>
              <a:t> Modeline Göre Kalibrasyon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/>
              <a:t>Bu modelde her bir madde için kestirilecek tek bir parametre vardır.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Bu metrik sabitleme işlemi az sayıda maddeden oluşan testlerde ve az sayıda katılımcıdan oluşan gruplarda iyi işlemektedir.</a:t>
            </a:r>
            <a:endParaRPr lang="tr-TR" sz="2600" dirty="0"/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8544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Rasch</a:t>
            </a:r>
            <a:r>
              <a:rPr lang="tr-TR" dirty="0"/>
              <a:t> Modeline Göre Kalibrasyon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/>
              <a:t>İlk olarak yetenek ölçeği metriği sabitlenir ve madde güçlüğü kestirimleri yapılır.</a:t>
            </a:r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err="1" smtClean="0"/>
              <a:t>Rasch</a:t>
            </a:r>
            <a:r>
              <a:rPr lang="tr-TR" sz="2600" dirty="0" smtClean="0"/>
              <a:t> modelde sabitleme işlemi, tüm maddelerin ayırt edicilik parametrelerinin 1’e sabitlenmesiyle uygulanır. Böylece kestirilen yeteneklerin ölçüm birimi 1 olur.</a:t>
            </a:r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5888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Rasch</a:t>
            </a:r>
            <a:r>
              <a:rPr lang="tr-TR" dirty="0"/>
              <a:t> Modeline Göre Kalibrasyon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600" dirty="0"/>
              <a:t>Ayırt edicilik parametresinin 1’e sabitlenmesinin bir sonucu ham puanları eşit olan katılımcılar için kestirilen yetenek parametreleri eşittir. Katılımcıların cevap örüntüleri önemli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20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Rasch</a:t>
            </a:r>
            <a:r>
              <a:rPr lang="tr-TR" dirty="0"/>
              <a:t> Modeline Göre Kalibrasyon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652530"/>
            <a:ext cx="8915400" cy="4258692"/>
          </a:xfrm>
        </p:spPr>
        <p:txBody>
          <a:bodyPr>
            <a:normAutofit/>
          </a:bodyPr>
          <a:lstStyle/>
          <a:p>
            <a:pPr algn="just"/>
            <a:r>
              <a:rPr lang="tr-TR" sz="2600" dirty="0"/>
              <a:t>Önceki aşamada elde edilen ölçüm birimi ve orta nokta yetenek kestiriminde </a:t>
            </a:r>
            <a:r>
              <a:rPr lang="tr-TR" sz="2600" dirty="0" smtClean="0"/>
              <a:t>kullanılır. Böylece yetenek düzeyi kestirimleri elde edilen ölçeklenmiş madde parametre kestirimleriyle aynı metrik üzerinde olur.</a:t>
            </a:r>
          </a:p>
          <a:p>
            <a:pPr algn="just"/>
            <a:endParaRPr lang="tr-TR" sz="2600" dirty="0"/>
          </a:p>
          <a:p>
            <a:pPr algn="just"/>
            <a:r>
              <a:rPr lang="tr-TR" sz="2600" dirty="0" smtClean="0"/>
              <a:t>Ölçeklenen madde güçlük parametreleri kullanılarak her bir ham puana karşılık gelen yetenek kestirimleri elde edilir. Her bir ham puan için bir yetenek kestirimi hesaplanır.</a:t>
            </a:r>
          </a:p>
          <a:p>
            <a:pPr algn="just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1135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415</Words>
  <Application>Microsoft Office PowerPoint</Application>
  <PresentationFormat>Geniş ekran</PresentationFormat>
  <Paragraphs>46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Madde Tepki Kuramı</vt:lpstr>
      <vt:lpstr>Test Kalibrasyonu</vt:lpstr>
      <vt:lpstr>Test Kalibrasyonu</vt:lpstr>
      <vt:lpstr>Test Kalibrasyonu</vt:lpstr>
      <vt:lpstr>Test Kalibrasyonu</vt:lpstr>
      <vt:lpstr>Rasch Modeline Göre Kalibrasyon</vt:lpstr>
      <vt:lpstr>Rasch Modeline Göre Kalibrasyon</vt:lpstr>
      <vt:lpstr>Rasch Modeline Göre Kalibrasyon</vt:lpstr>
      <vt:lpstr>Rasch Modeline Göre Kalibrasyon</vt:lpstr>
      <vt:lpstr>Rasch Modeline Göre Kalibrasyon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2</cp:revision>
  <dcterms:created xsi:type="dcterms:W3CDTF">2018-10-04T07:23:42Z</dcterms:created>
  <dcterms:modified xsi:type="dcterms:W3CDTF">2018-10-04T07:29:37Z</dcterms:modified>
</cp:coreProperties>
</file>