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96" r:id="rId3"/>
  </p:sldMasterIdLst>
  <p:sldIdLst>
    <p:sldId id="257" r:id="rId4"/>
    <p:sldId id="260" r:id="rId5"/>
    <p:sldId id="261" r:id="rId6"/>
    <p:sldId id="263" r:id="rId7"/>
    <p:sldId id="266" r:id="rId8"/>
    <p:sldId id="276" r:id="rId9"/>
    <p:sldId id="277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7375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929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6834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98946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4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155543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3839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7482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5179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61872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369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1097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1786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3988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2980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1282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5706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4841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0983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4759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2678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52764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9603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431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202966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8920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5606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2146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38600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22653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06471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0269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959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5425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0977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60913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3017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36482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048182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83528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3260949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32460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060071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293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15008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49374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964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253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854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776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23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5736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1278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26656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27049" y="2127018"/>
            <a:ext cx="10515600" cy="1325563"/>
          </a:xfrm>
        </p:spPr>
        <p:txBody>
          <a:bodyPr/>
          <a:lstStyle/>
          <a:p>
            <a:pPr algn="ctr"/>
            <a:r>
              <a:rPr lang="tr-TR" dirty="0" smtClean="0"/>
              <a:t>Banka ve Mali Kuruluşlar:</a:t>
            </a:r>
            <a:br>
              <a:rPr lang="tr-TR" dirty="0" smtClean="0"/>
            </a:br>
            <a:r>
              <a:rPr lang="tr-TR" dirty="0" smtClean="0"/>
              <a:t>giriş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6995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/>
              <a:t>G</a:t>
            </a:r>
            <a:r>
              <a:rPr lang="tr-TR" cap="none" dirty="0" smtClean="0"/>
              <a:t>iriş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668740" y="1610436"/>
            <a:ext cx="10660899" cy="4690003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chemeClr val="tx1"/>
                </a:solidFill>
              </a:rPr>
              <a:t>Finansal sistem: </a:t>
            </a:r>
          </a:p>
          <a:p>
            <a:endParaRPr lang="tr-TR" sz="3200" dirty="0" smtClean="0">
              <a:solidFill>
                <a:schemeClr val="tx1"/>
              </a:solidFill>
            </a:endParaRPr>
          </a:p>
          <a:p>
            <a:r>
              <a:rPr lang="tr-TR" sz="3200" dirty="0" smtClean="0">
                <a:solidFill>
                  <a:schemeClr val="tx1"/>
                </a:solidFill>
              </a:rPr>
              <a:t>Finansal sistem, tasarruf sahipleri ile fona ihtiyaç duyanları bir araya getiren sistemdir. </a:t>
            </a:r>
          </a:p>
          <a:p>
            <a:endParaRPr lang="tr-TR" sz="3200" dirty="0" smtClean="0">
              <a:solidFill>
                <a:schemeClr val="tx1"/>
              </a:solidFill>
            </a:endParaRPr>
          </a:p>
          <a:p>
            <a:r>
              <a:rPr lang="tr-TR" sz="3200" dirty="0" smtClean="0">
                <a:solidFill>
                  <a:schemeClr val="tx1"/>
                </a:solidFill>
              </a:rPr>
              <a:t>Fonların </a:t>
            </a:r>
            <a:r>
              <a:rPr lang="tr-TR" sz="3200" u="sng" dirty="0" smtClean="0">
                <a:solidFill>
                  <a:schemeClr val="tx1"/>
                </a:solidFill>
              </a:rPr>
              <a:t>tasarruf sahiplerinden fona ihtiyaç duyanlara </a:t>
            </a:r>
            <a:r>
              <a:rPr lang="tr-TR" sz="3200" dirty="0" smtClean="0">
                <a:solidFill>
                  <a:schemeClr val="tx1"/>
                </a:solidFill>
              </a:rPr>
              <a:t>aktarılmasını sağlayan sistemdir. </a:t>
            </a:r>
          </a:p>
          <a:p>
            <a:endParaRPr lang="tr-TR" sz="3200" dirty="0" smtClean="0">
              <a:solidFill>
                <a:schemeClr val="tx1"/>
              </a:solidFill>
            </a:endParaRPr>
          </a:p>
          <a:p>
            <a:endParaRPr lang="tr-TR" sz="3200" dirty="0" smtClean="0">
              <a:solidFill>
                <a:schemeClr val="tx1"/>
              </a:solidFill>
            </a:endParaRPr>
          </a:p>
          <a:p>
            <a:endParaRPr lang="tr-T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057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Giriş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50627" y="1705970"/>
            <a:ext cx="10579013" cy="4594469"/>
          </a:xfrm>
        </p:spPr>
        <p:txBody>
          <a:bodyPr/>
          <a:lstStyle/>
          <a:p>
            <a:r>
              <a:rPr lang="tr-TR" sz="3200" dirty="0" smtClean="0">
                <a:solidFill>
                  <a:schemeClr val="tx1"/>
                </a:solidFill>
              </a:rPr>
              <a:t>Finansal sistem,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200" dirty="0" smtClean="0">
                <a:solidFill>
                  <a:schemeClr val="tx1"/>
                </a:solidFill>
              </a:rPr>
              <a:t>finansal piyasalar,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200" dirty="0" smtClean="0">
                <a:solidFill>
                  <a:schemeClr val="tx1"/>
                </a:solidFill>
              </a:rPr>
              <a:t>finansal aracılar,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200" dirty="0" smtClean="0">
                <a:solidFill>
                  <a:schemeClr val="tx1"/>
                </a:solidFill>
              </a:rPr>
              <a:t> bu faaliyetlerin gerçekleşmesini sağlayan idari ve hukuki kurallar bütünüdür.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22813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684211" y="0"/>
            <a:ext cx="8534400" cy="1507067"/>
          </a:xfrm>
        </p:spPr>
        <p:txBody>
          <a:bodyPr>
            <a:normAutofit/>
          </a:bodyPr>
          <a:lstStyle/>
          <a:p>
            <a:r>
              <a:rPr lang="tr-TR" cap="none" dirty="0" smtClean="0"/>
              <a:t>Giriş</a:t>
            </a:r>
            <a:endParaRPr lang="tr-TR" cap="none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424903" y="2132462"/>
            <a:ext cx="4937655" cy="3615267"/>
          </a:xfrm>
        </p:spPr>
        <p:txBody>
          <a:bodyPr/>
          <a:lstStyle/>
          <a:p>
            <a:r>
              <a:rPr lang="tr-TR" sz="3200" u="sng" dirty="0"/>
              <a:t>F</a:t>
            </a:r>
            <a:r>
              <a:rPr lang="tr-TR" sz="3200" u="sng" dirty="0" smtClean="0"/>
              <a:t>on sahipleri </a:t>
            </a:r>
          </a:p>
          <a:p>
            <a:r>
              <a:rPr lang="tr-TR" sz="3200" dirty="0" err="1" smtClean="0"/>
              <a:t>Hanehalkı</a:t>
            </a:r>
            <a:endParaRPr lang="tr-TR" sz="3200" dirty="0" smtClean="0"/>
          </a:p>
          <a:p>
            <a:r>
              <a:rPr lang="tr-TR" sz="3200" dirty="0" smtClean="0"/>
              <a:t>Firma</a:t>
            </a:r>
          </a:p>
          <a:p>
            <a:r>
              <a:rPr lang="tr-TR" sz="3200" dirty="0" smtClean="0"/>
              <a:t>Devlet</a:t>
            </a:r>
          </a:p>
          <a:p>
            <a:r>
              <a:rPr lang="tr-TR" sz="3200" dirty="0" smtClean="0"/>
              <a:t>Yabancılar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6012850" y="2132463"/>
            <a:ext cx="4934479" cy="3615266"/>
          </a:xfrm>
        </p:spPr>
        <p:txBody>
          <a:bodyPr/>
          <a:lstStyle/>
          <a:p>
            <a:r>
              <a:rPr lang="tr-TR" sz="3200" u="sng" dirty="0" smtClean="0"/>
              <a:t>Fona ihtiyaç duyanlar</a:t>
            </a:r>
          </a:p>
          <a:p>
            <a:r>
              <a:rPr lang="tr-TR" sz="3200" dirty="0" err="1" smtClean="0"/>
              <a:t>Hanehalkı</a:t>
            </a:r>
            <a:endParaRPr lang="tr-TR" sz="3200" dirty="0" smtClean="0"/>
          </a:p>
          <a:p>
            <a:r>
              <a:rPr lang="tr-TR" sz="3200" dirty="0" smtClean="0"/>
              <a:t>Firma</a:t>
            </a:r>
          </a:p>
          <a:p>
            <a:r>
              <a:rPr lang="tr-TR" sz="3200" dirty="0" smtClean="0"/>
              <a:t>Devlet</a:t>
            </a:r>
          </a:p>
          <a:p>
            <a:r>
              <a:rPr lang="tr-TR" sz="3200" dirty="0" smtClean="0"/>
              <a:t>Yabancılar 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59565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Giriş</a:t>
            </a:r>
            <a:endParaRPr lang="tr-TR" cap="none" dirty="0"/>
          </a:p>
        </p:txBody>
      </p:sp>
      <p:grpSp>
        <p:nvGrpSpPr>
          <p:cNvPr id="4" name="Group 3"/>
          <p:cNvGrpSpPr/>
          <p:nvPr/>
        </p:nvGrpSpPr>
        <p:grpSpPr>
          <a:xfrm>
            <a:off x="872197" y="1041009"/>
            <a:ext cx="10803988" cy="5008099"/>
            <a:chOff x="2168750" y="1850406"/>
            <a:chExt cx="7672649" cy="3140549"/>
          </a:xfrm>
        </p:grpSpPr>
        <p:sp>
          <p:nvSpPr>
            <p:cNvPr id="7" name="Freeform 6"/>
            <p:cNvSpPr/>
            <p:nvPr/>
          </p:nvSpPr>
          <p:spPr>
            <a:xfrm>
              <a:off x="5147203" y="3654685"/>
              <a:ext cx="1799509" cy="1336270"/>
            </a:xfrm>
            <a:custGeom>
              <a:avLst/>
              <a:gdLst>
                <a:gd name="connsiteX0" fmla="*/ 0 w 1799509"/>
                <a:gd name="connsiteY0" fmla="*/ 668135 h 1336270"/>
                <a:gd name="connsiteX1" fmla="*/ 899755 w 1799509"/>
                <a:gd name="connsiteY1" fmla="*/ 0 h 1336270"/>
                <a:gd name="connsiteX2" fmla="*/ 1799510 w 1799509"/>
                <a:gd name="connsiteY2" fmla="*/ 668135 h 1336270"/>
                <a:gd name="connsiteX3" fmla="*/ 899755 w 1799509"/>
                <a:gd name="connsiteY3" fmla="*/ 1336270 h 1336270"/>
                <a:gd name="connsiteX4" fmla="*/ 0 w 1799509"/>
                <a:gd name="connsiteY4" fmla="*/ 668135 h 1336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9509" h="1336270">
                  <a:moveTo>
                    <a:pt x="0" y="668135"/>
                  </a:moveTo>
                  <a:cubicBezTo>
                    <a:pt x="0" y="299134"/>
                    <a:pt x="402834" y="0"/>
                    <a:pt x="899755" y="0"/>
                  </a:cubicBezTo>
                  <a:cubicBezTo>
                    <a:pt x="1396676" y="0"/>
                    <a:pt x="1799510" y="299134"/>
                    <a:pt x="1799510" y="668135"/>
                  </a:cubicBezTo>
                  <a:cubicBezTo>
                    <a:pt x="1799510" y="1037136"/>
                    <a:pt x="1396676" y="1336270"/>
                    <a:pt x="899755" y="1336270"/>
                  </a:cubicBezTo>
                  <a:cubicBezTo>
                    <a:pt x="402834" y="1336270"/>
                    <a:pt x="0" y="1037136"/>
                    <a:pt x="0" y="668135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307982" tIns="240142" rIns="307982" bIns="240142" numCol="1" spcCol="1270" anchor="ctr" anchorCtr="0">
              <a:noAutofit/>
            </a:bodyPr>
            <a:lstStyle/>
            <a:p>
              <a:pPr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dirty="0">
                  <a:solidFill>
                    <a:prstClr val="white"/>
                  </a:solidFill>
                </a:rPr>
                <a:t>Finansal Piyasalar </a:t>
              </a:r>
            </a:p>
          </p:txBody>
        </p:sp>
        <p:sp>
          <p:nvSpPr>
            <p:cNvPr id="8" name="Freeform 7"/>
            <p:cNvSpPr/>
            <p:nvPr/>
          </p:nvSpPr>
          <p:spPr>
            <a:xfrm>
              <a:off x="5010729" y="1850406"/>
              <a:ext cx="1935983" cy="1243955"/>
            </a:xfrm>
            <a:custGeom>
              <a:avLst/>
              <a:gdLst>
                <a:gd name="connsiteX0" fmla="*/ 0 w 1935983"/>
                <a:gd name="connsiteY0" fmla="*/ 621978 h 1243955"/>
                <a:gd name="connsiteX1" fmla="*/ 967992 w 1935983"/>
                <a:gd name="connsiteY1" fmla="*/ 0 h 1243955"/>
                <a:gd name="connsiteX2" fmla="*/ 1935984 w 1935983"/>
                <a:gd name="connsiteY2" fmla="*/ 621978 h 1243955"/>
                <a:gd name="connsiteX3" fmla="*/ 967992 w 1935983"/>
                <a:gd name="connsiteY3" fmla="*/ 1243956 h 1243955"/>
                <a:gd name="connsiteX4" fmla="*/ 0 w 1935983"/>
                <a:gd name="connsiteY4" fmla="*/ 621978 h 1243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5983" h="1243955">
                  <a:moveTo>
                    <a:pt x="0" y="621978"/>
                  </a:moveTo>
                  <a:cubicBezTo>
                    <a:pt x="0" y="278469"/>
                    <a:pt x="433385" y="0"/>
                    <a:pt x="967992" y="0"/>
                  </a:cubicBezTo>
                  <a:cubicBezTo>
                    <a:pt x="1502599" y="0"/>
                    <a:pt x="1935984" y="278469"/>
                    <a:pt x="1935984" y="621978"/>
                  </a:cubicBezTo>
                  <a:cubicBezTo>
                    <a:pt x="1935984" y="965487"/>
                    <a:pt x="1502599" y="1243956"/>
                    <a:pt x="967992" y="1243956"/>
                  </a:cubicBezTo>
                  <a:cubicBezTo>
                    <a:pt x="433385" y="1243956"/>
                    <a:pt x="0" y="965487"/>
                    <a:pt x="0" y="621978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331778" tIns="230433" rIns="331778" bIns="230433" numCol="1" spcCol="1270" anchor="ctr" anchorCtr="0">
              <a:noAutofit/>
            </a:bodyPr>
            <a:lstStyle/>
            <a:p>
              <a:pPr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000" dirty="0">
                  <a:solidFill>
                    <a:prstClr val="white"/>
                  </a:solidFill>
                </a:rPr>
                <a:t>Finansal Aracılar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8367431" y="3513398"/>
              <a:ext cx="1473968" cy="1473968"/>
            </a:xfrm>
            <a:custGeom>
              <a:avLst/>
              <a:gdLst>
                <a:gd name="connsiteX0" fmla="*/ 0 w 1473968"/>
                <a:gd name="connsiteY0" fmla="*/ 736984 h 1473968"/>
                <a:gd name="connsiteX1" fmla="*/ 736984 w 1473968"/>
                <a:gd name="connsiteY1" fmla="*/ 0 h 1473968"/>
                <a:gd name="connsiteX2" fmla="*/ 1473968 w 1473968"/>
                <a:gd name="connsiteY2" fmla="*/ 736984 h 1473968"/>
                <a:gd name="connsiteX3" fmla="*/ 736984 w 1473968"/>
                <a:gd name="connsiteY3" fmla="*/ 1473968 h 1473968"/>
                <a:gd name="connsiteX4" fmla="*/ 0 w 1473968"/>
                <a:gd name="connsiteY4" fmla="*/ 736984 h 1473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3968" h="1473968">
                  <a:moveTo>
                    <a:pt x="0" y="736984"/>
                  </a:moveTo>
                  <a:cubicBezTo>
                    <a:pt x="0" y="329959"/>
                    <a:pt x="329959" y="0"/>
                    <a:pt x="736984" y="0"/>
                  </a:cubicBezTo>
                  <a:cubicBezTo>
                    <a:pt x="1144009" y="0"/>
                    <a:pt x="1473968" y="329959"/>
                    <a:pt x="1473968" y="736984"/>
                  </a:cubicBezTo>
                  <a:cubicBezTo>
                    <a:pt x="1473968" y="1144009"/>
                    <a:pt x="1144009" y="1473968"/>
                    <a:pt x="736984" y="1473968"/>
                  </a:cubicBezTo>
                  <a:cubicBezTo>
                    <a:pt x="329959" y="1473968"/>
                    <a:pt x="0" y="1144009"/>
                    <a:pt x="0" y="736984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252688" tIns="252688" rIns="252688" bIns="252688" numCol="1" spcCol="1270" anchor="ctr" anchorCtr="0">
              <a:noAutofit/>
            </a:bodyPr>
            <a:lstStyle/>
            <a:p>
              <a:pPr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dirty="0" err="1">
                  <a:solidFill>
                    <a:prstClr val="white"/>
                  </a:solidFill>
                </a:rPr>
                <a:t>Hanehalkı</a:t>
              </a:r>
              <a:endParaRPr lang="tr-TR" dirty="0">
                <a:solidFill>
                  <a:prstClr val="white"/>
                </a:solidFill>
              </a:endParaRPr>
            </a:p>
            <a:p>
              <a:pPr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dirty="0">
                  <a:solidFill>
                    <a:prstClr val="white"/>
                  </a:solidFill>
                </a:rPr>
                <a:t>Firma</a:t>
              </a:r>
            </a:p>
            <a:p>
              <a:pPr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dirty="0">
                  <a:solidFill>
                    <a:prstClr val="white"/>
                  </a:solidFill>
                </a:rPr>
                <a:t>Devlet</a:t>
              </a:r>
            </a:p>
            <a:p>
              <a:pPr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dirty="0">
                  <a:solidFill>
                    <a:prstClr val="white"/>
                  </a:solidFill>
                </a:rPr>
                <a:t>Yabancılar </a:t>
              </a:r>
            </a:p>
          </p:txBody>
        </p:sp>
        <p:sp>
          <p:nvSpPr>
            <p:cNvPr id="10" name="Freeform 9"/>
            <p:cNvSpPr/>
            <p:nvPr/>
          </p:nvSpPr>
          <p:spPr>
            <a:xfrm>
              <a:off x="2168750" y="3445149"/>
              <a:ext cx="1473968" cy="1473968"/>
            </a:xfrm>
            <a:custGeom>
              <a:avLst/>
              <a:gdLst>
                <a:gd name="connsiteX0" fmla="*/ 0 w 1473968"/>
                <a:gd name="connsiteY0" fmla="*/ 736984 h 1473968"/>
                <a:gd name="connsiteX1" fmla="*/ 736984 w 1473968"/>
                <a:gd name="connsiteY1" fmla="*/ 0 h 1473968"/>
                <a:gd name="connsiteX2" fmla="*/ 1473968 w 1473968"/>
                <a:gd name="connsiteY2" fmla="*/ 736984 h 1473968"/>
                <a:gd name="connsiteX3" fmla="*/ 736984 w 1473968"/>
                <a:gd name="connsiteY3" fmla="*/ 1473968 h 1473968"/>
                <a:gd name="connsiteX4" fmla="*/ 0 w 1473968"/>
                <a:gd name="connsiteY4" fmla="*/ 736984 h 1473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3968" h="1473968">
                  <a:moveTo>
                    <a:pt x="0" y="736984"/>
                  </a:moveTo>
                  <a:cubicBezTo>
                    <a:pt x="0" y="329959"/>
                    <a:pt x="329959" y="0"/>
                    <a:pt x="736984" y="0"/>
                  </a:cubicBezTo>
                  <a:cubicBezTo>
                    <a:pt x="1144009" y="0"/>
                    <a:pt x="1473968" y="329959"/>
                    <a:pt x="1473968" y="736984"/>
                  </a:cubicBezTo>
                  <a:cubicBezTo>
                    <a:pt x="1473968" y="1144009"/>
                    <a:pt x="1144009" y="1473968"/>
                    <a:pt x="736984" y="1473968"/>
                  </a:cubicBezTo>
                  <a:cubicBezTo>
                    <a:pt x="329959" y="1473968"/>
                    <a:pt x="0" y="1144009"/>
                    <a:pt x="0" y="736984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252688" tIns="252688" rIns="252688" bIns="252688" numCol="1" spcCol="1270" anchor="ctr" anchorCtr="0">
              <a:noAutofit/>
            </a:bodyPr>
            <a:lstStyle/>
            <a:p>
              <a:pPr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dirty="0">
                <a:solidFill>
                  <a:prstClr val="white"/>
                </a:solidFill>
              </a:endParaRPr>
            </a:p>
            <a:p>
              <a:pPr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dirty="0" err="1">
                  <a:solidFill>
                    <a:prstClr val="white"/>
                  </a:solidFill>
                </a:rPr>
                <a:t>Hanehalkı</a:t>
              </a:r>
              <a:endParaRPr lang="tr-TR" dirty="0">
                <a:solidFill>
                  <a:prstClr val="white"/>
                </a:solidFill>
              </a:endParaRPr>
            </a:p>
            <a:p>
              <a:pPr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dirty="0">
                  <a:solidFill>
                    <a:prstClr val="white"/>
                  </a:solidFill>
                </a:rPr>
                <a:t>Firma</a:t>
              </a:r>
            </a:p>
            <a:p>
              <a:pPr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dirty="0">
                  <a:solidFill>
                    <a:prstClr val="white"/>
                  </a:solidFill>
                </a:rPr>
                <a:t>Devlet </a:t>
              </a:r>
            </a:p>
            <a:p>
              <a:pPr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dirty="0">
                  <a:solidFill>
                    <a:prstClr val="white"/>
                  </a:solidFill>
                </a:rPr>
                <a:t>Yabancılar</a:t>
              </a:r>
            </a:p>
            <a:p>
              <a:pPr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sz="2900" dirty="0">
                <a:solidFill>
                  <a:prstClr val="white"/>
                </a:solidFill>
              </a:endParaRPr>
            </a:p>
          </p:txBody>
        </p:sp>
      </p:grpSp>
      <p:sp>
        <p:nvSpPr>
          <p:cNvPr id="12" name="Bent Arrow 11"/>
          <p:cNvSpPr/>
          <p:nvPr/>
        </p:nvSpPr>
        <p:spPr>
          <a:xfrm>
            <a:off x="2306287" y="1853481"/>
            <a:ext cx="1309726" cy="12902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prstClr val="white"/>
                </a:solidFill>
              </a:rPr>
              <a:t>Fonlar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3616013" y="462583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prstClr val="white"/>
              </a:solidFill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8111192" y="462583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prstClr val="white"/>
              </a:solidFill>
            </a:endParaRPr>
          </a:p>
        </p:txBody>
      </p:sp>
      <p:sp>
        <p:nvSpPr>
          <p:cNvPr id="19" name="Bent Arrow 18"/>
          <p:cNvSpPr/>
          <p:nvPr/>
        </p:nvSpPr>
        <p:spPr>
          <a:xfrm rot="5340000">
            <a:off x="8943227" y="1973801"/>
            <a:ext cx="1367264" cy="1177022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prstClr val="white"/>
                </a:solidFill>
              </a:rPr>
              <a:t>Fonlar </a:t>
            </a:r>
          </a:p>
        </p:txBody>
      </p:sp>
    </p:spTree>
    <p:extLst>
      <p:ext uri="{BB962C8B-B14F-4D97-AF65-F5344CB8AC3E}">
        <p14:creationId xmlns:p14="http://schemas.microsoft.com/office/powerpoint/2010/main" val="4246563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>
                <a:solidFill>
                  <a:prstClr val="white"/>
                </a:solidFill>
              </a:rPr>
              <a:t>Giriş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r>
              <a:rPr lang="tr-TR" sz="3200" dirty="0" smtClean="0"/>
              <a:t>Para:</a:t>
            </a:r>
          </a:p>
          <a:p>
            <a:r>
              <a:rPr lang="tr-TR" sz="3200" dirty="0" smtClean="0"/>
              <a:t>«Mal ve hizmetlerin satın alınması için kullanılan araç para olarak tanımlanır.»</a:t>
            </a:r>
          </a:p>
          <a:p>
            <a:endParaRPr lang="tr-TR" sz="3200" dirty="0"/>
          </a:p>
          <a:p>
            <a:r>
              <a:rPr lang="tr-TR" sz="3200" dirty="0" smtClean="0"/>
              <a:t>Paranın Fonksiyonları: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200" dirty="0" smtClean="0"/>
              <a:t>Değişim aracı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200" dirty="0" smtClean="0"/>
              <a:t>Hesap birimi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200" dirty="0" smtClean="0"/>
              <a:t>Değer saklama aracı 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71289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>
                <a:solidFill>
                  <a:prstClr val="white"/>
                </a:solidFill>
              </a:rPr>
              <a:t>Giriş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r>
              <a:rPr lang="tr-TR" sz="2800" dirty="0" smtClean="0"/>
              <a:t>Tarihsel Gelişimi Çerçevesinde Para:</a:t>
            </a:r>
          </a:p>
          <a:p>
            <a:r>
              <a:rPr lang="tr-TR" sz="2800" dirty="0" smtClean="0"/>
              <a:t>Trampa</a:t>
            </a:r>
          </a:p>
          <a:p>
            <a:r>
              <a:rPr lang="tr-TR" sz="2800" dirty="0" smtClean="0"/>
              <a:t>Altın-gümüş; mal para</a:t>
            </a:r>
          </a:p>
          <a:p>
            <a:r>
              <a:rPr lang="tr-TR" sz="2800" dirty="0" smtClean="0"/>
              <a:t>Altın ve gümüşe çevrilebilen kağıt para</a:t>
            </a:r>
          </a:p>
          <a:p>
            <a:r>
              <a:rPr lang="tr-TR" sz="2800" dirty="0" smtClean="0"/>
              <a:t>İşlem sayısı     </a:t>
            </a:r>
            <a:r>
              <a:rPr lang="tr-TR" sz="2800" dirty="0" err="1" smtClean="0"/>
              <a:t>fiat</a:t>
            </a:r>
            <a:r>
              <a:rPr lang="tr-TR" sz="2800" dirty="0" smtClean="0"/>
              <a:t> para</a:t>
            </a:r>
          </a:p>
          <a:p>
            <a:r>
              <a:rPr lang="tr-TR" sz="2800" dirty="0" smtClean="0"/>
              <a:t>Bankacılık sistemindeki gelişmeler        çek/ödeme araçları</a:t>
            </a:r>
          </a:p>
          <a:p>
            <a:r>
              <a:rPr lang="tr-TR" sz="2800" dirty="0" smtClean="0"/>
              <a:t>Elektronik ödemeler          elektronik para</a:t>
            </a:r>
          </a:p>
          <a:p>
            <a:r>
              <a:rPr lang="tr-TR" sz="2800" u="sng" dirty="0" err="1" smtClean="0"/>
              <a:t>Bitcoin</a:t>
            </a:r>
            <a:r>
              <a:rPr lang="tr-TR" sz="2800" u="sng" dirty="0" smtClean="0"/>
              <a:t> ve </a:t>
            </a:r>
            <a:r>
              <a:rPr lang="tr-TR" sz="2800" u="sng" dirty="0" err="1" smtClean="0"/>
              <a:t>Bitcoin’e</a:t>
            </a:r>
            <a:r>
              <a:rPr lang="tr-TR" sz="2800" u="sng" dirty="0" smtClean="0"/>
              <a:t> </a:t>
            </a:r>
            <a:r>
              <a:rPr lang="tr-TR" sz="2800" u="sng" smtClean="0"/>
              <a:t>İlişkin Tartışmalar </a:t>
            </a:r>
            <a:endParaRPr lang="tr-TR" sz="2800" u="sng" dirty="0" smtClean="0"/>
          </a:p>
          <a:p>
            <a:endParaRPr lang="tr-TR" dirty="0" smtClean="0"/>
          </a:p>
          <a:p>
            <a:endParaRPr lang="tr-TR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9758" y="3370841"/>
            <a:ext cx="249958" cy="335309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4482904" y="4683025"/>
            <a:ext cx="323557" cy="2110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6775937" y="4100046"/>
            <a:ext cx="323557" cy="2110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58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1_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3.xml><?xml version="1.0" encoding="utf-8"?>
<a:theme xmlns:a="http://schemas.openxmlformats.org/drawingml/2006/main" name="2_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144</Words>
  <Application>Microsoft Office PowerPoint</Application>
  <PresentationFormat>Widescreen</PresentationFormat>
  <Paragraphs>57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Wingdings 3</vt:lpstr>
      <vt:lpstr>Dilim</vt:lpstr>
      <vt:lpstr>1_Dilim</vt:lpstr>
      <vt:lpstr>2_Dilim</vt:lpstr>
      <vt:lpstr>Banka ve Mali Kuruluşlar: giriş  </vt:lpstr>
      <vt:lpstr>Giriş</vt:lpstr>
      <vt:lpstr>Giriş</vt:lpstr>
      <vt:lpstr>Giriş</vt:lpstr>
      <vt:lpstr>Giriş</vt:lpstr>
      <vt:lpstr>Giriş</vt:lpstr>
      <vt:lpstr>Giriş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Banka ve Mali Kuruluşlar: giriş  </dc:title>
  <dc:creator>özlem genç</dc:creator>
  <cp:lastModifiedBy>özlem genç</cp:lastModifiedBy>
  <cp:revision>4</cp:revision>
  <dcterms:created xsi:type="dcterms:W3CDTF">2018-02-04T21:43:30Z</dcterms:created>
  <dcterms:modified xsi:type="dcterms:W3CDTF">2018-02-13T10:15:50Z</dcterms:modified>
</cp:coreProperties>
</file>