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4" r:id="rId6"/>
    <p:sldId id="285" r:id="rId7"/>
    <p:sldId id="287" r:id="rId8"/>
    <p:sldId id="286" r:id="rId9"/>
    <p:sldId id="289" r:id="rId10"/>
    <p:sldId id="290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-936" y="4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0355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2341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88725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562256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45762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7240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55496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44426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2454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3055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39545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5091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6855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7590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6277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6819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3006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AA34C55-1EE1-41E7-8FD4-564A97984A80}" type="datetimeFigureOut">
              <a:rPr lang="tr-TR" smtClean="0"/>
              <a:pPr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9160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</a:t>
            </a:r>
            <a:r>
              <a:rPr lang="tr-TR" sz="4000" dirty="0" smtClean="0"/>
              <a:t>Dönemi</a:t>
            </a:r>
            <a:r>
              <a:rPr lang="tr-TR" sz="4000" dirty="0" smtClean="0"/>
              <a:t/>
            </a:r>
            <a:br>
              <a:rPr lang="tr-TR" sz="4000" dirty="0" smtClean="0"/>
            </a:b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r>
              <a:rPr lang="tr-TR" sz="3200" dirty="0" err="1" smtClean="0"/>
              <a:t>Marcus</a:t>
            </a:r>
            <a:r>
              <a:rPr lang="tr-TR" sz="3200" dirty="0" smtClean="0"/>
              <a:t> </a:t>
            </a:r>
            <a:r>
              <a:rPr lang="tr-TR" sz="3200" dirty="0" err="1" smtClean="0"/>
              <a:t>Porcius</a:t>
            </a:r>
            <a:r>
              <a:rPr lang="tr-TR" sz="3200" dirty="0" smtClean="0"/>
              <a:t> </a:t>
            </a:r>
            <a:r>
              <a:rPr lang="tr-TR" sz="3200" dirty="0" err="1" smtClean="0"/>
              <a:t>Cato</a:t>
            </a:r>
            <a:endParaRPr lang="tr-TR" sz="3200" dirty="0" smtClean="0"/>
          </a:p>
          <a:p>
            <a:pPr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</a:t>
            </a:r>
            <a:r>
              <a:rPr lang="tr-TR" sz="4000" dirty="0" smtClean="0"/>
              <a:t>Dönemi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19363" cy="4195481"/>
          </a:xfrm>
        </p:spPr>
        <p:txBody>
          <a:bodyPr>
            <a:normAutofit/>
          </a:bodyPr>
          <a:lstStyle/>
          <a:p>
            <a:r>
              <a:rPr lang="tr-TR" sz="3200" dirty="0" err="1" smtClean="0"/>
              <a:t>Scipio</a:t>
            </a:r>
            <a:r>
              <a:rPr lang="tr-TR" sz="3200" dirty="0" smtClean="0"/>
              <a:t> ve Çevresi</a:t>
            </a:r>
          </a:p>
          <a:p>
            <a:pPr>
              <a:buNone/>
            </a:pPr>
            <a:endParaRPr lang="tr-TR" sz="3200" dirty="0" smtClean="0"/>
          </a:p>
          <a:p>
            <a:pPr>
              <a:buNone/>
            </a:pPr>
            <a:r>
              <a:rPr lang="tr-TR" sz="3200" dirty="0" smtClean="0"/>
              <a:t>Yazınsal patronluk</a:t>
            </a:r>
          </a:p>
          <a:p>
            <a:pPr>
              <a:buNone/>
            </a:pPr>
            <a:r>
              <a:rPr lang="tr-TR" sz="3200" dirty="0" smtClean="0"/>
              <a:t> Gelenekçi-Yenilikçi tartışması</a:t>
            </a:r>
            <a:endParaRPr lang="tr-TR" sz="2400" dirty="0"/>
          </a:p>
          <a:p>
            <a:endParaRPr lang="tr-TR" sz="3200" dirty="0"/>
          </a:p>
          <a:p>
            <a:endParaRPr lang="tr-TR" sz="3200" dirty="0" smtClean="0"/>
          </a:p>
          <a:p>
            <a:endParaRPr lang="tr-TR" sz="3200" dirty="0" smtClean="0"/>
          </a:p>
          <a:p>
            <a:endParaRPr lang="tr-TR" sz="3200" dirty="0" smtClean="0"/>
          </a:p>
          <a:p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2038537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</a:t>
            </a:r>
            <a:r>
              <a:rPr lang="tr-TR" sz="4000" dirty="0" smtClean="0"/>
              <a:t>Dönemi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r>
              <a:rPr lang="tr-TR" sz="3200" dirty="0" smtClean="0"/>
              <a:t>İÖ 234 </a:t>
            </a:r>
            <a:r>
              <a:rPr lang="tr-TR" sz="3200" dirty="0" err="1" smtClean="0"/>
              <a:t>Tusculum’da</a:t>
            </a:r>
            <a:r>
              <a:rPr lang="tr-TR" sz="3200" dirty="0" smtClean="0"/>
              <a:t> doğmuştur. </a:t>
            </a:r>
          </a:p>
          <a:p>
            <a:r>
              <a:rPr lang="tr-TR" sz="3200" dirty="0" smtClean="0"/>
              <a:t>Çiftçilikle geçinen bir ailenin çocuğudur. </a:t>
            </a:r>
          </a:p>
          <a:p>
            <a:r>
              <a:rPr lang="tr-TR" sz="3200" dirty="0" smtClean="0"/>
              <a:t>Roma’ya gelmiş ve hukuk ve hitabet alanında eğitim görmüştür. </a:t>
            </a:r>
          </a:p>
          <a:p>
            <a:r>
              <a:rPr lang="tr-TR" sz="3200" dirty="0" smtClean="0"/>
              <a:t>Avukat olarak ün kazanmıştır.</a:t>
            </a:r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</a:t>
            </a:r>
            <a:r>
              <a:rPr lang="tr-TR" sz="4000" dirty="0" smtClean="0"/>
              <a:t>Dönemi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r>
              <a:rPr lang="tr-TR" sz="3200" dirty="0" err="1" smtClean="0"/>
              <a:t>Hannibal’e</a:t>
            </a:r>
            <a:r>
              <a:rPr lang="tr-TR" sz="3200" dirty="0" smtClean="0"/>
              <a:t> karşı savaşmıştır.</a:t>
            </a:r>
          </a:p>
          <a:p>
            <a:r>
              <a:rPr lang="tr-TR" sz="3200" dirty="0" smtClean="0"/>
              <a:t>Sicilya’da savaşırken </a:t>
            </a:r>
            <a:r>
              <a:rPr lang="tr-TR" sz="3200" dirty="0" err="1" smtClean="0"/>
              <a:t>Ennius’u</a:t>
            </a:r>
            <a:r>
              <a:rPr lang="tr-TR" sz="3200" dirty="0" smtClean="0"/>
              <a:t> tanımış onu Roma’ya getirmiştir. </a:t>
            </a:r>
          </a:p>
          <a:p>
            <a:r>
              <a:rPr lang="tr-TR" sz="3200" dirty="0" err="1" smtClean="0"/>
              <a:t>Quaestor</a:t>
            </a:r>
            <a:r>
              <a:rPr lang="tr-TR" sz="3200" dirty="0" smtClean="0"/>
              <a:t> olarak </a:t>
            </a:r>
            <a:r>
              <a:rPr lang="tr-TR" sz="3200" dirty="0" err="1" smtClean="0"/>
              <a:t>Africa’da</a:t>
            </a:r>
            <a:endParaRPr lang="tr-TR" sz="3200" dirty="0" smtClean="0"/>
          </a:p>
          <a:p>
            <a:r>
              <a:rPr lang="tr-TR" sz="3200" dirty="0" err="1" smtClean="0"/>
              <a:t>Legatus</a:t>
            </a:r>
            <a:r>
              <a:rPr lang="tr-TR" sz="3200" dirty="0" smtClean="0"/>
              <a:t> olarak </a:t>
            </a:r>
            <a:r>
              <a:rPr lang="tr-TR" sz="3200" dirty="0" err="1" smtClean="0"/>
              <a:t>Antiochus’a</a:t>
            </a:r>
            <a:r>
              <a:rPr lang="tr-TR" sz="3200" dirty="0" smtClean="0"/>
              <a:t> karşı yapılan savaşta yer almıştır.</a:t>
            </a:r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</a:t>
            </a:r>
            <a:r>
              <a:rPr lang="tr-TR" sz="4000" dirty="0" smtClean="0"/>
              <a:t>Dönemi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42 yıl Roma senatosunda etkili bir kişi olarak yer almıştır. </a:t>
            </a:r>
          </a:p>
          <a:p>
            <a:r>
              <a:rPr lang="tr-TR" sz="3200" dirty="0" smtClean="0"/>
              <a:t>Ailesinden bu görevi üstlenene ilk kişidir. </a:t>
            </a:r>
            <a:r>
              <a:rPr lang="tr-TR" sz="3200" i="1" dirty="0" err="1" smtClean="0"/>
              <a:t>Homo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novus</a:t>
            </a:r>
            <a:r>
              <a:rPr lang="tr-TR" sz="3200" i="1" dirty="0" smtClean="0"/>
              <a:t> </a:t>
            </a:r>
            <a:r>
              <a:rPr lang="tr-TR" sz="3200" dirty="0" smtClean="0"/>
              <a:t>‘tur. </a:t>
            </a:r>
          </a:p>
          <a:p>
            <a:r>
              <a:rPr lang="tr-TR" sz="3200" i="1" dirty="0" err="1" smtClean="0"/>
              <a:t>Mos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maiorum</a:t>
            </a:r>
            <a:r>
              <a:rPr lang="tr-TR" sz="3200" dirty="0" err="1" smtClean="0"/>
              <a:t>’un</a:t>
            </a:r>
            <a:r>
              <a:rPr lang="tr-TR" sz="3200" dirty="0" smtClean="0"/>
              <a:t> ateşli destekçisi</a:t>
            </a:r>
          </a:p>
          <a:p>
            <a:r>
              <a:rPr lang="tr-TR" sz="3200" i="1" dirty="0" err="1" smtClean="0"/>
              <a:t>Censor</a:t>
            </a:r>
            <a:r>
              <a:rPr lang="tr-TR" sz="3200" dirty="0" smtClean="0"/>
              <a:t> olarak karşı çıktığı özellikler. </a:t>
            </a:r>
            <a:r>
              <a:rPr lang="tr-TR" sz="3200" i="1" dirty="0" err="1" smtClean="0"/>
              <a:t>Censorius</a:t>
            </a:r>
            <a:r>
              <a:rPr lang="tr-TR" sz="3200" dirty="0" smtClean="0"/>
              <a:t> lakabını alma nedeni. </a:t>
            </a:r>
          </a:p>
          <a:p>
            <a:endParaRPr lang="tr-TR" sz="3200" dirty="0" smtClean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63143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</a:t>
            </a:r>
            <a:r>
              <a:rPr lang="tr-TR" sz="4000" dirty="0" smtClean="0"/>
              <a:t>Dönemi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sz="3200" dirty="0" smtClean="0"/>
          </a:p>
          <a:p>
            <a:pPr marL="0" indent="0">
              <a:buNone/>
            </a:pPr>
            <a:endParaRPr lang="tr-TR" sz="3200" dirty="0" smtClean="0"/>
          </a:p>
          <a:p>
            <a:r>
              <a:rPr lang="tr-TR" sz="3200" dirty="0" smtClean="0"/>
              <a:t>Konuşmalarını yazan belki de ilk Romalı. </a:t>
            </a:r>
          </a:p>
          <a:p>
            <a:r>
              <a:rPr lang="tr-TR" sz="3200" dirty="0" smtClean="0"/>
              <a:t>Düzyazının öncüsü</a:t>
            </a:r>
            <a:endParaRPr lang="tr-TR" sz="3200" dirty="0"/>
          </a:p>
          <a:p>
            <a:r>
              <a:rPr lang="tr-TR" sz="3200" dirty="0" smtClean="0"/>
              <a:t>Cicero konuşmalardan150’sini toplamış.</a:t>
            </a:r>
          </a:p>
          <a:p>
            <a:r>
              <a:rPr lang="tr-TR" sz="3200" dirty="0" err="1" smtClean="0"/>
              <a:t>Vir</a:t>
            </a:r>
            <a:r>
              <a:rPr lang="tr-TR" sz="3200" dirty="0" smtClean="0"/>
              <a:t> </a:t>
            </a:r>
            <a:r>
              <a:rPr lang="tr-TR" sz="3200" dirty="0" err="1" smtClean="0"/>
              <a:t>bonus</a:t>
            </a:r>
            <a:r>
              <a:rPr lang="tr-TR" sz="3200" dirty="0" smtClean="0"/>
              <a:t> </a:t>
            </a:r>
            <a:r>
              <a:rPr lang="tr-TR" sz="3200" dirty="0" err="1" smtClean="0"/>
              <a:t>dicendi</a:t>
            </a:r>
            <a:r>
              <a:rPr lang="tr-TR" sz="3200" dirty="0" smtClean="0"/>
              <a:t> </a:t>
            </a:r>
            <a:r>
              <a:rPr lang="tr-TR" sz="3200" dirty="0" err="1" smtClean="0"/>
              <a:t>peritus</a:t>
            </a:r>
            <a:endParaRPr lang="tr-TR" sz="3200" dirty="0" smtClean="0"/>
          </a:p>
          <a:p>
            <a:pPr marL="0" indent="0">
              <a:buNone/>
            </a:pPr>
            <a:r>
              <a:rPr lang="tr-TR" sz="32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612504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10.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3200" dirty="0" smtClean="0"/>
              <a:t>Eserleri</a:t>
            </a:r>
          </a:p>
          <a:p>
            <a:r>
              <a:rPr lang="tr-TR" sz="3200" dirty="0" smtClean="0"/>
              <a:t>Oğlunun eğitimini Yunan öğretmenlere bırakmamıştır.</a:t>
            </a:r>
          </a:p>
          <a:p>
            <a:r>
              <a:rPr lang="tr-TR" sz="3200" dirty="0" smtClean="0"/>
              <a:t>Kendisi eğitim için yazdığı ansiklopedik eser</a:t>
            </a:r>
          </a:p>
          <a:p>
            <a:r>
              <a:rPr lang="tr-TR" sz="3200" dirty="0" smtClean="0"/>
              <a:t>Kitap içinde sağlık, tarım, hitabet, askerlik, yasalar gibi farklı konuları ele alan ayrı bölümler bulunuyordu. </a:t>
            </a:r>
          </a:p>
          <a:p>
            <a:r>
              <a:rPr lang="tr-TR" sz="3200" dirty="0" err="1" smtClean="0"/>
              <a:t>Vir</a:t>
            </a:r>
            <a:r>
              <a:rPr lang="tr-TR" sz="3200" dirty="0" smtClean="0"/>
              <a:t> </a:t>
            </a:r>
            <a:r>
              <a:rPr lang="tr-TR" sz="3200" dirty="0" err="1" smtClean="0"/>
              <a:t>bonus</a:t>
            </a:r>
            <a:r>
              <a:rPr lang="tr-TR" sz="3200" dirty="0" smtClean="0"/>
              <a:t> </a:t>
            </a:r>
            <a:r>
              <a:rPr lang="tr-TR" sz="3200" dirty="0" err="1" smtClean="0"/>
              <a:t>dicendi</a:t>
            </a:r>
            <a:r>
              <a:rPr lang="tr-TR" sz="3200" dirty="0" smtClean="0"/>
              <a:t> </a:t>
            </a:r>
            <a:r>
              <a:rPr lang="tr-TR" sz="3200" dirty="0" err="1" smtClean="0"/>
              <a:t>peritus</a:t>
            </a:r>
            <a:r>
              <a:rPr lang="tr-TR" sz="3200" dirty="0" smtClean="0"/>
              <a:t> </a:t>
            </a:r>
          </a:p>
          <a:p>
            <a:r>
              <a:rPr lang="tr-TR" sz="3200" dirty="0" err="1" smtClean="0"/>
              <a:t>Rem</a:t>
            </a:r>
            <a:r>
              <a:rPr lang="tr-TR" sz="3200" dirty="0" smtClean="0"/>
              <a:t> tene </a:t>
            </a:r>
            <a:r>
              <a:rPr lang="tr-TR" sz="3200" dirty="0" err="1" smtClean="0"/>
              <a:t>verba</a:t>
            </a:r>
            <a:r>
              <a:rPr lang="tr-TR" sz="3200" dirty="0" smtClean="0"/>
              <a:t> </a:t>
            </a:r>
            <a:r>
              <a:rPr lang="tr-TR" sz="3200" dirty="0" err="1" smtClean="0"/>
              <a:t>sequuntur</a:t>
            </a:r>
            <a:r>
              <a:rPr lang="tr-TR" sz="3200" dirty="0" smtClean="0"/>
              <a:t> özdeyişleri bu kitaptan kalmadır.</a:t>
            </a:r>
          </a:p>
        </p:txBody>
      </p:sp>
    </p:spTree>
    <p:extLst>
      <p:ext uri="{BB962C8B-B14F-4D97-AF65-F5344CB8AC3E}">
        <p14:creationId xmlns:p14="http://schemas.microsoft.com/office/powerpoint/2010/main" xmlns="" val="3197559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10.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Eserleri- </a:t>
            </a:r>
            <a:r>
              <a:rPr lang="tr-TR" sz="3200" dirty="0" err="1" smtClean="0"/>
              <a:t>Origines</a:t>
            </a:r>
            <a:r>
              <a:rPr lang="tr-TR" sz="3200" dirty="0" smtClean="0"/>
              <a:t> </a:t>
            </a:r>
          </a:p>
          <a:p>
            <a:endParaRPr lang="tr-TR" sz="3200" dirty="0" smtClean="0"/>
          </a:p>
          <a:p>
            <a:r>
              <a:rPr lang="tr-TR" sz="3200" dirty="0" smtClean="0"/>
              <a:t>Yaşlılık yıllarında yazmıştır</a:t>
            </a:r>
          </a:p>
          <a:p>
            <a:r>
              <a:rPr lang="tr-TR" sz="3200" dirty="0" smtClean="0"/>
              <a:t>Roma’nın krallık devrinin sonuna kadar </a:t>
            </a:r>
            <a:r>
              <a:rPr lang="tr-TR" sz="3200" dirty="0" err="1" smtClean="0"/>
              <a:t>gelişiminiden</a:t>
            </a:r>
            <a:r>
              <a:rPr lang="tr-TR" sz="3200" dirty="0" smtClean="0"/>
              <a:t> başlar</a:t>
            </a:r>
          </a:p>
          <a:p>
            <a:r>
              <a:rPr lang="tr-TR" sz="3200" dirty="0" smtClean="0"/>
              <a:t>İtalyan kentlerinin erken tarihini ele alır. </a:t>
            </a:r>
          </a:p>
          <a:p>
            <a:r>
              <a:rPr lang="tr-TR" sz="3200" dirty="0" smtClean="0"/>
              <a:t>Kendi dönemine değin tarih ele alınır.</a:t>
            </a:r>
          </a:p>
        </p:txBody>
      </p:sp>
    </p:spTree>
    <p:extLst>
      <p:ext uri="{BB962C8B-B14F-4D97-AF65-F5344CB8AC3E}">
        <p14:creationId xmlns:p14="http://schemas.microsoft.com/office/powerpoint/2010/main" xmlns="" val="486945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10. 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19363" cy="4195481"/>
          </a:xfrm>
        </p:spPr>
        <p:txBody>
          <a:bodyPr>
            <a:normAutofit/>
          </a:bodyPr>
          <a:lstStyle/>
          <a:p>
            <a:r>
              <a:rPr lang="tr-TR" sz="3200" dirty="0" smtClean="0"/>
              <a:t>Eserlerinden seçme parçalar</a:t>
            </a:r>
          </a:p>
          <a:p>
            <a:pPr marL="0" indent="0" algn="just">
              <a:buNone/>
            </a:pPr>
            <a:endParaRPr lang="tr-TR" sz="2400" dirty="0" smtClean="0"/>
          </a:p>
          <a:p>
            <a:pPr marL="0" indent="0" algn="just">
              <a:buNone/>
            </a:pPr>
            <a:r>
              <a:rPr lang="tr-TR" sz="2400" i="1" dirty="0" err="1" smtClean="0"/>
              <a:t>Carmen</a:t>
            </a:r>
            <a:r>
              <a:rPr lang="tr-TR" sz="2400" i="1" dirty="0" smtClean="0"/>
              <a:t> de </a:t>
            </a:r>
            <a:r>
              <a:rPr lang="tr-TR" sz="2400" i="1" dirty="0" err="1" smtClean="0"/>
              <a:t>moribus</a:t>
            </a:r>
            <a:r>
              <a:rPr lang="tr-TR" sz="2400" dirty="0" err="1" smtClean="0"/>
              <a:t>’tan</a:t>
            </a:r>
            <a:r>
              <a:rPr lang="tr-TR" sz="2400" dirty="0" smtClean="0"/>
              <a:t>: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Nam </a:t>
            </a:r>
            <a:r>
              <a:rPr lang="tr-TR" sz="2400" dirty="0" err="1"/>
              <a:t>v</a:t>
            </a:r>
            <a:r>
              <a:rPr lang="tr-TR" sz="2400" dirty="0" err="1" smtClean="0"/>
              <a:t>ita</a:t>
            </a:r>
            <a:r>
              <a:rPr lang="tr-TR" sz="2400" dirty="0" smtClean="0"/>
              <a:t> </a:t>
            </a:r>
            <a:r>
              <a:rPr lang="tr-TR" sz="2400" dirty="0" err="1"/>
              <a:t>humana</a:t>
            </a:r>
            <a:r>
              <a:rPr lang="tr-TR" sz="2400" dirty="0"/>
              <a:t> </a:t>
            </a:r>
            <a:r>
              <a:rPr lang="tr-TR" sz="2400" dirty="0" err="1"/>
              <a:t>prope</a:t>
            </a:r>
            <a:r>
              <a:rPr lang="tr-TR" sz="2400" dirty="0"/>
              <a:t> </a:t>
            </a:r>
            <a:r>
              <a:rPr lang="tr-TR" sz="2400" dirty="0" err="1"/>
              <a:t>uti</a:t>
            </a:r>
            <a:r>
              <a:rPr lang="tr-TR" sz="2400" dirty="0"/>
              <a:t> </a:t>
            </a:r>
            <a:r>
              <a:rPr lang="tr-TR" sz="2400" dirty="0" err="1"/>
              <a:t>ferrum</a:t>
            </a:r>
            <a:r>
              <a:rPr lang="tr-TR" sz="2400" dirty="0"/>
              <a:t> est. si </a:t>
            </a:r>
            <a:r>
              <a:rPr lang="tr-TR" sz="2400" dirty="0" err="1"/>
              <a:t>exerceas</a:t>
            </a:r>
            <a:r>
              <a:rPr lang="tr-TR" sz="2400" dirty="0"/>
              <a:t>, </a:t>
            </a:r>
            <a:r>
              <a:rPr lang="tr-TR" sz="2400" dirty="0" err="1"/>
              <a:t>conteritur</a:t>
            </a:r>
            <a:r>
              <a:rPr lang="tr-TR" sz="2400" dirty="0"/>
              <a:t>; si non </a:t>
            </a:r>
            <a:r>
              <a:rPr lang="tr-TR" sz="2400" dirty="0" err="1"/>
              <a:t>exerceas</a:t>
            </a:r>
            <a:r>
              <a:rPr lang="tr-TR" sz="2400" dirty="0"/>
              <a:t>, </a:t>
            </a:r>
            <a:r>
              <a:rPr lang="tr-TR" sz="2400" dirty="0" err="1"/>
              <a:t>tamen</a:t>
            </a:r>
            <a:r>
              <a:rPr lang="tr-TR" sz="2400" dirty="0"/>
              <a:t> </a:t>
            </a:r>
            <a:r>
              <a:rPr lang="tr-TR" sz="2400" dirty="0" err="1"/>
              <a:t>rubigo</a:t>
            </a:r>
            <a:r>
              <a:rPr lang="tr-TR" sz="2400" dirty="0"/>
              <a:t> </a:t>
            </a:r>
            <a:r>
              <a:rPr lang="tr-TR" sz="2400" dirty="0" err="1"/>
              <a:t>interficit</a:t>
            </a:r>
            <a:r>
              <a:rPr lang="tr-TR" sz="2400" dirty="0"/>
              <a:t>. </a:t>
            </a:r>
            <a:r>
              <a:rPr lang="tr-TR" sz="2400" dirty="0" err="1"/>
              <a:t>item</a:t>
            </a:r>
            <a:r>
              <a:rPr lang="tr-TR" sz="2400" dirty="0"/>
              <a:t> </a:t>
            </a:r>
            <a:r>
              <a:rPr lang="tr-TR" sz="2400" dirty="0" err="1"/>
              <a:t>homines</a:t>
            </a:r>
            <a:r>
              <a:rPr lang="tr-TR" sz="2400" dirty="0"/>
              <a:t> </a:t>
            </a:r>
            <a:r>
              <a:rPr lang="tr-TR" sz="2400" dirty="0" err="1"/>
              <a:t>exercendo</a:t>
            </a:r>
            <a:r>
              <a:rPr lang="tr-TR" sz="2400" dirty="0"/>
              <a:t> </a:t>
            </a:r>
            <a:r>
              <a:rPr lang="tr-TR" sz="2400" dirty="0" err="1"/>
              <a:t>uidemus</a:t>
            </a:r>
            <a:r>
              <a:rPr lang="tr-TR" sz="2400" dirty="0"/>
              <a:t> </a:t>
            </a:r>
            <a:r>
              <a:rPr lang="tr-TR" sz="2400" dirty="0" err="1"/>
              <a:t>conteri</a:t>
            </a:r>
            <a:r>
              <a:rPr lang="tr-TR" sz="2400" dirty="0"/>
              <a:t>; si </a:t>
            </a:r>
            <a:r>
              <a:rPr lang="tr-TR" sz="2400" dirty="0" err="1"/>
              <a:t>nihil</a:t>
            </a:r>
            <a:r>
              <a:rPr lang="tr-TR" sz="2400" dirty="0"/>
              <a:t> </a:t>
            </a:r>
            <a:r>
              <a:rPr lang="tr-TR" sz="2400" dirty="0" err="1"/>
              <a:t>exerceas</a:t>
            </a:r>
            <a:r>
              <a:rPr lang="tr-TR" sz="2400" dirty="0"/>
              <a:t>, </a:t>
            </a:r>
            <a:r>
              <a:rPr lang="tr-TR" sz="2400" dirty="0" err="1"/>
              <a:t>inertia</a:t>
            </a:r>
            <a:r>
              <a:rPr lang="tr-TR" sz="2400" dirty="0"/>
              <a:t> </a:t>
            </a:r>
            <a:r>
              <a:rPr lang="tr-TR" sz="2400" dirty="0" err="1"/>
              <a:t>atque</a:t>
            </a:r>
            <a:r>
              <a:rPr lang="tr-TR" sz="2400" dirty="0"/>
              <a:t> </a:t>
            </a:r>
            <a:r>
              <a:rPr lang="tr-TR" sz="2400" dirty="0" err="1"/>
              <a:t>torpedo</a:t>
            </a:r>
            <a:r>
              <a:rPr lang="tr-TR" sz="2400" dirty="0"/>
              <a:t> </a:t>
            </a:r>
            <a:r>
              <a:rPr lang="tr-TR" sz="2400" dirty="0" err="1"/>
              <a:t>plus</a:t>
            </a:r>
            <a:r>
              <a:rPr lang="tr-TR" sz="2400" dirty="0"/>
              <a:t> </a:t>
            </a:r>
            <a:r>
              <a:rPr lang="tr-TR" sz="2400" dirty="0" err="1"/>
              <a:t>detrimenti</a:t>
            </a:r>
            <a:r>
              <a:rPr lang="tr-TR" sz="2400" dirty="0"/>
              <a:t> </a:t>
            </a:r>
            <a:r>
              <a:rPr lang="tr-TR" sz="2400" dirty="0" err="1"/>
              <a:t>facit</a:t>
            </a:r>
            <a:r>
              <a:rPr lang="tr-TR" sz="2400" dirty="0"/>
              <a:t> </a:t>
            </a:r>
            <a:r>
              <a:rPr lang="tr-TR" sz="2400" dirty="0" err="1"/>
              <a:t>quam</a:t>
            </a:r>
            <a:r>
              <a:rPr lang="tr-TR" sz="2400" dirty="0"/>
              <a:t> </a:t>
            </a:r>
            <a:r>
              <a:rPr lang="tr-TR" sz="2400" dirty="0" err="1"/>
              <a:t>exercitio</a:t>
            </a:r>
            <a:r>
              <a:rPr lang="tr-TR" sz="2400" dirty="0"/>
              <a:t>. </a:t>
            </a:r>
          </a:p>
          <a:p>
            <a:endParaRPr lang="tr-TR" sz="3200" dirty="0"/>
          </a:p>
          <a:p>
            <a:endParaRPr lang="tr-TR" sz="3200" dirty="0" smtClean="0"/>
          </a:p>
          <a:p>
            <a:endParaRPr lang="tr-TR" sz="3200" dirty="0" smtClean="0"/>
          </a:p>
          <a:p>
            <a:endParaRPr lang="tr-TR" sz="3200" dirty="0" smtClean="0"/>
          </a:p>
          <a:p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2662160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</a:t>
            </a:r>
            <a:r>
              <a:rPr lang="tr-TR" sz="4000" dirty="0" smtClean="0"/>
              <a:t>Dönemi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19363" cy="4195481"/>
          </a:xfrm>
        </p:spPr>
        <p:txBody>
          <a:bodyPr>
            <a:normAutofit/>
          </a:bodyPr>
          <a:lstStyle/>
          <a:p>
            <a:r>
              <a:rPr lang="tr-TR" sz="3200" dirty="0" smtClean="0"/>
              <a:t>Eserlerinden seçme parçalar</a:t>
            </a:r>
          </a:p>
          <a:p>
            <a:pPr marL="0" indent="0" algn="just">
              <a:buNone/>
            </a:pPr>
            <a:endParaRPr lang="tr-TR" sz="2400" dirty="0" smtClean="0"/>
          </a:p>
          <a:p>
            <a:r>
              <a:rPr lang="tr-TR" sz="2400" dirty="0" err="1"/>
              <a:t>Oratio</a:t>
            </a:r>
            <a:r>
              <a:rPr lang="tr-TR" sz="2400" dirty="0"/>
              <a:t> </a:t>
            </a:r>
            <a:r>
              <a:rPr lang="tr-TR" sz="2400" dirty="0" err="1"/>
              <a:t>Apud</a:t>
            </a:r>
            <a:r>
              <a:rPr lang="tr-TR" sz="2400" dirty="0"/>
              <a:t> </a:t>
            </a:r>
            <a:r>
              <a:rPr lang="tr-TR" sz="2400" dirty="0" err="1" smtClean="0"/>
              <a:t>equites</a:t>
            </a:r>
            <a:endParaRPr lang="tr-TR" sz="2400" dirty="0" smtClean="0"/>
          </a:p>
          <a:p>
            <a:endParaRPr lang="tr-TR" sz="2400" dirty="0"/>
          </a:p>
          <a:p>
            <a:pPr algn="just"/>
            <a:r>
              <a:rPr lang="tr-TR" sz="2400" dirty="0" err="1" smtClean="0"/>
              <a:t>Cogitate</a:t>
            </a:r>
            <a:r>
              <a:rPr lang="tr-TR" sz="2400" dirty="0" smtClean="0"/>
              <a:t> </a:t>
            </a:r>
            <a:r>
              <a:rPr lang="tr-TR" sz="2400" dirty="0"/>
              <a:t>cum </a:t>
            </a:r>
            <a:r>
              <a:rPr lang="tr-TR" sz="2400" dirty="0" err="1"/>
              <a:t>animis</a:t>
            </a:r>
            <a:r>
              <a:rPr lang="tr-TR" sz="2400" dirty="0"/>
              <a:t> </a:t>
            </a:r>
            <a:r>
              <a:rPr lang="tr-TR" sz="2400" dirty="0" err="1"/>
              <a:t>vestris</a:t>
            </a:r>
            <a:r>
              <a:rPr lang="tr-TR" sz="2400" dirty="0"/>
              <a:t>: si </a:t>
            </a:r>
            <a:r>
              <a:rPr lang="tr-TR" sz="2400" dirty="0" err="1"/>
              <a:t>quid</a:t>
            </a:r>
            <a:r>
              <a:rPr lang="tr-TR" sz="2400" dirty="0"/>
              <a:t> vos </a:t>
            </a:r>
            <a:r>
              <a:rPr lang="tr-TR" sz="2400" dirty="0" err="1"/>
              <a:t>per</a:t>
            </a:r>
            <a:r>
              <a:rPr lang="tr-TR" sz="2400" dirty="0"/>
              <a:t> </a:t>
            </a:r>
            <a:r>
              <a:rPr lang="tr-TR" sz="2400" dirty="0" err="1"/>
              <a:t>laborem</a:t>
            </a:r>
            <a:r>
              <a:rPr lang="tr-TR" sz="2400" dirty="0"/>
              <a:t> </a:t>
            </a:r>
            <a:r>
              <a:rPr lang="tr-TR" sz="2400" dirty="0" err="1"/>
              <a:t>recte</a:t>
            </a:r>
            <a:r>
              <a:rPr lang="tr-TR" sz="2400" dirty="0"/>
              <a:t> </a:t>
            </a:r>
            <a:r>
              <a:rPr lang="tr-TR" sz="2400" dirty="0" err="1"/>
              <a:t>feceritis</a:t>
            </a:r>
            <a:r>
              <a:rPr lang="tr-TR" sz="2400" dirty="0"/>
              <a:t>, </a:t>
            </a:r>
            <a:r>
              <a:rPr lang="tr-TR" sz="2400" dirty="0" err="1"/>
              <a:t>labor</a:t>
            </a:r>
            <a:r>
              <a:rPr lang="tr-TR" sz="2400" dirty="0"/>
              <a:t> ille a </a:t>
            </a:r>
            <a:r>
              <a:rPr lang="tr-TR" sz="2400" dirty="0" err="1"/>
              <a:t>vobis</a:t>
            </a:r>
            <a:r>
              <a:rPr lang="tr-TR" sz="2400" dirty="0"/>
              <a:t> </a:t>
            </a:r>
            <a:r>
              <a:rPr lang="tr-TR" sz="2400" dirty="0" err="1"/>
              <a:t>cito</a:t>
            </a:r>
            <a:r>
              <a:rPr lang="tr-TR" sz="2400" dirty="0"/>
              <a:t> </a:t>
            </a:r>
            <a:r>
              <a:rPr lang="tr-TR" sz="2400" dirty="0" err="1"/>
              <a:t>recedet</a:t>
            </a:r>
            <a:r>
              <a:rPr lang="tr-TR" sz="2400" dirty="0"/>
              <a:t>, bene </a:t>
            </a:r>
            <a:r>
              <a:rPr lang="tr-TR" sz="2400" dirty="0" err="1"/>
              <a:t>factum</a:t>
            </a:r>
            <a:r>
              <a:rPr lang="tr-TR" sz="2400" dirty="0"/>
              <a:t> a </a:t>
            </a:r>
            <a:r>
              <a:rPr lang="tr-TR" sz="2400" dirty="0" err="1"/>
              <a:t>vobis</a:t>
            </a:r>
            <a:r>
              <a:rPr lang="tr-TR" sz="2400" dirty="0"/>
              <a:t>, </a:t>
            </a:r>
            <a:r>
              <a:rPr lang="tr-TR" sz="2400" dirty="0" err="1"/>
              <a:t>dum</a:t>
            </a:r>
            <a:r>
              <a:rPr lang="tr-TR" sz="2400" dirty="0"/>
              <a:t> </a:t>
            </a:r>
            <a:r>
              <a:rPr lang="tr-TR" sz="2400" dirty="0" err="1"/>
              <a:t>vivitis</a:t>
            </a:r>
            <a:r>
              <a:rPr lang="tr-TR" sz="2400" dirty="0"/>
              <a:t>, non </a:t>
            </a:r>
            <a:r>
              <a:rPr lang="tr-TR" sz="2400" dirty="0" err="1"/>
              <a:t>abscedet</a:t>
            </a:r>
            <a:r>
              <a:rPr lang="tr-TR" sz="2400" dirty="0"/>
              <a:t>; </a:t>
            </a:r>
            <a:r>
              <a:rPr lang="tr-TR" sz="2400" dirty="0" err="1"/>
              <a:t>sed</a:t>
            </a:r>
            <a:r>
              <a:rPr lang="tr-TR" sz="2400" dirty="0"/>
              <a:t> si </a:t>
            </a:r>
            <a:r>
              <a:rPr lang="tr-TR" sz="2400" dirty="0" err="1"/>
              <a:t>qua</a:t>
            </a:r>
            <a:r>
              <a:rPr lang="tr-TR" sz="2400" dirty="0"/>
              <a:t> </a:t>
            </a:r>
            <a:r>
              <a:rPr lang="tr-TR" sz="2400" dirty="0" err="1"/>
              <a:t>per</a:t>
            </a:r>
            <a:r>
              <a:rPr lang="tr-TR" sz="2400" dirty="0"/>
              <a:t> </a:t>
            </a:r>
            <a:r>
              <a:rPr lang="tr-TR" sz="2400" dirty="0" err="1"/>
              <a:t>voluptatem</a:t>
            </a:r>
            <a:r>
              <a:rPr lang="tr-TR" sz="2400" dirty="0"/>
              <a:t> </a:t>
            </a:r>
            <a:r>
              <a:rPr lang="tr-TR" sz="2400" dirty="0" err="1"/>
              <a:t>nequiter</a:t>
            </a:r>
            <a:r>
              <a:rPr lang="tr-TR" sz="2400" dirty="0"/>
              <a:t> </a:t>
            </a:r>
            <a:r>
              <a:rPr lang="tr-TR" sz="2400" dirty="0" err="1"/>
              <a:t>feceritis</a:t>
            </a:r>
            <a:r>
              <a:rPr lang="tr-TR" sz="2400" dirty="0"/>
              <a:t>, </a:t>
            </a:r>
            <a:r>
              <a:rPr lang="tr-TR" sz="2400" dirty="0" err="1"/>
              <a:t>voluptas</a:t>
            </a:r>
            <a:r>
              <a:rPr lang="tr-TR" sz="2400" dirty="0"/>
              <a:t> </a:t>
            </a:r>
            <a:r>
              <a:rPr lang="tr-TR" sz="2400" dirty="0" err="1"/>
              <a:t>cito</a:t>
            </a:r>
            <a:r>
              <a:rPr lang="tr-TR" sz="2400" dirty="0"/>
              <a:t> </a:t>
            </a:r>
            <a:r>
              <a:rPr lang="tr-TR" sz="2400" dirty="0" err="1"/>
              <a:t>abibit</a:t>
            </a:r>
            <a:r>
              <a:rPr lang="tr-TR" sz="2400" dirty="0"/>
              <a:t>, </a:t>
            </a:r>
            <a:r>
              <a:rPr lang="tr-TR" sz="2400" dirty="0" err="1"/>
              <a:t>nequiter</a:t>
            </a:r>
            <a:r>
              <a:rPr lang="tr-TR" sz="2400" dirty="0"/>
              <a:t> </a:t>
            </a:r>
            <a:r>
              <a:rPr lang="tr-TR" sz="2400" dirty="0" err="1"/>
              <a:t>factum</a:t>
            </a:r>
            <a:r>
              <a:rPr lang="tr-TR" sz="2400" dirty="0"/>
              <a:t> </a:t>
            </a:r>
            <a:r>
              <a:rPr lang="tr-TR" sz="2400" dirty="0" err="1"/>
              <a:t>illud</a:t>
            </a:r>
            <a:r>
              <a:rPr lang="tr-TR" sz="2400" dirty="0"/>
              <a:t> </a:t>
            </a:r>
            <a:r>
              <a:rPr lang="tr-TR" sz="2400" dirty="0" err="1"/>
              <a:t>apud</a:t>
            </a:r>
            <a:r>
              <a:rPr lang="tr-TR" sz="2400" dirty="0"/>
              <a:t> vos </a:t>
            </a:r>
            <a:r>
              <a:rPr lang="tr-TR" sz="2400" dirty="0" err="1"/>
              <a:t>semper</a:t>
            </a:r>
            <a:r>
              <a:rPr lang="tr-TR" sz="2400" dirty="0"/>
              <a:t> </a:t>
            </a:r>
            <a:r>
              <a:rPr lang="tr-TR" sz="2400" dirty="0" err="1"/>
              <a:t>manebit</a:t>
            </a:r>
            <a:r>
              <a:rPr lang="tr-TR" sz="2400" dirty="0"/>
              <a:t>. </a:t>
            </a:r>
          </a:p>
          <a:p>
            <a:endParaRPr lang="tr-TR" sz="3200" dirty="0"/>
          </a:p>
          <a:p>
            <a:endParaRPr lang="tr-TR" sz="3200" dirty="0" smtClean="0"/>
          </a:p>
          <a:p>
            <a:endParaRPr lang="tr-TR" sz="3200" dirty="0" smtClean="0"/>
          </a:p>
          <a:p>
            <a:endParaRPr lang="tr-TR" sz="3200" dirty="0" smtClean="0"/>
          </a:p>
          <a:p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20385378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649</TotalTime>
  <Words>325</Words>
  <Application>Microsoft Office PowerPoint</Application>
  <PresentationFormat>Özel</PresentationFormat>
  <Paragraphs>71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İyon</vt:lpstr>
      <vt:lpstr>Başlangıç Dönemi </vt:lpstr>
      <vt:lpstr>Başlangıç Dönemi</vt:lpstr>
      <vt:lpstr>Başlangıç Dönemi</vt:lpstr>
      <vt:lpstr>Başlangıç Dönemi</vt:lpstr>
      <vt:lpstr>Başlangıç Dönemi</vt:lpstr>
      <vt:lpstr>Başlangıç Dönemi– 10. Hafta</vt:lpstr>
      <vt:lpstr>Başlangıç Dönemi– 10. Hafta</vt:lpstr>
      <vt:lpstr>Başlangıç Dönemi– 10. Hafta</vt:lpstr>
      <vt:lpstr>Başlangıç Dönemi</vt:lpstr>
      <vt:lpstr>Başlangıç Dönemi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Yazını: Başlangıç Dönemi 1. Hafta</dc:title>
  <dc:creator>pc</dc:creator>
  <cp:lastModifiedBy>Pc</cp:lastModifiedBy>
  <cp:revision>69</cp:revision>
  <dcterms:created xsi:type="dcterms:W3CDTF">2017-11-23T15:25:46Z</dcterms:created>
  <dcterms:modified xsi:type="dcterms:W3CDTF">2017-12-13T14:19:56Z</dcterms:modified>
</cp:coreProperties>
</file>