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sldIdLst>
    <p:sldId id="256" r:id="rId2"/>
    <p:sldId id="257" r:id="rId3"/>
    <p:sldId id="258" r:id="rId4"/>
    <p:sldId id="259" r:id="rId5"/>
    <p:sldId id="261" r:id="rId6"/>
    <p:sldId id="271" r:id="rId7"/>
    <p:sldId id="282" r:id="rId8"/>
    <p:sldId id="28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p:scale>
          <a:sx n="66" d="100"/>
          <a:sy n="66" d="100"/>
        </p:scale>
        <p:origin x="2310" y="1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6218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572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531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5152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1109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4913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3310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435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948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190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9113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334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021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562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495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4842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2/26/2023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3985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2/26/2023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02558213"/>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6" r:id="rId12"/>
    <p:sldLayoutId id="2147483671" r:id="rId13"/>
    <p:sldLayoutId id="2147483672" r:id="rId14"/>
    <p:sldLayoutId id="2147483673" r:id="rId15"/>
    <p:sldLayoutId id="2147483674" r:id="rId16"/>
    <p:sldLayoutId id="2147483675"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f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Misty Mountains">
            <a:extLst>
              <a:ext uri="{FF2B5EF4-FFF2-40B4-BE49-F238E27FC236}">
                <a16:creationId xmlns:a16="http://schemas.microsoft.com/office/drawing/2014/main" id="{429E223C-AA26-4AAC-B504-A795F965EA1F}"/>
              </a:ext>
            </a:extLst>
          </p:cNvPr>
          <p:cNvPicPr>
            <a:picLocks noChangeAspect="1"/>
          </p:cNvPicPr>
          <p:nvPr/>
        </p:nvPicPr>
        <p:blipFill rotWithShape="1">
          <a:blip r:embed="rId3"/>
          <a:srcRect l="10426" r="240" b="-1"/>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79B387-6819-46F9-8384-5BBB653D87AB}"/>
              </a:ext>
            </a:extLst>
          </p:cNvPr>
          <p:cNvSpPr>
            <a:spLocks noGrp="1"/>
          </p:cNvSpPr>
          <p:nvPr>
            <p:ph type="ctrTitle"/>
          </p:nvPr>
        </p:nvSpPr>
        <p:spPr>
          <a:xfrm>
            <a:off x="7884543" y="1623412"/>
            <a:ext cx="3747476" cy="2287229"/>
          </a:xfrm>
        </p:spPr>
        <p:txBody>
          <a:bodyPr>
            <a:normAutofit fontScale="90000"/>
          </a:bodyPr>
          <a:lstStyle/>
          <a:p>
            <a:pPr algn="l"/>
            <a:r>
              <a:rPr lang="tr-TR" sz="4400" dirty="0"/>
              <a:t>BASIC CONCEPTS IN MYTHOLOGY</a:t>
            </a:r>
            <a:endParaRPr lang="en-GB" sz="4400" dirty="0"/>
          </a:p>
        </p:txBody>
      </p:sp>
      <p:sp>
        <p:nvSpPr>
          <p:cNvPr id="3" name="Subtitle 2">
            <a:extLst>
              <a:ext uri="{FF2B5EF4-FFF2-40B4-BE49-F238E27FC236}">
                <a16:creationId xmlns:a16="http://schemas.microsoft.com/office/drawing/2014/main" id="{11C4674F-BB7D-437A-A3F2-ACBDF6F3F9E3}"/>
              </a:ext>
            </a:extLst>
          </p:cNvPr>
          <p:cNvSpPr>
            <a:spLocks noGrp="1"/>
          </p:cNvSpPr>
          <p:nvPr>
            <p:ph type="subTitle" idx="1"/>
          </p:nvPr>
        </p:nvSpPr>
        <p:spPr>
          <a:xfrm>
            <a:off x="7884543" y="4009771"/>
            <a:ext cx="3503122" cy="1244361"/>
          </a:xfrm>
        </p:spPr>
        <p:txBody>
          <a:bodyPr>
            <a:normAutofit/>
          </a:bodyPr>
          <a:lstStyle/>
          <a:p>
            <a:pPr algn="l"/>
            <a:r>
              <a:rPr lang="tr-TR" sz="1800" dirty="0">
                <a:solidFill>
                  <a:srgbClr val="B99C7E"/>
                </a:solidFill>
              </a:rPr>
              <a:t>Dr. Funda Hay</a:t>
            </a:r>
          </a:p>
          <a:p>
            <a:pPr algn="l"/>
            <a:r>
              <a:rPr lang="tr-TR" sz="1800" dirty="0">
                <a:solidFill>
                  <a:srgbClr val="B99C7E"/>
                </a:solidFill>
              </a:rPr>
              <a:t>fhay@ankara.edu.tr</a:t>
            </a:r>
            <a:endParaRPr lang="en-GB" sz="1800" dirty="0">
              <a:solidFill>
                <a:srgbClr val="B99C7E"/>
              </a:solidFill>
            </a:endParaRPr>
          </a:p>
        </p:txBody>
      </p:sp>
    </p:spTree>
    <p:extLst>
      <p:ext uri="{BB962C8B-B14F-4D97-AF65-F5344CB8AC3E}">
        <p14:creationId xmlns:p14="http://schemas.microsoft.com/office/powerpoint/2010/main" val="805056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277161-F439-4083-94E2-FC23EA940DA3}"/>
              </a:ext>
            </a:extLst>
          </p:cNvPr>
          <p:cNvSpPr>
            <a:spLocks noGrp="1"/>
          </p:cNvSpPr>
          <p:nvPr>
            <p:ph idx="1"/>
          </p:nvPr>
        </p:nvSpPr>
        <p:spPr>
          <a:xfrm>
            <a:off x="647114" y="773723"/>
            <a:ext cx="5812953" cy="5017477"/>
          </a:xfrm>
        </p:spPr>
        <p:txBody>
          <a:bodyPr anchor="ctr">
            <a:normAutofit/>
          </a:bodyPr>
          <a:lstStyle/>
          <a:p>
            <a:r>
              <a:rPr lang="en-GB" sz="2800" b="1" u="sng" dirty="0">
                <a:effectLst/>
              </a:rPr>
              <a:t>Myth</a:t>
            </a:r>
            <a:endParaRPr lang="en-GB" sz="2800" dirty="0">
              <a:effectLst/>
            </a:endParaRPr>
          </a:p>
          <a:p>
            <a:r>
              <a:rPr lang="en-GB" sz="2800" b="1" u="sng" dirty="0">
                <a:effectLst/>
              </a:rPr>
              <a:t>Mythology</a:t>
            </a:r>
            <a:endParaRPr lang="tr-TR" sz="2800" b="1" u="sng" dirty="0">
              <a:effectLst/>
            </a:endParaRPr>
          </a:p>
          <a:p>
            <a:r>
              <a:rPr lang="en-GB" sz="2800" b="1" u="sng" dirty="0">
                <a:effectLst/>
              </a:rPr>
              <a:t>Mythos</a:t>
            </a:r>
            <a:endParaRPr lang="en-GB" sz="2800" dirty="0">
              <a:effectLst/>
            </a:endParaRPr>
          </a:p>
        </p:txBody>
      </p:sp>
      <p:pic>
        <p:nvPicPr>
          <p:cNvPr id="11" name="Picture 10">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4" name="Picture 3" descr="A picture containing text, variety&#10;&#10;Description automatically generated">
            <a:extLst>
              <a:ext uri="{FF2B5EF4-FFF2-40B4-BE49-F238E27FC236}">
                <a16:creationId xmlns:a16="http://schemas.microsoft.com/office/drawing/2014/main" id="{9E09947B-213F-4F68-9E8C-63D94BD69A88}"/>
              </a:ext>
            </a:extLst>
          </p:cNvPr>
          <p:cNvPicPr>
            <a:picLocks noChangeAspect="1"/>
          </p:cNvPicPr>
          <p:nvPr/>
        </p:nvPicPr>
        <p:blipFill rotWithShape="1">
          <a:blip r:embed="rId4">
            <a:extLst>
              <a:ext uri="{28A0092B-C50C-407E-A947-70E740481C1C}">
                <a14:useLocalDpi xmlns:a14="http://schemas.microsoft.com/office/drawing/2010/main" val="0"/>
              </a:ext>
            </a:extLst>
          </a:blip>
          <a:srcRect l="12466" r="15869" b="1"/>
          <a:stretch/>
        </p:blipFill>
        <p:spPr>
          <a:xfrm>
            <a:off x="7066560" y="1491175"/>
            <a:ext cx="4866136" cy="3899653"/>
          </a:xfrm>
          <a:prstGeom prst="rect">
            <a:avLst/>
          </a:prstGeom>
        </p:spPr>
      </p:pic>
      <p:sp>
        <p:nvSpPr>
          <p:cNvPr id="2" name="TextBox 1">
            <a:extLst>
              <a:ext uri="{FF2B5EF4-FFF2-40B4-BE49-F238E27FC236}">
                <a16:creationId xmlns:a16="http://schemas.microsoft.com/office/drawing/2014/main" id="{510785F0-D233-41AB-820E-2C7C51ED5650}"/>
              </a:ext>
            </a:extLst>
          </p:cNvPr>
          <p:cNvSpPr txBox="1"/>
          <p:nvPr/>
        </p:nvSpPr>
        <p:spPr>
          <a:xfrm>
            <a:off x="10345402" y="5560368"/>
            <a:ext cx="1587294"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en-GB" sz="900" i="1" dirty="0"/>
              <a:t>The Collector</a:t>
            </a:r>
          </a:p>
        </p:txBody>
      </p:sp>
    </p:spTree>
    <p:extLst>
      <p:ext uri="{BB962C8B-B14F-4D97-AF65-F5344CB8AC3E}">
        <p14:creationId xmlns:p14="http://schemas.microsoft.com/office/powerpoint/2010/main" val="343548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6B051A4-96A7-4A11-9DAD-063A9C577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65918"/>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79EB1E-B358-42F0-AF21-0F9B84F6CAB7}"/>
              </a:ext>
            </a:extLst>
          </p:cNvPr>
          <p:cNvSpPr>
            <a:spLocks noGrp="1"/>
          </p:cNvSpPr>
          <p:nvPr>
            <p:ph idx="1"/>
          </p:nvPr>
        </p:nvSpPr>
        <p:spPr>
          <a:xfrm>
            <a:off x="728870" y="2941983"/>
            <a:ext cx="10641495" cy="3220278"/>
          </a:xfrm>
          <a:effectLst/>
        </p:spPr>
        <p:txBody>
          <a:bodyPr anchor="ctr">
            <a:normAutofit fontScale="92500" lnSpcReduction="10000"/>
          </a:bodyPr>
          <a:lstStyle/>
          <a:p>
            <a:r>
              <a:rPr lang="tr-TR" sz="3600" dirty="0">
                <a:solidFill>
                  <a:schemeClr val="tx1"/>
                </a:solidFill>
                <a:effectLst/>
              </a:rPr>
              <a:t>M</a:t>
            </a:r>
            <a:r>
              <a:rPr lang="en-GB" sz="3600" dirty="0" err="1">
                <a:solidFill>
                  <a:schemeClr val="tx1"/>
                </a:solidFill>
                <a:effectLst/>
              </a:rPr>
              <a:t>yth</a:t>
            </a:r>
            <a:r>
              <a:rPr lang="tr-TR" sz="3600" dirty="0">
                <a:solidFill>
                  <a:schemeClr val="tx1"/>
                </a:solidFill>
                <a:effectLst/>
              </a:rPr>
              <a:t> is</a:t>
            </a:r>
            <a:r>
              <a:rPr lang="en-GB" sz="3600" dirty="0">
                <a:solidFill>
                  <a:schemeClr val="tx1"/>
                </a:solidFill>
                <a:effectLst/>
              </a:rPr>
              <a:t> "a story that is usually of unknown origin and at least partially traditional, that ostensibly relates historical events usually of such character as to serve to explain some practice, belief, institution, or natural phenomenon, and that is especially associated with religious rites and beliefs.”</a:t>
            </a:r>
            <a:r>
              <a:rPr lang="tr-TR" sz="3600" dirty="0">
                <a:solidFill>
                  <a:schemeClr val="tx1"/>
                </a:solidFill>
                <a:effectLst/>
              </a:rPr>
              <a:t> (</a:t>
            </a:r>
            <a:r>
              <a:rPr lang="tr-TR" sz="3600" i="1" dirty="0" err="1">
                <a:solidFill>
                  <a:schemeClr val="tx1"/>
                </a:solidFill>
                <a:effectLst/>
              </a:rPr>
              <a:t>Webster</a:t>
            </a:r>
            <a:r>
              <a:rPr lang="tr-TR" sz="3600" i="1" dirty="0">
                <a:solidFill>
                  <a:schemeClr val="tx1"/>
                </a:solidFill>
                <a:effectLst/>
              </a:rPr>
              <a:t>' Dictionary</a:t>
            </a:r>
            <a:r>
              <a:rPr lang="tr-TR" sz="3600" dirty="0">
                <a:solidFill>
                  <a:schemeClr val="tx1"/>
                </a:solidFill>
                <a:effectLst/>
              </a:rPr>
              <a:t>)</a:t>
            </a:r>
            <a:endParaRPr lang="en-GB" sz="3600" dirty="0">
              <a:solidFill>
                <a:schemeClr val="tx1"/>
              </a:solidFill>
              <a:effectLst/>
            </a:endParaRPr>
          </a:p>
        </p:txBody>
      </p:sp>
    </p:spTree>
    <p:extLst>
      <p:ext uri="{BB962C8B-B14F-4D97-AF65-F5344CB8AC3E}">
        <p14:creationId xmlns:p14="http://schemas.microsoft.com/office/powerpoint/2010/main" val="142015591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22B85-0B30-4954-826E-55AA821BDC0E}"/>
              </a:ext>
            </a:extLst>
          </p:cNvPr>
          <p:cNvSpPr>
            <a:spLocks noGrp="1"/>
          </p:cNvSpPr>
          <p:nvPr>
            <p:ph idx="1"/>
          </p:nvPr>
        </p:nvSpPr>
        <p:spPr>
          <a:xfrm>
            <a:off x="887462" y="2016747"/>
            <a:ext cx="10417075" cy="2824506"/>
          </a:xfrm>
        </p:spPr>
        <p:txBody>
          <a:bodyPr>
            <a:noAutofit/>
          </a:bodyPr>
          <a:lstStyle/>
          <a:p>
            <a:pPr lvl="0"/>
            <a:r>
              <a:rPr lang="en-GB" sz="3200" dirty="0">
                <a:effectLst/>
              </a:rPr>
              <a:t>according to Gayley, </a:t>
            </a:r>
            <a:r>
              <a:rPr lang="tr-TR" sz="3200" dirty="0">
                <a:effectLst/>
              </a:rPr>
              <a:t>«</a:t>
            </a:r>
            <a:r>
              <a:rPr lang="en-GB" sz="3200" dirty="0">
                <a:effectLst/>
              </a:rPr>
              <a:t>myths are born, not made;</a:t>
            </a:r>
            <a:r>
              <a:rPr lang="tr-TR" sz="3200" dirty="0">
                <a:effectLst/>
              </a:rPr>
              <a:t>»</a:t>
            </a:r>
            <a:endParaRPr lang="en-GB" sz="3200" dirty="0">
              <a:effectLst/>
            </a:endParaRPr>
          </a:p>
          <a:p>
            <a:pPr lvl="0"/>
            <a:r>
              <a:rPr lang="en-GB" sz="3200" dirty="0">
                <a:effectLst/>
              </a:rPr>
              <a:t>true myth or myth proper is ultimately "the result of the working of naïve imagination upon the facts of experience”</a:t>
            </a:r>
          </a:p>
        </p:txBody>
      </p:sp>
    </p:spTree>
    <p:extLst>
      <p:ext uri="{BB962C8B-B14F-4D97-AF65-F5344CB8AC3E}">
        <p14:creationId xmlns:p14="http://schemas.microsoft.com/office/powerpoint/2010/main" val="78663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8E264-926B-434A-8D58-87ACA185D8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C1FE85-C90E-4C79-8384-270C8A73C31E}"/>
              </a:ext>
            </a:extLst>
          </p:cNvPr>
          <p:cNvSpPr>
            <a:spLocks noGrp="1"/>
          </p:cNvSpPr>
          <p:nvPr>
            <p:ph type="title"/>
          </p:nvPr>
        </p:nvSpPr>
        <p:spPr>
          <a:xfrm>
            <a:off x="5279472" y="609600"/>
            <a:ext cx="5844759" cy="970450"/>
          </a:xfrm>
        </p:spPr>
        <p:txBody>
          <a:bodyPr>
            <a:normAutofit/>
          </a:bodyPr>
          <a:lstStyle/>
          <a:p>
            <a:r>
              <a:rPr lang="en-GB" sz="3600" cap="all">
                <a:effectLst/>
              </a:rPr>
              <a:t>categories of myths</a:t>
            </a:r>
            <a:endParaRPr lang="en-GB" sz="3600" cap="all"/>
          </a:p>
        </p:txBody>
      </p:sp>
      <p:pic>
        <p:nvPicPr>
          <p:cNvPr id="12" name="Picture 11">
            <a:extLst>
              <a:ext uri="{FF2B5EF4-FFF2-40B4-BE49-F238E27FC236}">
                <a16:creationId xmlns:a16="http://schemas.microsoft.com/office/drawing/2014/main" id="{E67A036B-F109-477D-A092-D947533E27E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5" name="Picture 4" descr="A picture containing text, bedclothes, fabric&#10;&#10;Description automatically generated">
            <a:extLst>
              <a:ext uri="{FF2B5EF4-FFF2-40B4-BE49-F238E27FC236}">
                <a16:creationId xmlns:a16="http://schemas.microsoft.com/office/drawing/2014/main" id="{687EFFCC-D19A-46AB-8E84-9A8F7058DF84}"/>
              </a:ext>
            </a:extLst>
          </p:cNvPr>
          <p:cNvPicPr>
            <a:picLocks noChangeAspect="1"/>
          </p:cNvPicPr>
          <p:nvPr/>
        </p:nvPicPr>
        <p:blipFill rotWithShape="1">
          <a:blip r:embed="rId4">
            <a:extLst>
              <a:ext uri="{28A0092B-C50C-407E-A947-70E740481C1C}">
                <a14:useLocalDpi xmlns:a14="http://schemas.microsoft.com/office/drawing/2010/main" val="0"/>
              </a:ext>
            </a:extLst>
          </a:blip>
          <a:srcRect l="27229" r="28285" b="-2"/>
          <a:stretch/>
        </p:blipFill>
        <p:spPr>
          <a:xfrm>
            <a:off x="632815" y="643465"/>
            <a:ext cx="4003193" cy="5103372"/>
          </a:xfrm>
          <a:prstGeom prst="rect">
            <a:avLst/>
          </a:prstGeom>
        </p:spPr>
      </p:pic>
      <p:sp>
        <p:nvSpPr>
          <p:cNvPr id="3" name="Content Placeholder 2">
            <a:extLst>
              <a:ext uri="{FF2B5EF4-FFF2-40B4-BE49-F238E27FC236}">
                <a16:creationId xmlns:a16="http://schemas.microsoft.com/office/drawing/2014/main" id="{E88F17AE-35F9-4E56-BB73-4D64B13E63A9}"/>
              </a:ext>
            </a:extLst>
          </p:cNvPr>
          <p:cNvSpPr>
            <a:spLocks noGrp="1"/>
          </p:cNvSpPr>
          <p:nvPr>
            <p:ph idx="1"/>
          </p:nvPr>
        </p:nvSpPr>
        <p:spPr>
          <a:xfrm>
            <a:off x="5279472" y="1709410"/>
            <a:ext cx="5844760" cy="4037427"/>
          </a:xfrm>
        </p:spPr>
        <p:txBody>
          <a:bodyPr anchor="ctr">
            <a:normAutofit lnSpcReduction="10000"/>
          </a:bodyPr>
          <a:lstStyle/>
          <a:p>
            <a:pPr marL="494100" indent="-457200">
              <a:buFont typeface="+mj-lt"/>
              <a:buAutoNum type="arabicPeriod"/>
            </a:pPr>
            <a:r>
              <a:rPr lang="en-GB" sz="4000" b="1" dirty="0">
                <a:effectLst/>
              </a:rPr>
              <a:t>True Myths</a:t>
            </a:r>
            <a:endParaRPr lang="en-GB" sz="4000" dirty="0">
              <a:effectLst/>
            </a:endParaRPr>
          </a:p>
          <a:p>
            <a:pPr marL="494100" indent="-457200">
              <a:buFont typeface="+mj-lt"/>
              <a:buAutoNum type="arabicPeriod"/>
            </a:pPr>
            <a:r>
              <a:rPr lang="en-GB" sz="4000" b="1" dirty="0">
                <a:effectLst/>
              </a:rPr>
              <a:t>Heroic Myths</a:t>
            </a:r>
            <a:endParaRPr lang="en-GB" sz="4000" dirty="0">
              <a:effectLst/>
            </a:endParaRPr>
          </a:p>
          <a:p>
            <a:pPr marL="494100" indent="-457200">
              <a:buFont typeface="+mj-lt"/>
              <a:buAutoNum type="arabicPeriod"/>
            </a:pPr>
            <a:r>
              <a:rPr lang="en-GB" sz="4000" b="1" dirty="0">
                <a:effectLst/>
              </a:rPr>
              <a:t>Aetiological Myths</a:t>
            </a:r>
            <a:endParaRPr lang="en-GB" sz="4000" dirty="0">
              <a:effectLst/>
            </a:endParaRPr>
          </a:p>
          <a:p>
            <a:pPr marL="494100" indent="-457200">
              <a:buFont typeface="+mj-lt"/>
              <a:buAutoNum type="arabicPeriod"/>
            </a:pPr>
            <a:r>
              <a:rPr lang="en-GB" sz="4000" b="1" dirty="0">
                <a:effectLst/>
              </a:rPr>
              <a:t>Folk Tales</a:t>
            </a:r>
            <a:endParaRPr lang="en-GB" sz="4000" dirty="0">
              <a:effectLst/>
            </a:endParaRPr>
          </a:p>
          <a:p>
            <a:pPr marL="494100" indent="-457200">
              <a:buFont typeface="+mj-lt"/>
              <a:buAutoNum type="arabicPeriod"/>
            </a:pPr>
            <a:r>
              <a:rPr lang="en-GB" sz="4000" b="1" dirty="0">
                <a:effectLst/>
              </a:rPr>
              <a:t>Anecdotes</a:t>
            </a:r>
            <a:endParaRPr lang="en-GB" dirty="0">
              <a:effectLst/>
            </a:endParaRPr>
          </a:p>
        </p:txBody>
      </p:sp>
      <p:sp>
        <p:nvSpPr>
          <p:cNvPr id="4" name="TextBox 3">
            <a:extLst>
              <a:ext uri="{FF2B5EF4-FFF2-40B4-BE49-F238E27FC236}">
                <a16:creationId xmlns:a16="http://schemas.microsoft.com/office/drawing/2014/main" id="{76CDBADA-3946-4798-9667-28AA4AE1FAF7}"/>
              </a:ext>
            </a:extLst>
          </p:cNvPr>
          <p:cNvSpPr txBox="1"/>
          <p:nvPr/>
        </p:nvSpPr>
        <p:spPr>
          <a:xfrm>
            <a:off x="632815" y="5845203"/>
            <a:ext cx="1218603"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website</a:t>
            </a:r>
            <a:r>
              <a:rPr lang="tr-TR" sz="900" dirty="0"/>
              <a:t> </a:t>
            </a:r>
            <a:r>
              <a:rPr lang="en-GB" sz="900" i="1" dirty="0" err="1"/>
              <a:t>Doist</a:t>
            </a:r>
            <a:endParaRPr lang="en-GB" sz="900" i="1" dirty="0"/>
          </a:p>
        </p:txBody>
      </p:sp>
    </p:spTree>
    <p:extLst>
      <p:ext uri="{BB962C8B-B14F-4D97-AF65-F5344CB8AC3E}">
        <p14:creationId xmlns:p14="http://schemas.microsoft.com/office/powerpoint/2010/main" val="365342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6601-C6C8-4358-863F-214E5D987AF8}"/>
              </a:ext>
            </a:extLst>
          </p:cNvPr>
          <p:cNvSpPr>
            <a:spLocks noGrp="1"/>
          </p:cNvSpPr>
          <p:nvPr>
            <p:ph type="title"/>
          </p:nvPr>
        </p:nvSpPr>
        <p:spPr/>
        <p:txBody>
          <a:bodyPr>
            <a:normAutofit fontScale="90000"/>
          </a:bodyPr>
          <a:lstStyle/>
          <a:p>
            <a:r>
              <a:rPr lang="en-GB" b="1" dirty="0">
                <a:effectLst/>
              </a:rPr>
              <a:t>THE MYTHOLOGICAL WORLD: PLACES</a:t>
            </a:r>
            <a:endParaRPr lang="en-GB" dirty="0"/>
          </a:p>
        </p:txBody>
      </p:sp>
      <p:sp>
        <p:nvSpPr>
          <p:cNvPr id="3" name="Content Placeholder 2">
            <a:extLst>
              <a:ext uri="{FF2B5EF4-FFF2-40B4-BE49-F238E27FC236}">
                <a16:creationId xmlns:a16="http://schemas.microsoft.com/office/drawing/2014/main" id="{EB036A65-11A4-47CC-AEF4-39EA23BB4A22}"/>
              </a:ext>
            </a:extLst>
          </p:cNvPr>
          <p:cNvSpPr>
            <a:spLocks noGrp="1"/>
          </p:cNvSpPr>
          <p:nvPr>
            <p:ph idx="1"/>
          </p:nvPr>
        </p:nvSpPr>
        <p:spPr>
          <a:xfrm>
            <a:off x="913795" y="1891000"/>
            <a:ext cx="10628304" cy="4334540"/>
          </a:xfrm>
        </p:spPr>
        <p:txBody>
          <a:bodyPr>
            <a:noAutofit/>
          </a:bodyPr>
          <a:lstStyle/>
          <a:p>
            <a:pPr lvl="1"/>
            <a:r>
              <a:rPr lang="en-GB" sz="2600" dirty="0">
                <a:effectLst/>
              </a:rPr>
              <a:t>The top story is the sky, the roof of the cosmos and also the home of the celestial gods.</a:t>
            </a:r>
          </a:p>
          <a:p>
            <a:pPr lvl="1"/>
            <a:r>
              <a:rPr lang="en-GB" sz="2600" dirty="0">
                <a:effectLst/>
              </a:rPr>
              <a:t>Below the sky is the earth, the home of humans, minor deities, and scattered monsters.</a:t>
            </a:r>
          </a:p>
          <a:p>
            <a:pPr lvl="1"/>
            <a:r>
              <a:rPr lang="en-GB" sz="2600" dirty="0">
                <a:effectLst/>
              </a:rPr>
              <a:t>Beneath the earth, in the four-story cosmos, is the realm of the human dead and,</a:t>
            </a:r>
          </a:p>
          <a:p>
            <a:pPr lvl="1"/>
            <a:r>
              <a:rPr lang="en-GB" sz="2600" dirty="0">
                <a:effectLst/>
              </a:rPr>
              <a:t>at the very bottom, </a:t>
            </a:r>
            <a:r>
              <a:rPr lang="en-GB" sz="2600" dirty="0" err="1">
                <a:effectLst/>
              </a:rPr>
              <a:t>Tartaros</a:t>
            </a:r>
            <a:r>
              <a:rPr lang="en-GB" sz="2600" dirty="0">
                <a:effectLst/>
              </a:rPr>
              <a:t>, a vast world for the storage of defeated gods and monsters</a:t>
            </a:r>
            <a:endParaRPr lang="en-GB" sz="2600" dirty="0"/>
          </a:p>
        </p:txBody>
      </p:sp>
    </p:spTree>
    <p:extLst>
      <p:ext uri="{BB962C8B-B14F-4D97-AF65-F5344CB8AC3E}">
        <p14:creationId xmlns:p14="http://schemas.microsoft.com/office/powerpoint/2010/main" val="40339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4F7045-1B8B-4422-9330-0BC8BF606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D0B3BD-E968-4364-878A-47D3A6AEF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30E7F42E-62D4-4454-A800-30183AAFC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1702" y="643467"/>
            <a:ext cx="6088596" cy="5571066"/>
          </a:xfrm>
          <a:prstGeom prst="rect">
            <a:avLst/>
          </a:prstGeom>
        </p:spPr>
      </p:pic>
      <p:sp>
        <p:nvSpPr>
          <p:cNvPr id="12" name="Rectangle 11">
            <a:extLst>
              <a:ext uri="{FF2B5EF4-FFF2-40B4-BE49-F238E27FC236}">
                <a16:creationId xmlns:a16="http://schemas.microsoft.com/office/drawing/2014/main" id="{C8E5BCBF-E5D0-444B-A584-4A5FF79F9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347" y="482600"/>
            <a:ext cx="11240496"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FA06FE6-F4DF-4E3A-81F0-246783AE35CF}"/>
              </a:ext>
            </a:extLst>
          </p:cNvPr>
          <p:cNvSpPr txBox="1"/>
          <p:nvPr/>
        </p:nvSpPr>
        <p:spPr>
          <a:xfrm>
            <a:off x="9797708" y="6513022"/>
            <a:ext cx="2278188" cy="230832"/>
          </a:xfrm>
          <a:prstGeom prst="rect">
            <a:avLst/>
          </a:prstGeom>
          <a:noFill/>
        </p:spPr>
        <p:txBody>
          <a:bodyPr wrap="none" rtlCol="0">
            <a:spAutoFit/>
          </a:bodyPr>
          <a:lstStyle/>
          <a:p>
            <a:r>
              <a:rPr lang="tr-TR" sz="900" dirty="0" err="1"/>
              <a:t>From</a:t>
            </a:r>
            <a:r>
              <a:rPr lang="tr-TR" sz="900" dirty="0"/>
              <a:t> </a:t>
            </a:r>
            <a:r>
              <a:rPr lang="tr-TR" sz="900" dirty="0" err="1"/>
              <a:t>the</a:t>
            </a:r>
            <a:r>
              <a:rPr lang="tr-TR" sz="900" dirty="0"/>
              <a:t> </a:t>
            </a:r>
            <a:r>
              <a:rPr lang="tr-TR" sz="900" dirty="0" err="1"/>
              <a:t>book</a:t>
            </a:r>
            <a:r>
              <a:rPr lang="tr-TR" sz="900" dirty="0"/>
              <a:t> </a:t>
            </a:r>
            <a:r>
              <a:rPr lang="tr-TR" sz="900" i="1" dirty="0" err="1"/>
              <a:t>Handbook</a:t>
            </a:r>
            <a:r>
              <a:rPr lang="tr-TR" sz="900" i="1" dirty="0"/>
              <a:t> of </a:t>
            </a:r>
            <a:r>
              <a:rPr lang="tr-TR" sz="900" i="1" dirty="0" err="1"/>
              <a:t>Classical</a:t>
            </a:r>
            <a:r>
              <a:rPr lang="tr-TR" sz="900" i="1" dirty="0"/>
              <a:t> Mythology</a:t>
            </a:r>
            <a:endParaRPr lang="en-GB" sz="900" dirty="0"/>
          </a:p>
        </p:txBody>
      </p:sp>
    </p:spTree>
    <p:extLst>
      <p:ext uri="{BB962C8B-B14F-4D97-AF65-F5344CB8AC3E}">
        <p14:creationId xmlns:p14="http://schemas.microsoft.com/office/powerpoint/2010/main" val="187216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9708-6F1C-403D-B67A-8091988508CB}"/>
              </a:ext>
            </a:extLst>
          </p:cNvPr>
          <p:cNvSpPr>
            <a:spLocks noGrp="1"/>
          </p:cNvSpPr>
          <p:nvPr>
            <p:ph type="title"/>
          </p:nvPr>
        </p:nvSpPr>
        <p:spPr/>
        <p:txBody>
          <a:bodyPr/>
          <a:lstStyle/>
          <a:p>
            <a:r>
              <a:rPr lang="tr-TR" b="1" dirty="0"/>
              <a:t>BIBLIOGRAPHY</a:t>
            </a:r>
            <a:endParaRPr lang="en-GB" b="1" dirty="0"/>
          </a:p>
        </p:txBody>
      </p:sp>
      <p:sp>
        <p:nvSpPr>
          <p:cNvPr id="3" name="Content Placeholder 2">
            <a:extLst>
              <a:ext uri="{FF2B5EF4-FFF2-40B4-BE49-F238E27FC236}">
                <a16:creationId xmlns:a16="http://schemas.microsoft.com/office/drawing/2014/main" id="{2A3B2C96-4D20-4110-B339-4601EC57FDD1}"/>
              </a:ext>
            </a:extLst>
          </p:cNvPr>
          <p:cNvSpPr>
            <a:spLocks noGrp="1"/>
          </p:cNvSpPr>
          <p:nvPr>
            <p:ph idx="1"/>
          </p:nvPr>
        </p:nvSpPr>
        <p:spPr/>
        <p:txBody>
          <a:bodyPr>
            <a:normAutofit/>
          </a:bodyPr>
          <a:lstStyle/>
          <a:p>
            <a:r>
              <a:rPr lang="tr-TR" sz="3200" dirty="0" err="1">
                <a:effectLst/>
              </a:rPr>
              <a:t>Hansen</a:t>
            </a:r>
            <a:r>
              <a:rPr lang="tr-TR" sz="3200" dirty="0">
                <a:effectLst/>
              </a:rPr>
              <a:t>, William. </a:t>
            </a:r>
            <a:r>
              <a:rPr lang="tr-TR" sz="3200" i="1" dirty="0" err="1">
                <a:effectLst/>
              </a:rPr>
              <a:t>Handbook</a:t>
            </a:r>
            <a:r>
              <a:rPr lang="tr-TR" sz="3200" i="1" dirty="0">
                <a:effectLst/>
              </a:rPr>
              <a:t> of </a:t>
            </a:r>
            <a:r>
              <a:rPr lang="tr-TR" sz="3200" i="1" dirty="0" err="1">
                <a:effectLst/>
              </a:rPr>
              <a:t>Classical</a:t>
            </a:r>
            <a:r>
              <a:rPr lang="tr-TR" sz="3200" i="1" dirty="0">
                <a:effectLst/>
              </a:rPr>
              <a:t> Mythology</a:t>
            </a:r>
            <a:r>
              <a:rPr lang="tr-TR" sz="3200" dirty="0">
                <a:effectLst/>
              </a:rPr>
              <a:t>. ABC-CLIO, 2004.</a:t>
            </a:r>
          </a:p>
          <a:p>
            <a:r>
              <a:rPr lang="en-GB" sz="3200" dirty="0">
                <a:effectLst/>
              </a:rPr>
              <a:t>Morford, Mark, P. O. and Robert J. </a:t>
            </a:r>
            <a:r>
              <a:rPr lang="en-GB" sz="3200" dirty="0" err="1">
                <a:effectLst/>
              </a:rPr>
              <a:t>Lenardon</a:t>
            </a:r>
            <a:r>
              <a:rPr lang="en-GB" sz="3200" dirty="0">
                <a:effectLst/>
              </a:rPr>
              <a:t>. </a:t>
            </a:r>
            <a:r>
              <a:rPr lang="en-GB" sz="3200" i="1" dirty="0">
                <a:effectLst/>
              </a:rPr>
              <a:t>Classical Mythology</a:t>
            </a:r>
            <a:r>
              <a:rPr lang="en-GB" sz="3200" dirty="0">
                <a:effectLst/>
              </a:rPr>
              <a:t>. Longman, 1985.</a:t>
            </a:r>
          </a:p>
        </p:txBody>
      </p:sp>
    </p:spTree>
    <p:extLst>
      <p:ext uri="{BB962C8B-B14F-4D97-AF65-F5344CB8AC3E}">
        <p14:creationId xmlns:p14="http://schemas.microsoft.com/office/powerpoint/2010/main" val="38742191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LightSeedLeftStep">
      <a:dk1>
        <a:srgbClr val="000000"/>
      </a:dk1>
      <a:lt1>
        <a:srgbClr val="FFFFFF"/>
      </a:lt1>
      <a:dk2>
        <a:srgbClr val="242741"/>
      </a:dk2>
      <a:lt2>
        <a:srgbClr val="E2E5E8"/>
      </a:lt2>
      <a:accent1>
        <a:srgbClr val="B99C7E"/>
      </a:accent1>
      <a:accent2>
        <a:srgbClr val="BA857F"/>
      </a:accent2>
      <a:accent3>
        <a:srgbClr val="C595A4"/>
      </a:accent3>
      <a:accent4>
        <a:srgbClr val="BA7FAA"/>
      </a:accent4>
      <a:accent5>
        <a:srgbClr val="BD94C5"/>
      </a:accent5>
      <a:accent6>
        <a:srgbClr val="987FBA"/>
      </a:accent6>
      <a:hlink>
        <a:srgbClr val="6084A9"/>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37</TotalTime>
  <Words>256</Words>
  <Application>Microsoft Office PowerPoint</Application>
  <PresentationFormat>Geniş ekran</PresentationFormat>
  <Paragraphs>26</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Bodoni MT</vt:lpstr>
      <vt:lpstr>Goudy Old Style</vt:lpstr>
      <vt:lpstr>Wingdings 2</vt:lpstr>
      <vt:lpstr>SlateVTI</vt:lpstr>
      <vt:lpstr>BASIC CONCEPTS IN MYTHOLOGY</vt:lpstr>
      <vt:lpstr>PowerPoint Sunusu</vt:lpstr>
      <vt:lpstr>PowerPoint Sunusu</vt:lpstr>
      <vt:lpstr>PowerPoint Sunusu</vt:lpstr>
      <vt:lpstr>categories of myths</vt:lpstr>
      <vt:lpstr>THE MYTHOLOGICAL WORLD: PLACES</vt:lpstr>
      <vt:lpstr>PowerPoint Sunusu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IN MYTHOLOGY</dc:title>
  <dc:creator>Author</dc:creator>
  <cp:lastModifiedBy>Author</cp:lastModifiedBy>
  <cp:revision>18</cp:revision>
  <dcterms:created xsi:type="dcterms:W3CDTF">2021-03-04T06:57:52Z</dcterms:created>
  <dcterms:modified xsi:type="dcterms:W3CDTF">2023-02-26T14:29:19Z</dcterms:modified>
</cp:coreProperties>
</file>