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36594" y="51739"/>
            <a:ext cx="1670811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206090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461080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36594" y="51739"/>
            <a:ext cx="1670811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605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  <p:sldLayoutId id="2147483698" r:id="rId5"/>
    <p:sldLayoutId id="2147483699" r:id="rId6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442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Sürdürülebilir Tasarım ve Uygulamaları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</a:p>
        </p:txBody>
      </p:sp>
    </p:spTree>
    <p:extLst>
      <p:ext uri="{BB962C8B-B14F-4D97-AF65-F5344CB8AC3E}">
        <p14:creationId xmlns:p14="http://schemas.microsoft.com/office/powerpoint/2010/main" val="380149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8372" y="1123918"/>
            <a:ext cx="4371975" cy="4691028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3204" indent="-231140">
              <a:lnSpc>
                <a:spcPct val="100000"/>
              </a:lnSpc>
              <a:spcBef>
                <a:spcPts val="700"/>
              </a:spcBef>
              <a:buFont typeface="Wingdings"/>
              <a:buChar char=""/>
              <a:tabLst>
                <a:tab pos="243840" algn="l"/>
              </a:tabLst>
            </a:pPr>
            <a:r>
              <a:rPr sz="1400" b="1" spc="-275" dirty="0">
                <a:latin typeface="Arial"/>
                <a:cs typeface="Arial"/>
              </a:rPr>
              <a:t>EKOLOJİ</a:t>
            </a:r>
            <a:endParaRPr sz="1400" dirty="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sz="1400" b="1" spc="-225" dirty="0">
                <a:latin typeface="Arial"/>
                <a:cs typeface="Arial"/>
              </a:rPr>
              <a:t>SÜRDÜRÜLEBİLİRLİK</a:t>
            </a:r>
            <a:endParaRPr sz="1400" dirty="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sz="1400" b="1" spc="-280" dirty="0">
                <a:latin typeface="Arial"/>
                <a:cs typeface="Arial"/>
              </a:rPr>
              <a:t>EKOLOJİK</a:t>
            </a:r>
            <a:r>
              <a:rPr sz="1400" b="1" spc="-155" dirty="0">
                <a:latin typeface="Arial"/>
                <a:cs typeface="Arial"/>
              </a:rPr>
              <a:t> </a:t>
            </a:r>
            <a:r>
              <a:rPr sz="1400" b="1" spc="-135" dirty="0">
                <a:latin typeface="Arial"/>
                <a:cs typeface="Arial"/>
              </a:rPr>
              <a:t>MİMARLIK</a:t>
            </a:r>
            <a:endParaRPr sz="1400" dirty="0">
              <a:latin typeface="Arial"/>
              <a:cs typeface="Arial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400" spc="-100" dirty="0">
                <a:latin typeface="Arial"/>
                <a:cs typeface="Arial"/>
              </a:rPr>
              <a:t>Kaynakların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60" dirty="0">
                <a:latin typeface="Arial"/>
                <a:cs typeface="Arial"/>
              </a:rPr>
              <a:t>Enerjinin</a:t>
            </a:r>
            <a:r>
              <a:rPr sz="1400" spc="-90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30" dirty="0">
                <a:latin typeface="Arial"/>
                <a:cs typeface="Arial"/>
              </a:rPr>
              <a:t>Suyun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1086485" lvl="2" indent="-16002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7120" algn="l"/>
              </a:tabLst>
            </a:pPr>
            <a:r>
              <a:rPr sz="1400" spc="-80" dirty="0">
                <a:latin typeface="Arial"/>
                <a:cs typeface="Arial"/>
              </a:rPr>
              <a:t>Malzemenin</a:t>
            </a:r>
            <a:r>
              <a:rPr sz="1400" spc="-85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400" spc="-200" dirty="0">
                <a:latin typeface="Arial"/>
                <a:cs typeface="Arial"/>
              </a:rPr>
              <a:t>Yaşam </a:t>
            </a:r>
            <a:r>
              <a:rPr sz="1400" spc="-114" dirty="0">
                <a:latin typeface="Arial"/>
                <a:cs typeface="Arial"/>
              </a:rPr>
              <a:t>Döngüsü</a:t>
            </a:r>
            <a:r>
              <a:rPr sz="1400" spc="20" dirty="0">
                <a:latin typeface="Arial"/>
                <a:cs typeface="Arial"/>
              </a:rPr>
              <a:t> </a:t>
            </a:r>
            <a:r>
              <a:rPr sz="1400" spc="-135" dirty="0">
                <a:latin typeface="Arial"/>
                <a:cs typeface="Arial"/>
              </a:rPr>
              <a:t>Tasarımı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85" dirty="0">
                <a:latin typeface="Arial"/>
                <a:cs typeface="Arial"/>
              </a:rPr>
              <a:t>Yapı </a:t>
            </a:r>
            <a:r>
              <a:rPr sz="1400" spc="-120" dirty="0">
                <a:latin typeface="Arial"/>
                <a:cs typeface="Arial"/>
              </a:rPr>
              <a:t>Öncesi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Evre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85" dirty="0">
                <a:latin typeface="Arial"/>
                <a:cs typeface="Arial"/>
              </a:rPr>
              <a:t>Yapı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spc="-125" dirty="0">
                <a:latin typeface="Arial"/>
                <a:cs typeface="Arial"/>
              </a:rPr>
              <a:t>Evresi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85" dirty="0">
                <a:latin typeface="Arial"/>
                <a:cs typeface="Arial"/>
              </a:rPr>
              <a:t>Yapı </a:t>
            </a:r>
            <a:r>
              <a:rPr sz="1400" spc="-135" dirty="0">
                <a:latin typeface="Arial"/>
                <a:cs typeface="Arial"/>
              </a:rPr>
              <a:t>Sonrası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Evre</a:t>
            </a:r>
            <a:endParaRPr sz="1400" dirty="0">
              <a:latin typeface="Arial"/>
              <a:cs typeface="Arial"/>
            </a:endParaRPr>
          </a:p>
          <a:p>
            <a:pPr marL="679450" lvl="1" indent="-20955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79450" algn="l"/>
              </a:tabLst>
            </a:pPr>
            <a:r>
              <a:rPr sz="1400" spc="-100" dirty="0">
                <a:latin typeface="Arial"/>
                <a:cs typeface="Arial"/>
              </a:rPr>
              <a:t>İnsan </a:t>
            </a:r>
            <a:r>
              <a:rPr sz="1400" spc="-60" dirty="0">
                <a:latin typeface="Arial"/>
                <a:cs typeface="Arial"/>
              </a:rPr>
              <a:t>İçin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Tasarım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14" dirty="0">
                <a:latin typeface="Arial"/>
                <a:cs typeface="Arial"/>
              </a:rPr>
              <a:t>Doğal </a:t>
            </a:r>
            <a:r>
              <a:rPr sz="1400" spc="-55" dirty="0">
                <a:latin typeface="Arial"/>
                <a:cs typeface="Arial"/>
              </a:rPr>
              <a:t>Ortamların</a:t>
            </a:r>
            <a:r>
              <a:rPr sz="1400" spc="-85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00" dirty="0">
                <a:latin typeface="Arial"/>
                <a:cs typeface="Arial"/>
              </a:rPr>
              <a:t>Kentsel </a:t>
            </a:r>
            <a:r>
              <a:rPr sz="1400" spc="-140" dirty="0">
                <a:latin typeface="Arial"/>
                <a:cs typeface="Arial"/>
              </a:rPr>
              <a:t>Tasarım </a:t>
            </a:r>
            <a:r>
              <a:rPr sz="1400" spc="-105" dirty="0">
                <a:latin typeface="Arial"/>
                <a:cs typeface="Arial"/>
              </a:rPr>
              <a:t>ve </a:t>
            </a:r>
            <a:r>
              <a:rPr sz="1400" spc="-100" dirty="0">
                <a:latin typeface="Arial"/>
                <a:cs typeface="Arial"/>
              </a:rPr>
              <a:t>Arazi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spc="-110" dirty="0">
                <a:latin typeface="Arial"/>
                <a:cs typeface="Arial"/>
              </a:rPr>
              <a:t>Planlaması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60" dirty="0">
                <a:latin typeface="Arial"/>
                <a:cs typeface="Arial"/>
              </a:rPr>
              <a:t>Konforlu </a:t>
            </a:r>
            <a:r>
              <a:rPr sz="1400" spc="-185" dirty="0">
                <a:latin typeface="Arial"/>
                <a:cs typeface="Arial"/>
              </a:rPr>
              <a:t>Yapı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135" dirty="0">
                <a:latin typeface="Arial"/>
                <a:cs typeface="Arial"/>
              </a:rPr>
              <a:t>Tasarımı</a:t>
            </a:r>
            <a:endParaRPr sz="1400" dirty="0">
              <a:latin typeface="Arial"/>
              <a:cs typeface="Arial"/>
            </a:endParaRPr>
          </a:p>
          <a:p>
            <a:pPr marL="192405" indent="-1803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193040" algn="l"/>
              </a:tabLst>
            </a:pPr>
            <a:r>
              <a:rPr sz="1400" b="1" spc="-225" dirty="0">
                <a:latin typeface="Arial"/>
                <a:cs typeface="Arial"/>
              </a:rPr>
              <a:t>SONUÇ </a:t>
            </a:r>
            <a:r>
              <a:rPr sz="1400" b="1" spc="-135" dirty="0">
                <a:latin typeface="Arial"/>
                <a:cs typeface="Arial"/>
              </a:rPr>
              <a:t>ve</a:t>
            </a:r>
            <a:r>
              <a:rPr sz="1400" b="1" spc="-260" dirty="0">
                <a:latin typeface="Arial"/>
                <a:cs typeface="Arial"/>
              </a:rPr>
              <a:t> </a:t>
            </a:r>
            <a:r>
              <a:rPr sz="1400" b="1" spc="-240" dirty="0">
                <a:latin typeface="Arial"/>
                <a:cs typeface="Arial"/>
              </a:rPr>
              <a:t>ÖNERİLER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4" y="479250"/>
            <a:ext cx="2483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0" dirty="0"/>
              <a:t>TAKDİM</a:t>
            </a:r>
            <a:r>
              <a:rPr spc="-220" dirty="0"/>
              <a:t> </a:t>
            </a:r>
            <a:r>
              <a:rPr spc="-335" dirty="0"/>
              <a:t>PLANI</a:t>
            </a:r>
          </a:p>
        </p:txBody>
      </p:sp>
    </p:spTree>
    <p:extLst>
      <p:ext uri="{BB962C8B-B14F-4D97-AF65-F5344CB8AC3E}">
        <p14:creationId xmlns:p14="http://schemas.microsoft.com/office/powerpoint/2010/main" val="1448128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52586" y="431748"/>
            <a:ext cx="296164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240" dirty="0">
                <a:latin typeface="Arial"/>
                <a:cs typeface="Arial"/>
              </a:rPr>
              <a:t>Ekolojik</a:t>
            </a:r>
            <a:r>
              <a:rPr sz="3200" b="1" spc="-204" dirty="0">
                <a:latin typeface="Arial"/>
                <a:cs typeface="Arial"/>
              </a:rPr>
              <a:t> </a:t>
            </a:r>
            <a:r>
              <a:rPr sz="3200" b="1" spc="-130" dirty="0">
                <a:latin typeface="Arial"/>
                <a:cs typeface="Arial"/>
              </a:rPr>
              <a:t>Mimarlık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98186" y="1211220"/>
            <a:ext cx="295021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80" dirty="0">
                <a:solidFill>
                  <a:srgbClr val="C00000"/>
                </a:solidFill>
                <a:latin typeface="Arial"/>
                <a:cs typeface="Arial"/>
              </a:rPr>
              <a:t>İnsan 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İçin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250" dirty="0">
                <a:solidFill>
                  <a:srgbClr val="C00000"/>
                </a:solidFill>
                <a:latin typeface="Arial"/>
                <a:cs typeface="Arial"/>
              </a:rPr>
              <a:t>Tasarım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1725" y="1915583"/>
            <a:ext cx="7675424" cy="32506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7279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203" y="308757"/>
            <a:ext cx="8745220" cy="5002652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L="2578735" algn="just">
              <a:lnSpc>
                <a:spcPct val="100000"/>
              </a:lnSpc>
              <a:spcBef>
                <a:spcPts val="1930"/>
              </a:spcBef>
            </a:pPr>
            <a:r>
              <a:rPr sz="3200" b="1" spc="-240" dirty="0">
                <a:latin typeface="Arial"/>
                <a:cs typeface="Arial"/>
              </a:rPr>
              <a:t>Ekolojik</a:t>
            </a:r>
            <a:r>
              <a:rPr sz="3200" b="1" spc="-160" dirty="0">
                <a:latin typeface="Arial"/>
                <a:cs typeface="Arial"/>
              </a:rPr>
              <a:t> </a:t>
            </a:r>
            <a:r>
              <a:rPr sz="3200" b="1" spc="-130" dirty="0">
                <a:latin typeface="Arial"/>
                <a:cs typeface="Arial"/>
              </a:rPr>
              <a:t>Mimarlık</a:t>
            </a:r>
            <a:endParaRPr sz="3200" dirty="0">
              <a:latin typeface="Arial"/>
              <a:cs typeface="Arial"/>
            </a:endParaRPr>
          </a:p>
          <a:p>
            <a:pPr marL="2908300" algn="just">
              <a:lnSpc>
                <a:spcPct val="100000"/>
              </a:lnSpc>
              <a:spcBef>
                <a:spcPts val="1830"/>
              </a:spcBef>
            </a:pPr>
            <a:r>
              <a:rPr sz="2800" spc="-180" dirty="0">
                <a:solidFill>
                  <a:srgbClr val="C00000"/>
                </a:solidFill>
                <a:latin typeface="Arial"/>
                <a:cs typeface="Arial"/>
              </a:rPr>
              <a:t>İnsan </a:t>
            </a:r>
            <a:r>
              <a:rPr sz="2800" spc="-110" dirty="0">
                <a:solidFill>
                  <a:srgbClr val="C00000"/>
                </a:solidFill>
                <a:latin typeface="Arial"/>
                <a:cs typeface="Arial"/>
              </a:rPr>
              <a:t>İçin</a:t>
            </a:r>
            <a:r>
              <a:rPr sz="2800" spc="-11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250" dirty="0">
                <a:solidFill>
                  <a:srgbClr val="C00000"/>
                </a:solidFill>
                <a:latin typeface="Arial"/>
                <a:cs typeface="Arial"/>
              </a:rPr>
              <a:t>Tasarım</a:t>
            </a:r>
            <a:endParaRPr sz="2800" dirty="0">
              <a:latin typeface="Arial"/>
              <a:cs typeface="Arial"/>
            </a:endParaRPr>
          </a:p>
          <a:p>
            <a:pPr marL="12700" marR="5715" indent="-635" algn="just">
              <a:lnSpc>
                <a:spcPct val="100000"/>
              </a:lnSpc>
              <a:spcBef>
                <a:spcPts val="600"/>
              </a:spcBef>
              <a:buChar char="•"/>
              <a:tabLst>
                <a:tab pos="248285" algn="l"/>
              </a:tabLst>
            </a:pPr>
            <a:r>
              <a:rPr sz="2800" spc="-65" dirty="0">
                <a:latin typeface="Arial"/>
                <a:cs typeface="Arial"/>
              </a:rPr>
              <a:t>Mimarlık disiplininin </a:t>
            </a:r>
            <a:r>
              <a:rPr sz="2800" spc="-110" dirty="0">
                <a:latin typeface="Arial"/>
                <a:cs typeface="Arial"/>
              </a:rPr>
              <a:t>temel </a:t>
            </a:r>
            <a:r>
              <a:rPr sz="2800" spc="-95" dirty="0">
                <a:latin typeface="Arial"/>
                <a:cs typeface="Arial"/>
              </a:rPr>
              <a:t>hedefi, </a:t>
            </a:r>
            <a:r>
              <a:rPr sz="2800" spc="-114" dirty="0">
                <a:latin typeface="Arial"/>
                <a:cs typeface="Arial"/>
              </a:rPr>
              <a:t>kullanıcıların </a:t>
            </a:r>
            <a:r>
              <a:rPr sz="2800" spc="-114" dirty="0">
                <a:solidFill>
                  <a:srgbClr val="C00000"/>
                </a:solidFill>
                <a:latin typeface="Arial"/>
                <a:cs typeface="Arial"/>
              </a:rPr>
              <a:t> güvenlik</a:t>
            </a:r>
            <a:r>
              <a:rPr sz="2800" spc="-114" dirty="0">
                <a:latin typeface="Arial"/>
                <a:cs typeface="Arial"/>
              </a:rPr>
              <a:t>, </a:t>
            </a:r>
            <a:r>
              <a:rPr sz="2800" spc="-180" dirty="0">
                <a:solidFill>
                  <a:srgbClr val="C00000"/>
                </a:solidFill>
                <a:latin typeface="Arial"/>
                <a:cs typeface="Arial"/>
              </a:rPr>
              <a:t>sağlık</a:t>
            </a:r>
            <a:r>
              <a:rPr sz="2800" spc="-180" dirty="0">
                <a:latin typeface="Arial"/>
                <a:cs typeface="Arial"/>
              </a:rPr>
              <a:t>, </a:t>
            </a:r>
            <a:r>
              <a:rPr sz="2800" spc="-80" dirty="0">
                <a:solidFill>
                  <a:srgbClr val="C00000"/>
                </a:solidFill>
                <a:latin typeface="Arial"/>
                <a:cs typeface="Arial"/>
              </a:rPr>
              <a:t>fizyolojik </a:t>
            </a:r>
            <a:r>
              <a:rPr sz="2800" spc="-125" dirty="0">
                <a:solidFill>
                  <a:srgbClr val="C00000"/>
                </a:solidFill>
                <a:latin typeface="Arial"/>
                <a:cs typeface="Arial"/>
              </a:rPr>
              <a:t>konfor</a:t>
            </a:r>
            <a:r>
              <a:rPr sz="2800" spc="-125" dirty="0">
                <a:latin typeface="Arial"/>
                <a:cs typeface="Arial"/>
              </a:rPr>
              <a:t>, </a:t>
            </a:r>
            <a:r>
              <a:rPr sz="2800" spc="-100" dirty="0">
                <a:solidFill>
                  <a:srgbClr val="C00000"/>
                </a:solidFill>
                <a:latin typeface="Arial"/>
                <a:cs typeface="Arial"/>
              </a:rPr>
              <a:t>psikolojik 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-130" dirty="0">
                <a:latin typeface="Arial"/>
                <a:cs typeface="Arial"/>
              </a:rPr>
              <a:t>gereksinimler </a:t>
            </a:r>
            <a:r>
              <a:rPr sz="2800" spc="-190" dirty="0">
                <a:latin typeface="Arial"/>
                <a:cs typeface="Arial"/>
              </a:rPr>
              <a:t>ve </a:t>
            </a:r>
            <a:r>
              <a:rPr sz="2800" spc="-75" dirty="0">
                <a:latin typeface="Arial"/>
                <a:cs typeface="Arial"/>
              </a:rPr>
              <a:t>üretkenliğini </a:t>
            </a:r>
            <a:r>
              <a:rPr sz="2800" spc="-200" dirty="0">
                <a:latin typeface="Arial"/>
                <a:cs typeface="Arial"/>
              </a:rPr>
              <a:t>sağlamak </a:t>
            </a:r>
            <a:r>
              <a:rPr sz="2800" spc="-185" dirty="0">
                <a:latin typeface="Arial"/>
                <a:cs typeface="Arial"/>
              </a:rPr>
              <a:t>üzere </a:t>
            </a:r>
            <a:r>
              <a:rPr sz="2800" spc="-210" dirty="0">
                <a:solidFill>
                  <a:srgbClr val="C00000"/>
                </a:solidFill>
                <a:latin typeface="Arial"/>
                <a:cs typeface="Arial"/>
              </a:rPr>
              <a:t>yapay  </a:t>
            </a:r>
            <a:r>
              <a:rPr sz="2800" spc="-130" dirty="0">
                <a:solidFill>
                  <a:srgbClr val="C00000"/>
                </a:solidFill>
                <a:latin typeface="Arial"/>
                <a:cs typeface="Arial"/>
              </a:rPr>
              <a:t>çevreler</a:t>
            </a:r>
            <a:r>
              <a:rPr sz="2800" spc="-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70" dirty="0">
                <a:solidFill>
                  <a:srgbClr val="C00000"/>
                </a:solidFill>
                <a:latin typeface="Arial"/>
                <a:cs typeface="Arial"/>
              </a:rPr>
              <a:t>üretmek</a:t>
            </a:r>
            <a:r>
              <a:rPr sz="2800" spc="-70" dirty="0">
                <a:latin typeface="Arial"/>
                <a:cs typeface="Arial"/>
              </a:rPr>
              <a:t>tir.</a:t>
            </a:r>
            <a:endParaRPr sz="2800" dirty="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600"/>
              </a:spcBef>
              <a:buChar char="•"/>
              <a:tabLst>
                <a:tab pos="248285" algn="l"/>
              </a:tabLst>
            </a:pPr>
            <a:r>
              <a:rPr sz="2800" spc="-75" dirty="0">
                <a:latin typeface="Arial"/>
                <a:cs typeface="Arial"/>
              </a:rPr>
              <a:t>Üretilen </a:t>
            </a:r>
            <a:r>
              <a:rPr sz="2800" spc="-200" dirty="0">
                <a:latin typeface="Arial"/>
                <a:cs typeface="Arial"/>
              </a:rPr>
              <a:t>yapay </a:t>
            </a:r>
            <a:r>
              <a:rPr sz="2800" spc="-135" dirty="0">
                <a:latin typeface="Arial"/>
                <a:cs typeface="Arial"/>
              </a:rPr>
              <a:t>çevrelerde </a:t>
            </a:r>
            <a:r>
              <a:rPr sz="2800" spc="-130" dirty="0">
                <a:latin typeface="Arial"/>
                <a:cs typeface="Arial"/>
              </a:rPr>
              <a:t>insanlar </a:t>
            </a:r>
            <a:r>
              <a:rPr sz="2800" spc="-190" dirty="0">
                <a:latin typeface="Arial"/>
                <a:cs typeface="Arial"/>
              </a:rPr>
              <a:t>ve </a:t>
            </a:r>
            <a:r>
              <a:rPr sz="2800" spc="-105" dirty="0">
                <a:latin typeface="Arial"/>
                <a:cs typeface="Arial"/>
              </a:rPr>
              <a:t>diğer </a:t>
            </a:r>
            <a:r>
              <a:rPr sz="2800" spc="-155" dirty="0">
                <a:latin typeface="Arial"/>
                <a:cs typeface="Arial"/>
              </a:rPr>
              <a:t>canlı  </a:t>
            </a:r>
            <a:r>
              <a:rPr sz="2800" spc="-40" dirty="0">
                <a:latin typeface="Arial"/>
                <a:cs typeface="Arial"/>
              </a:rPr>
              <a:t>türleri </a:t>
            </a:r>
            <a:r>
              <a:rPr sz="2800" spc="-30" dirty="0">
                <a:latin typeface="Arial"/>
                <a:cs typeface="Arial"/>
              </a:rPr>
              <a:t>bir </a:t>
            </a:r>
            <a:r>
              <a:rPr sz="2800" spc="-180" dirty="0">
                <a:latin typeface="Arial"/>
                <a:cs typeface="Arial"/>
              </a:rPr>
              <a:t>arada </a:t>
            </a:r>
            <a:r>
              <a:rPr sz="2800" spc="-225" dirty="0">
                <a:latin typeface="Arial"/>
                <a:cs typeface="Arial"/>
              </a:rPr>
              <a:t>yaşamak </a:t>
            </a:r>
            <a:r>
              <a:rPr sz="2800" spc="-145" dirty="0">
                <a:latin typeface="Arial"/>
                <a:cs typeface="Arial"/>
              </a:rPr>
              <a:t>zorundadır. </a:t>
            </a:r>
            <a:r>
              <a:rPr sz="2800" spc="-250" dirty="0">
                <a:latin typeface="Arial"/>
                <a:cs typeface="Arial"/>
              </a:rPr>
              <a:t>Bu </a:t>
            </a:r>
            <a:r>
              <a:rPr sz="2800" spc="-125" dirty="0">
                <a:latin typeface="Arial"/>
                <a:cs typeface="Arial"/>
              </a:rPr>
              <a:t>nedenle  </a:t>
            </a:r>
            <a:r>
              <a:rPr sz="2800" spc="-200" dirty="0">
                <a:latin typeface="Arial"/>
                <a:cs typeface="Arial"/>
              </a:rPr>
              <a:t>yapay </a:t>
            </a:r>
            <a:r>
              <a:rPr sz="2800" spc="-170" dirty="0">
                <a:latin typeface="Arial"/>
                <a:cs typeface="Arial"/>
              </a:rPr>
              <a:t>çevre </a:t>
            </a:r>
            <a:r>
              <a:rPr sz="2800" spc="-140" dirty="0">
                <a:latin typeface="Arial"/>
                <a:cs typeface="Arial"/>
              </a:rPr>
              <a:t>tasarımında </a:t>
            </a:r>
            <a:r>
              <a:rPr sz="2800" spc="-125" dirty="0">
                <a:latin typeface="Arial"/>
                <a:cs typeface="Arial"/>
              </a:rPr>
              <a:t>yapıların </a:t>
            </a:r>
            <a:r>
              <a:rPr sz="2800" spc="-170" dirty="0">
                <a:latin typeface="Arial"/>
                <a:cs typeface="Arial"/>
              </a:rPr>
              <a:t>çevre </a:t>
            </a:r>
            <a:r>
              <a:rPr sz="2800" spc="-204" dirty="0">
                <a:latin typeface="Arial"/>
                <a:cs typeface="Arial"/>
              </a:rPr>
              <a:t>ve  </a:t>
            </a:r>
            <a:r>
              <a:rPr sz="2800" spc="-110" dirty="0">
                <a:latin typeface="Arial"/>
                <a:cs typeface="Arial"/>
              </a:rPr>
              <a:t>kullanıcılarla </a:t>
            </a:r>
            <a:r>
              <a:rPr sz="2800" spc="-30" dirty="0">
                <a:latin typeface="Arial"/>
                <a:cs typeface="Arial"/>
              </a:rPr>
              <a:t>bir </a:t>
            </a:r>
            <a:r>
              <a:rPr sz="2800" spc="-180" dirty="0">
                <a:latin typeface="Arial"/>
                <a:cs typeface="Arial"/>
              </a:rPr>
              <a:t>arada </a:t>
            </a:r>
            <a:r>
              <a:rPr sz="2800" spc="-110" dirty="0">
                <a:latin typeface="Arial"/>
                <a:cs typeface="Arial"/>
              </a:rPr>
              <a:t>varlıklarını </a:t>
            </a:r>
            <a:r>
              <a:rPr sz="2800" spc="-85" dirty="0">
                <a:latin typeface="Arial"/>
                <a:cs typeface="Arial"/>
              </a:rPr>
              <a:t>sürdürmelerini  </a:t>
            </a:r>
            <a:r>
              <a:rPr sz="2800" spc="-220" dirty="0">
                <a:latin typeface="Arial"/>
                <a:cs typeface="Arial"/>
              </a:rPr>
              <a:t>sağlayan </a:t>
            </a:r>
            <a:r>
              <a:rPr sz="2800" spc="-95" dirty="0">
                <a:latin typeface="Arial"/>
                <a:cs typeface="Arial"/>
              </a:rPr>
              <a:t>strateji </a:t>
            </a:r>
            <a:r>
              <a:rPr sz="2800" spc="-190" dirty="0">
                <a:latin typeface="Arial"/>
                <a:cs typeface="Arial"/>
              </a:rPr>
              <a:t>ve </a:t>
            </a:r>
            <a:r>
              <a:rPr sz="2800" spc="-100" dirty="0">
                <a:latin typeface="Arial"/>
                <a:cs typeface="Arial"/>
              </a:rPr>
              <a:t>yöntemler </a:t>
            </a:r>
            <a:r>
              <a:rPr sz="2800" spc="-125" dirty="0">
                <a:latin typeface="Arial"/>
                <a:cs typeface="Arial"/>
              </a:rPr>
              <a:t>önem</a:t>
            </a:r>
            <a:r>
              <a:rPr sz="2800" spc="285" dirty="0">
                <a:latin typeface="Arial"/>
                <a:cs typeface="Arial"/>
              </a:rPr>
              <a:t> </a:t>
            </a:r>
            <a:r>
              <a:rPr sz="2800" spc="-175" dirty="0">
                <a:latin typeface="Arial"/>
                <a:cs typeface="Arial"/>
              </a:rPr>
              <a:t>kazanmaktadır.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5192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204" y="142500"/>
            <a:ext cx="8741410" cy="3721100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L="2578735">
              <a:lnSpc>
                <a:spcPct val="100000"/>
              </a:lnSpc>
              <a:spcBef>
                <a:spcPts val="1930"/>
              </a:spcBef>
            </a:pPr>
            <a:r>
              <a:rPr sz="3200" b="1" spc="-240" dirty="0">
                <a:latin typeface="Arial"/>
                <a:cs typeface="Arial"/>
              </a:rPr>
              <a:t>Ekolojik</a:t>
            </a:r>
            <a:r>
              <a:rPr sz="3200" b="1" spc="-160" dirty="0">
                <a:latin typeface="Arial"/>
                <a:cs typeface="Arial"/>
              </a:rPr>
              <a:t> </a:t>
            </a:r>
            <a:r>
              <a:rPr sz="3200" b="1" spc="-130" dirty="0">
                <a:latin typeface="Arial"/>
                <a:cs typeface="Arial"/>
              </a:rPr>
              <a:t>Mimarlık</a:t>
            </a:r>
            <a:endParaRPr sz="3200" dirty="0">
              <a:latin typeface="Arial"/>
              <a:cs typeface="Arial"/>
            </a:endParaRPr>
          </a:p>
          <a:p>
            <a:pPr marL="2908300">
              <a:lnSpc>
                <a:spcPct val="100000"/>
              </a:lnSpc>
              <a:spcBef>
                <a:spcPts val="1830"/>
              </a:spcBef>
            </a:pPr>
            <a:r>
              <a:rPr sz="3200" spc="-180" dirty="0">
                <a:solidFill>
                  <a:srgbClr val="C00000"/>
                </a:solidFill>
                <a:latin typeface="Arial"/>
                <a:cs typeface="Arial"/>
              </a:rPr>
              <a:t>İnsan 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İçin</a:t>
            </a:r>
            <a:r>
              <a:rPr sz="3200" spc="-11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250" dirty="0">
                <a:solidFill>
                  <a:srgbClr val="C00000"/>
                </a:solidFill>
                <a:latin typeface="Arial"/>
                <a:cs typeface="Arial"/>
              </a:rPr>
              <a:t>Tasarım</a:t>
            </a:r>
            <a:endParaRPr sz="3200" dirty="0">
              <a:latin typeface="Arial"/>
              <a:cs typeface="Arial"/>
            </a:endParaRPr>
          </a:p>
          <a:p>
            <a:pPr marL="247015" indent="-234950">
              <a:lnSpc>
                <a:spcPct val="100000"/>
              </a:lnSpc>
              <a:spcBef>
                <a:spcPts val="600"/>
              </a:spcBef>
              <a:buChar char="•"/>
              <a:tabLst>
                <a:tab pos="247650" algn="l"/>
              </a:tabLst>
            </a:pPr>
            <a:r>
              <a:rPr sz="3200" spc="-180" dirty="0">
                <a:latin typeface="Arial"/>
                <a:cs typeface="Arial"/>
              </a:rPr>
              <a:t>İnsan </a:t>
            </a:r>
            <a:r>
              <a:rPr sz="3200" spc="-90" dirty="0">
                <a:latin typeface="Arial"/>
                <a:cs typeface="Arial"/>
              </a:rPr>
              <a:t>için </a:t>
            </a:r>
            <a:r>
              <a:rPr sz="3200" spc="-135" dirty="0">
                <a:latin typeface="Arial"/>
                <a:cs typeface="Arial"/>
              </a:rPr>
              <a:t>tasarım</a:t>
            </a:r>
            <a:r>
              <a:rPr sz="3200" spc="-125" dirty="0">
                <a:latin typeface="Arial"/>
                <a:cs typeface="Arial"/>
              </a:rPr>
              <a:t> </a:t>
            </a:r>
            <a:r>
              <a:rPr sz="3200" spc="-114" dirty="0">
                <a:latin typeface="Arial"/>
                <a:cs typeface="Arial"/>
              </a:rPr>
              <a:t>ilkesi;</a:t>
            </a:r>
            <a:endParaRPr sz="3200" dirty="0">
              <a:latin typeface="Arial"/>
              <a:cs typeface="Arial"/>
            </a:endParaRPr>
          </a:p>
          <a:p>
            <a:pPr marL="704215" lvl="1" indent="-23558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•"/>
              <a:tabLst>
                <a:tab pos="704850" algn="l"/>
              </a:tabLst>
            </a:pPr>
            <a:r>
              <a:rPr sz="3200" spc="-204" dirty="0">
                <a:solidFill>
                  <a:srgbClr val="C00000"/>
                </a:solidFill>
                <a:latin typeface="Arial"/>
                <a:cs typeface="Arial"/>
              </a:rPr>
              <a:t>Doğal 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ortamların</a:t>
            </a:r>
            <a:r>
              <a:rPr sz="3200" spc="-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korunumu</a:t>
            </a:r>
            <a:r>
              <a:rPr sz="3200" spc="-110" dirty="0">
                <a:latin typeface="Arial"/>
                <a:cs typeface="Arial"/>
              </a:rPr>
              <a:t>,</a:t>
            </a:r>
            <a:endParaRPr sz="3200" dirty="0">
              <a:latin typeface="Arial"/>
              <a:cs typeface="Arial"/>
            </a:endParaRPr>
          </a:p>
          <a:p>
            <a:pPr marL="704215" lvl="1" indent="-23558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•"/>
              <a:tabLst>
                <a:tab pos="704850" algn="l"/>
              </a:tabLst>
            </a:pP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Kentsel </a:t>
            </a:r>
            <a:r>
              <a:rPr sz="3200" spc="-135" dirty="0">
                <a:solidFill>
                  <a:srgbClr val="C00000"/>
                </a:solidFill>
                <a:latin typeface="Arial"/>
                <a:cs typeface="Arial"/>
              </a:rPr>
              <a:t>tasarım 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ve </a:t>
            </a:r>
            <a:r>
              <a:rPr sz="3200" spc="-185" dirty="0">
                <a:solidFill>
                  <a:srgbClr val="C00000"/>
                </a:solidFill>
                <a:latin typeface="Arial"/>
                <a:cs typeface="Arial"/>
              </a:rPr>
              <a:t>arazi</a:t>
            </a:r>
            <a:r>
              <a:rPr sz="3200" spc="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50" dirty="0">
                <a:solidFill>
                  <a:srgbClr val="C00000"/>
                </a:solidFill>
                <a:latin typeface="Arial"/>
                <a:cs typeface="Arial"/>
              </a:rPr>
              <a:t>planlaması</a:t>
            </a:r>
            <a:r>
              <a:rPr sz="3200" spc="-150" dirty="0">
                <a:latin typeface="Arial"/>
                <a:cs typeface="Arial"/>
              </a:rPr>
              <a:t>,</a:t>
            </a:r>
            <a:endParaRPr sz="3200" dirty="0">
              <a:latin typeface="Arial"/>
              <a:cs typeface="Arial"/>
            </a:endParaRPr>
          </a:p>
          <a:p>
            <a:pPr marL="704850" lvl="1" indent="-23622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•"/>
              <a:tabLst>
                <a:tab pos="705485" algn="l"/>
                <a:tab pos="2306955" algn="l"/>
                <a:tab pos="3180080" algn="l"/>
                <a:tab pos="4707890" algn="l"/>
                <a:tab pos="5913120" algn="l"/>
                <a:tab pos="7011670" algn="l"/>
                <a:tab pos="7590155" algn="l"/>
              </a:tabLst>
            </a:pPr>
            <a:r>
              <a:rPr sz="3200" spc="-540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3200" spc="-90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3200" spc="-70" dirty="0">
                <a:solidFill>
                  <a:srgbClr val="C00000"/>
                </a:solidFill>
                <a:latin typeface="Arial"/>
                <a:cs typeface="Arial"/>
              </a:rPr>
              <a:t>f</a:t>
            </a:r>
            <a:r>
              <a:rPr sz="3200" spc="-50" dirty="0">
                <a:solidFill>
                  <a:srgbClr val="C00000"/>
                </a:solidFill>
                <a:latin typeface="Arial"/>
                <a:cs typeface="Arial"/>
              </a:rPr>
              <a:t>orlu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3200" spc="-204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3200" spc="-25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p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3200" spc="14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200" spc="-280" dirty="0">
                <a:solidFill>
                  <a:srgbClr val="C00000"/>
                </a:solidFill>
                <a:latin typeface="Arial"/>
                <a:cs typeface="Arial"/>
              </a:rPr>
              <a:t>as</a:t>
            </a:r>
            <a:r>
              <a:rPr sz="3200" spc="-30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4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3200" spc="-95" dirty="0">
                <a:latin typeface="Arial"/>
                <a:cs typeface="Arial"/>
              </a:rPr>
              <a:t>o</a:t>
            </a:r>
            <a:r>
              <a:rPr sz="3200" spc="10" dirty="0">
                <a:latin typeface="Arial"/>
                <a:cs typeface="Arial"/>
              </a:rPr>
              <a:t>l</a:t>
            </a:r>
            <a:r>
              <a:rPr sz="3200" spc="-110" dirty="0">
                <a:latin typeface="Arial"/>
                <a:cs typeface="Arial"/>
              </a:rPr>
              <a:t>m</a:t>
            </a:r>
            <a:r>
              <a:rPr sz="3200" spc="-215" dirty="0">
                <a:latin typeface="Arial"/>
                <a:cs typeface="Arial"/>
              </a:rPr>
              <a:t>a</a:t>
            </a:r>
            <a:r>
              <a:rPr sz="3200" spc="-190" dirty="0">
                <a:latin typeface="Arial"/>
                <a:cs typeface="Arial"/>
              </a:rPr>
              <a:t>k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235" dirty="0">
                <a:latin typeface="Arial"/>
                <a:cs typeface="Arial"/>
              </a:rPr>
              <a:t>ü</a:t>
            </a:r>
            <a:r>
              <a:rPr sz="3200" spc="-280" dirty="0">
                <a:latin typeface="Arial"/>
                <a:cs typeface="Arial"/>
              </a:rPr>
              <a:t>z</a:t>
            </a:r>
            <a:r>
              <a:rPr sz="3200" spc="-195" dirty="0">
                <a:latin typeface="Arial"/>
                <a:cs typeface="Arial"/>
              </a:rPr>
              <a:t>e</a:t>
            </a:r>
            <a:r>
              <a:rPr sz="3200" spc="-25" dirty="0">
                <a:latin typeface="Arial"/>
                <a:cs typeface="Arial"/>
              </a:rPr>
              <a:t>r</a:t>
            </a:r>
            <a:r>
              <a:rPr sz="3200" spc="-19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80" dirty="0">
                <a:latin typeface="Arial"/>
                <a:cs typeface="Arial"/>
              </a:rPr>
              <a:t>ü</a:t>
            </a:r>
            <a:r>
              <a:rPr sz="3200" spc="-165" dirty="0">
                <a:latin typeface="Arial"/>
                <a:cs typeface="Arial"/>
              </a:rPr>
              <a:t>ç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30" dirty="0">
                <a:latin typeface="Arial"/>
                <a:cs typeface="Arial"/>
              </a:rPr>
              <a:t>öne</a:t>
            </a:r>
            <a:r>
              <a:rPr sz="3200" spc="-110" dirty="0">
                <a:latin typeface="Arial"/>
                <a:cs typeface="Arial"/>
              </a:rPr>
              <a:t>m</a:t>
            </a:r>
            <a:r>
              <a:rPr sz="3200" spc="10" dirty="0">
                <a:latin typeface="Arial"/>
                <a:cs typeface="Arial"/>
              </a:rPr>
              <a:t>l</a:t>
            </a:r>
            <a:r>
              <a:rPr sz="3200" spc="-5" dirty="0">
                <a:latin typeface="Arial"/>
                <a:cs typeface="Arial"/>
              </a:rPr>
              <a:t>i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44745" y="3752625"/>
            <a:ext cx="196532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1780" marR="5080" indent="-259715">
              <a:lnSpc>
                <a:spcPct val="100000"/>
              </a:lnSpc>
              <a:spcBef>
                <a:spcPts val="95"/>
              </a:spcBef>
              <a:tabLst>
                <a:tab pos="1141095" algn="l"/>
              </a:tabLst>
            </a:pPr>
            <a:r>
              <a:rPr sz="3200" spc="-190" dirty="0">
                <a:latin typeface="Arial"/>
                <a:cs typeface="Arial"/>
              </a:rPr>
              <a:t>ve	</a:t>
            </a:r>
            <a:r>
              <a:rPr sz="3200" spc="-100" dirty="0">
                <a:latin typeface="Arial"/>
                <a:cs typeface="Arial"/>
              </a:rPr>
              <a:t>bu  </a:t>
            </a:r>
            <a:r>
              <a:rPr sz="3200" spc="-190" dirty="0">
                <a:latin typeface="Arial"/>
                <a:cs typeface="Arial"/>
              </a:rPr>
              <a:t>y</a:t>
            </a:r>
            <a:r>
              <a:rPr sz="3200" spc="-95" dirty="0">
                <a:latin typeface="Arial"/>
                <a:cs typeface="Arial"/>
              </a:rPr>
              <a:t>ö</a:t>
            </a:r>
            <a:r>
              <a:rPr sz="3200" spc="-40" dirty="0">
                <a:latin typeface="Arial"/>
                <a:cs typeface="Arial"/>
              </a:rPr>
              <a:t>nt</a:t>
            </a:r>
            <a:r>
              <a:rPr sz="3200" spc="-190" dirty="0">
                <a:latin typeface="Arial"/>
                <a:cs typeface="Arial"/>
              </a:rPr>
              <a:t>e</a:t>
            </a:r>
            <a:r>
              <a:rPr sz="3200" spc="-85" dirty="0">
                <a:latin typeface="Arial"/>
                <a:cs typeface="Arial"/>
              </a:rPr>
              <a:t>m</a:t>
            </a:r>
            <a:r>
              <a:rPr sz="3200" spc="-30" dirty="0">
                <a:latin typeface="Arial"/>
                <a:cs typeface="Arial"/>
              </a:rPr>
              <a:t>l</a:t>
            </a:r>
            <a:r>
              <a:rPr sz="3200" spc="-195" dirty="0">
                <a:latin typeface="Arial"/>
                <a:cs typeface="Arial"/>
              </a:rPr>
              <a:t>e</a:t>
            </a:r>
            <a:r>
              <a:rPr sz="3200" spc="-5" dirty="0">
                <a:latin typeface="Arial"/>
                <a:cs typeface="Arial"/>
              </a:rPr>
              <a:t>r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83016" y="3752625"/>
            <a:ext cx="176212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7310">
              <a:lnSpc>
                <a:spcPct val="100000"/>
              </a:lnSpc>
              <a:spcBef>
                <a:spcPts val="95"/>
              </a:spcBef>
              <a:tabLst>
                <a:tab pos="672465" algn="l"/>
              </a:tabLst>
            </a:pPr>
            <a:r>
              <a:rPr sz="3200" spc="-70" dirty="0">
                <a:latin typeface="Arial"/>
                <a:cs typeface="Arial"/>
              </a:rPr>
              <a:t>stratejileri  </a:t>
            </a:r>
            <a:r>
              <a:rPr sz="3200" spc="-195" dirty="0">
                <a:latin typeface="Arial"/>
                <a:cs typeface="Arial"/>
              </a:rPr>
              <a:t>v</a:t>
            </a:r>
            <a:r>
              <a:rPr sz="3200" spc="-18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280" dirty="0">
                <a:latin typeface="Arial"/>
                <a:cs typeface="Arial"/>
              </a:rPr>
              <a:t>ç</a:t>
            </a:r>
            <a:r>
              <a:rPr sz="3200" spc="-275" dirty="0">
                <a:latin typeface="Arial"/>
                <a:cs typeface="Arial"/>
              </a:rPr>
              <a:t>ö</a:t>
            </a:r>
            <a:r>
              <a:rPr sz="3200" spc="-204" dirty="0">
                <a:latin typeface="Arial"/>
                <a:cs typeface="Arial"/>
              </a:rPr>
              <a:t>z</a:t>
            </a:r>
            <a:r>
              <a:rPr sz="3200" spc="-100" dirty="0">
                <a:latin typeface="Arial"/>
                <a:cs typeface="Arial"/>
              </a:rPr>
              <a:t>ü</a:t>
            </a:r>
            <a:r>
              <a:rPr sz="3200" spc="-114" dirty="0">
                <a:latin typeface="Arial"/>
                <a:cs typeface="Arial"/>
              </a:rPr>
              <a:t>m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8280" y="3752625"/>
            <a:ext cx="4292600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899920" algn="l"/>
                <a:tab pos="3100070" algn="l"/>
              </a:tabLst>
            </a:pPr>
            <a:r>
              <a:rPr sz="3200" spc="-95" dirty="0">
                <a:latin typeface="Arial"/>
                <a:cs typeface="Arial"/>
              </a:rPr>
              <a:t>strateji	</a:t>
            </a:r>
            <a:r>
              <a:rPr sz="3200" spc="-110" dirty="0">
                <a:latin typeface="Arial"/>
                <a:cs typeface="Arial"/>
              </a:rPr>
              <a:t>içermekte  </a:t>
            </a:r>
            <a:r>
              <a:rPr sz="3200" spc="-300" dirty="0">
                <a:latin typeface="Arial"/>
                <a:cs typeface="Arial"/>
              </a:rPr>
              <a:t>g</a:t>
            </a:r>
            <a:r>
              <a:rPr sz="3200" spc="-95" dirty="0">
                <a:latin typeface="Arial"/>
                <a:cs typeface="Arial"/>
              </a:rPr>
              <a:t>e</a:t>
            </a:r>
            <a:r>
              <a:rPr sz="3200" spc="-105" dirty="0">
                <a:latin typeface="Arial"/>
                <a:cs typeface="Arial"/>
              </a:rPr>
              <a:t>r</a:t>
            </a:r>
            <a:r>
              <a:rPr sz="3200" spc="-170" dirty="0">
                <a:latin typeface="Arial"/>
                <a:cs typeface="Arial"/>
              </a:rPr>
              <a:t>çek</a:t>
            </a:r>
            <a:r>
              <a:rPr sz="3200" spc="-70" dirty="0">
                <a:latin typeface="Arial"/>
                <a:cs typeface="Arial"/>
              </a:rPr>
              <a:t>l</a:t>
            </a:r>
            <a:r>
              <a:rPr sz="3200" spc="-290" dirty="0">
                <a:latin typeface="Arial"/>
                <a:cs typeface="Arial"/>
              </a:rPr>
              <a:t>e</a:t>
            </a:r>
            <a:r>
              <a:rPr sz="3200" spc="-295" dirty="0">
                <a:latin typeface="Arial"/>
                <a:cs typeface="Arial"/>
              </a:rPr>
              <a:t>ş</a:t>
            </a:r>
            <a:r>
              <a:rPr sz="3200" spc="180" dirty="0">
                <a:latin typeface="Arial"/>
                <a:cs typeface="Arial"/>
              </a:rPr>
              <a:t>t</a:t>
            </a:r>
            <a:r>
              <a:rPr sz="3200" spc="15" dirty="0">
                <a:latin typeface="Arial"/>
                <a:cs typeface="Arial"/>
              </a:rPr>
              <a:t>i</a:t>
            </a:r>
            <a:r>
              <a:rPr sz="3200" spc="50" dirty="0">
                <a:latin typeface="Arial"/>
                <a:cs typeface="Arial"/>
              </a:rPr>
              <a:t>r</a:t>
            </a:r>
            <a:r>
              <a:rPr sz="3200" spc="-114" dirty="0">
                <a:latin typeface="Arial"/>
                <a:cs typeface="Arial"/>
              </a:rPr>
              <a:t>m</a:t>
            </a:r>
            <a:r>
              <a:rPr sz="3200" spc="-210" dirty="0">
                <a:latin typeface="Arial"/>
                <a:cs typeface="Arial"/>
              </a:rPr>
              <a:t>e</a:t>
            </a:r>
            <a:r>
              <a:rPr sz="3200" spc="-195" dirty="0">
                <a:latin typeface="Arial"/>
                <a:cs typeface="Arial"/>
              </a:rPr>
              <a:t>y</a:t>
            </a:r>
            <a:r>
              <a:rPr sz="3200" spc="-19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95" dirty="0">
                <a:latin typeface="Arial"/>
                <a:cs typeface="Arial"/>
              </a:rPr>
              <a:t>y</a:t>
            </a:r>
            <a:r>
              <a:rPr sz="3200" spc="-90" dirty="0">
                <a:latin typeface="Arial"/>
                <a:cs typeface="Arial"/>
              </a:rPr>
              <a:t>ö</a:t>
            </a:r>
            <a:r>
              <a:rPr sz="3200" spc="-145" dirty="0">
                <a:latin typeface="Arial"/>
                <a:cs typeface="Arial"/>
              </a:rPr>
              <a:t>n</a:t>
            </a:r>
            <a:r>
              <a:rPr sz="3200" spc="-150" dirty="0">
                <a:latin typeface="Arial"/>
                <a:cs typeface="Arial"/>
              </a:rPr>
              <a:t>e</a:t>
            </a:r>
            <a:r>
              <a:rPr sz="3200" spc="10" dirty="0">
                <a:latin typeface="Arial"/>
                <a:cs typeface="Arial"/>
              </a:rPr>
              <a:t>l</a:t>
            </a:r>
            <a:r>
              <a:rPr sz="3200" spc="-55" dirty="0">
                <a:latin typeface="Arial"/>
                <a:cs typeface="Arial"/>
              </a:rPr>
              <a:t>ik  önerileri</a:t>
            </a:r>
            <a:r>
              <a:rPr sz="3200" spc="-125" dirty="0">
                <a:latin typeface="Arial"/>
                <a:cs typeface="Arial"/>
              </a:rPr>
              <a:t> </a:t>
            </a:r>
            <a:r>
              <a:rPr sz="3200" spc="-155" dirty="0">
                <a:latin typeface="Arial"/>
                <a:cs typeface="Arial"/>
              </a:rPr>
              <a:t>sumaktadır.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8796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3214" y="479250"/>
            <a:ext cx="296164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40" dirty="0"/>
              <a:t>Ekolojik</a:t>
            </a:r>
            <a:r>
              <a:rPr spc="-204" dirty="0"/>
              <a:t> </a:t>
            </a:r>
            <a:r>
              <a:rPr spc="-130" dirty="0"/>
              <a:t>Mimarlık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63637" y="5519584"/>
            <a:ext cx="61925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60" dirty="0">
                <a:latin typeface="Arial"/>
                <a:cs typeface="Arial"/>
              </a:rPr>
              <a:t>“İnsan </a:t>
            </a:r>
            <a:r>
              <a:rPr sz="1800" spc="-5" dirty="0">
                <a:latin typeface="Arial"/>
                <a:cs typeface="Arial"/>
              </a:rPr>
              <a:t>için” </a:t>
            </a:r>
            <a:r>
              <a:rPr sz="1800" spc="-80" dirty="0">
                <a:latin typeface="Arial"/>
                <a:cs typeface="Arial"/>
              </a:rPr>
              <a:t>İlkesi, </a:t>
            </a:r>
            <a:r>
              <a:rPr sz="1800" spc="-95" dirty="0">
                <a:latin typeface="Arial"/>
                <a:cs typeface="Arial"/>
              </a:rPr>
              <a:t>(Kim </a:t>
            </a:r>
            <a:r>
              <a:rPr sz="1800" spc="-105" dirty="0">
                <a:latin typeface="Arial"/>
                <a:cs typeface="Arial"/>
              </a:rPr>
              <a:t>ve Ridgon, </a:t>
            </a:r>
            <a:r>
              <a:rPr sz="1800" spc="-75" dirty="0">
                <a:latin typeface="Arial"/>
                <a:cs typeface="Arial"/>
              </a:rPr>
              <a:t>1998; </a:t>
            </a:r>
            <a:r>
              <a:rPr sz="1800" spc="-70" dirty="0">
                <a:latin typeface="Arial"/>
                <a:cs typeface="Arial"/>
              </a:rPr>
              <a:t>Gültekin, </a:t>
            </a:r>
            <a:r>
              <a:rPr sz="1800" spc="-75" dirty="0">
                <a:latin typeface="Arial"/>
                <a:cs typeface="Arial"/>
              </a:rPr>
              <a:t>2007; </a:t>
            </a:r>
            <a:r>
              <a:rPr sz="1800" spc="-195" dirty="0">
                <a:latin typeface="Arial"/>
                <a:cs typeface="Arial"/>
              </a:rPr>
              <a:t>Sev,</a:t>
            </a:r>
            <a:r>
              <a:rPr sz="1800" spc="-160" dirty="0">
                <a:latin typeface="Arial"/>
                <a:cs typeface="Arial"/>
              </a:rPr>
              <a:t> </a:t>
            </a:r>
            <a:r>
              <a:rPr sz="1800" spc="-85" dirty="0">
                <a:latin typeface="Arial"/>
                <a:cs typeface="Arial"/>
              </a:rPr>
              <a:t>2009)</a:t>
            </a: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924534"/>
              </p:ext>
            </p:extLst>
          </p:nvPr>
        </p:nvGraphicFramePr>
        <p:xfrm>
          <a:off x="178109" y="1231759"/>
          <a:ext cx="8778875" cy="4141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3140"/>
                <a:gridCol w="2611755"/>
                <a:gridCol w="5173980"/>
              </a:tblGrid>
              <a:tr h="246290">
                <a:tc>
                  <a:txBody>
                    <a:bodyPr/>
                    <a:lstStyle/>
                    <a:p>
                      <a:pPr marL="169545">
                        <a:lnSpc>
                          <a:spcPts val="2270"/>
                        </a:lnSpc>
                      </a:pPr>
                      <a:r>
                        <a:rPr sz="2000" b="1" spc="-9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İlkeler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788035">
                        <a:lnSpc>
                          <a:spcPts val="2270"/>
                        </a:lnSpc>
                      </a:pPr>
                      <a:r>
                        <a:rPr sz="2000" b="1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Stratejiler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0"/>
                        </a:lnSpc>
                      </a:pPr>
                      <a:r>
                        <a:rPr sz="2000" b="1" spc="-1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Yöntemler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20230">
                <a:tc row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-1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İnsan</a:t>
                      </a:r>
                      <a:r>
                        <a:rPr sz="2000" b="1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İçin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79375" marR="72390" indent="635" algn="ctr">
                        <a:lnSpc>
                          <a:spcPct val="100000"/>
                        </a:lnSpc>
                        <a:spcBef>
                          <a:spcPts val="1495"/>
                        </a:spcBef>
                      </a:pPr>
                      <a:r>
                        <a:rPr sz="2000" spc="-125" dirty="0">
                          <a:latin typeface="Arial"/>
                          <a:cs typeface="Arial"/>
                        </a:rPr>
                        <a:t>Doğal 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am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ın  </a:t>
                      </a:r>
                      <a:r>
                        <a:rPr sz="2000" spc="-90" dirty="0">
                          <a:latin typeface="Arial"/>
                          <a:cs typeface="Arial"/>
                        </a:rPr>
                        <a:t>Korunumu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spc="-100" dirty="0">
                          <a:latin typeface="Arial"/>
                          <a:cs typeface="Arial"/>
                        </a:rPr>
                        <a:t>Topoğrafik </a:t>
                      </a:r>
                      <a:r>
                        <a:rPr sz="2000" spc="-150" dirty="0">
                          <a:latin typeface="Arial"/>
                          <a:cs typeface="Arial"/>
                        </a:rPr>
                        <a:t>Yapının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20" dirty="0">
                          <a:latin typeface="Arial"/>
                          <a:cs typeface="Arial"/>
                        </a:rPr>
                        <a:t>Korunması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3100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spc="-114" dirty="0">
                          <a:latin typeface="Arial"/>
                          <a:cs typeface="Arial"/>
                        </a:rPr>
                        <a:t>Yeraltı </a:t>
                      </a:r>
                      <a:r>
                        <a:rPr sz="2000" spc="-125" dirty="0">
                          <a:latin typeface="Arial"/>
                          <a:cs typeface="Arial"/>
                        </a:rPr>
                        <a:t>ve Yerüstü </a:t>
                      </a:r>
                      <a:r>
                        <a:rPr sz="2000" spc="-240" dirty="0">
                          <a:latin typeface="Arial"/>
                          <a:cs typeface="Arial"/>
                        </a:rPr>
                        <a:t>Su </a:t>
                      </a:r>
                      <a:r>
                        <a:rPr sz="2000" spc="-85" dirty="0">
                          <a:latin typeface="Arial"/>
                          <a:cs typeface="Arial"/>
                        </a:rPr>
                        <a:t>Seviyelerinin</a:t>
                      </a:r>
                      <a:r>
                        <a:rPr sz="2000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20" dirty="0">
                          <a:latin typeface="Arial"/>
                          <a:cs typeface="Arial"/>
                        </a:rPr>
                        <a:t>Korunması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310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spc="-55" dirty="0">
                          <a:latin typeface="Arial"/>
                          <a:cs typeface="Arial"/>
                        </a:rPr>
                        <a:t>Mevcut </a:t>
                      </a:r>
                      <a:r>
                        <a:rPr sz="2000" spc="-110" dirty="0">
                          <a:latin typeface="Arial"/>
                          <a:cs typeface="Arial"/>
                        </a:rPr>
                        <a:t>Flora </a:t>
                      </a:r>
                      <a:r>
                        <a:rPr sz="2000" spc="-125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2000" spc="-130" dirty="0">
                          <a:latin typeface="Arial"/>
                          <a:cs typeface="Arial"/>
                        </a:rPr>
                        <a:t>Faunanın</a:t>
                      </a:r>
                      <a:r>
                        <a:rPr sz="20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20" dirty="0">
                          <a:latin typeface="Arial"/>
                          <a:cs typeface="Arial"/>
                        </a:rPr>
                        <a:t>Korunması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3100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751840" marR="86360" indent="-659765">
                        <a:lnSpc>
                          <a:spcPct val="100000"/>
                        </a:lnSpc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Kentsel </a:t>
                      </a:r>
                      <a:r>
                        <a:rPr sz="2000" spc="-155" dirty="0">
                          <a:latin typeface="Arial"/>
                          <a:cs typeface="Arial"/>
                        </a:rPr>
                        <a:t>Tasarım </a:t>
                      </a:r>
                      <a:r>
                        <a:rPr sz="2000" spc="-125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Alan  </a:t>
                      </a:r>
                      <a:r>
                        <a:rPr sz="2000" spc="-120" dirty="0">
                          <a:latin typeface="Arial"/>
                          <a:cs typeface="Arial"/>
                        </a:rPr>
                        <a:t>Planlaması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00" spc="-45" dirty="0">
                          <a:latin typeface="Arial"/>
                          <a:cs typeface="Arial"/>
                        </a:rPr>
                        <a:t>Kirliliğin</a:t>
                      </a:r>
                      <a:r>
                        <a:rPr sz="20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Azaltılması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310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00" spc="-140" dirty="0">
                          <a:latin typeface="Arial"/>
                          <a:cs typeface="Arial"/>
                        </a:rPr>
                        <a:t>Karma </a:t>
                      </a:r>
                      <a:r>
                        <a:rPr sz="2000" spc="-70" dirty="0">
                          <a:latin typeface="Arial"/>
                          <a:cs typeface="Arial"/>
                        </a:rPr>
                        <a:t>İşlevli </a:t>
                      </a:r>
                      <a:r>
                        <a:rPr sz="2000" spc="-105" dirty="0">
                          <a:latin typeface="Arial"/>
                          <a:cs typeface="Arial"/>
                        </a:rPr>
                        <a:t>Gelişmeyi</a:t>
                      </a:r>
                      <a:r>
                        <a:rPr sz="20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Destekleme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3100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00" spc="-125" dirty="0">
                          <a:latin typeface="Arial"/>
                          <a:cs typeface="Arial"/>
                        </a:rPr>
                        <a:t>Toplu </a:t>
                      </a:r>
                      <a:r>
                        <a:rPr sz="2000" spc="-190" dirty="0">
                          <a:latin typeface="Arial"/>
                          <a:cs typeface="Arial"/>
                        </a:rPr>
                        <a:t>Taşıma </a:t>
                      </a:r>
                      <a:r>
                        <a:rPr sz="2000" spc="-125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2000" spc="-245" dirty="0">
                          <a:latin typeface="Arial"/>
                          <a:cs typeface="Arial"/>
                        </a:rPr>
                        <a:t>Yaya </a:t>
                      </a:r>
                      <a:r>
                        <a:rPr sz="2000" spc="-110" dirty="0">
                          <a:latin typeface="Arial"/>
                          <a:cs typeface="Arial"/>
                        </a:rPr>
                        <a:t>Ulaşımını 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Destekleme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310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  <a:p>
                      <a:pPr marL="665480" marR="131445" indent="-527685">
                        <a:lnSpc>
                          <a:spcPct val="100000"/>
                        </a:lnSpc>
                      </a:pPr>
                      <a:r>
                        <a:rPr sz="2000" spc="-114" dirty="0">
                          <a:latin typeface="Arial"/>
                          <a:cs typeface="Arial"/>
                        </a:rPr>
                        <a:t>İnsan </a:t>
                      </a:r>
                      <a:r>
                        <a:rPr sz="2000" spc="-80" dirty="0">
                          <a:latin typeface="Arial"/>
                          <a:cs typeface="Arial"/>
                        </a:rPr>
                        <a:t>Konforu</a:t>
                      </a:r>
                      <a:r>
                        <a:rPr sz="2000" spc="-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70" dirty="0">
                          <a:latin typeface="Arial"/>
                          <a:cs typeface="Arial"/>
                        </a:rPr>
                        <a:t>İçin  </a:t>
                      </a:r>
                      <a:r>
                        <a:rPr sz="2000" spc="-160" dirty="0">
                          <a:latin typeface="Arial"/>
                          <a:cs typeface="Arial"/>
                        </a:rPr>
                        <a:t>Tasarım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spc="-114" dirty="0">
                          <a:latin typeface="Arial"/>
                          <a:cs typeface="Arial"/>
                        </a:rPr>
                        <a:t>Isısal-Görsel </a:t>
                      </a:r>
                      <a:r>
                        <a:rPr sz="2000" spc="-125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2000" spc="-70" dirty="0">
                          <a:latin typeface="Arial"/>
                          <a:cs typeface="Arial"/>
                        </a:rPr>
                        <a:t>İşitsel</a:t>
                      </a:r>
                      <a:r>
                        <a:rPr sz="20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85" dirty="0">
                          <a:latin typeface="Arial"/>
                          <a:cs typeface="Arial"/>
                        </a:rPr>
                        <a:t>Konfor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310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spc="-125" dirty="0">
                          <a:latin typeface="Arial"/>
                          <a:cs typeface="Arial"/>
                        </a:rPr>
                        <a:t>Doğal </a:t>
                      </a:r>
                      <a:r>
                        <a:rPr sz="2000" spc="-90" dirty="0">
                          <a:latin typeface="Arial"/>
                          <a:cs typeface="Arial"/>
                        </a:rPr>
                        <a:t>Aydınlatma </a:t>
                      </a:r>
                      <a:r>
                        <a:rPr sz="2000" spc="-125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2000" spc="-180" dirty="0">
                          <a:latin typeface="Arial"/>
                          <a:cs typeface="Arial"/>
                        </a:rPr>
                        <a:t>Dış </a:t>
                      </a:r>
                      <a:r>
                        <a:rPr sz="2000" spc="-85" dirty="0">
                          <a:latin typeface="Arial"/>
                          <a:cs typeface="Arial"/>
                        </a:rPr>
                        <a:t>Mekânla </a:t>
                      </a:r>
                      <a:r>
                        <a:rPr sz="2000" spc="-120" dirty="0">
                          <a:latin typeface="Arial"/>
                          <a:cs typeface="Arial"/>
                        </a:rPr>
                        <a:t>Görsel</a:t>
                      </a:r>
                      <a:r>
                        <a:rPr sz="20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Bağlantı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053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25" dirty="0">
                          <a:latin typeface="Arial"/>
                          <a:cs typeface="Arial"/>
                        </a:rPr>
                        <a:t>Doğal</a:t>
                      </a:r>
                      <a:r>
                        <a:rPr sz="20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5" dirty="0">
                          <a:latin typeface="Arial"/>
                          <a:cs typeface="Arial"/>
                        </a:rPr>
                        <a:t>Havalandırma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310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00" spc="-155" dirty="0">
                          <a:latin typeface="Arial"/>
                          <a:cs typeface="Arial"/>
                        </a:rPr>
                        <a:t>Toksik </a:t>
                      </a:r>
                      <a:r>
                        <a:rPr sz="2000" spc="-120" dirty="0">
                          <a:latin typeface="Arial"/>
                          <a:cs typeface="Arial"/>
                        </a:rPr>
                        <a:t>Olmayan 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Malzeme</a:t>
                      </a:r>
                      <a:r>
                        <a:rPr sz="20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0" dirty="0">
                          <a:latin typeface="Arial"/>
                          <a:cs typeface="Arial"/>
                        </a:rPr>
                        <a:t>Kullanımı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31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00" spc="-110" dirty="0">
                          <a:latin typeface="Arial"/>
                          <a:cs typeface="Arial"/>
                        </a:rPr>
                        <a:t>Kullanıcı</a:t>
                      </a:r>
                      <a:r>
                        <a:rPr sz="20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65" dirty="0">
                          <a:latin typeface="Arial"/>
                          <a:cs typeface="Arial"/>
                        </a:rPr>
                        <a:t>İhtiyaçları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89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458" y="1270663"/>
            <a:ext cx="7534266" cy="25587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03208" y="562379"/>
            <a:ext cx="296164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40" dirty="0"/>
              <a:t>Ekolojik</a:t>
            </a:r>
            <a:r>
              <a:rPr spc="-204" dirty="0"/>
              <a:t> </a:t>
            </a:r>
            <a:r>
              <a:rPr spc="-130" dirty="0"/>
              <a:t>Mimarlık</a:t>
            </a:r>
          </a:p>
        </p:txBody>
      </p:sp>
      <p:sp>
        <p:nvSpPr>
          <p:cNvPr id="5" name="object 5"/>
          <p:cNvSpPr/>
          <p:nvPr/>
        </p:nvSpPr>
        <p:spPr>
          <a:xfrm>
            <a:off x="467907" y="3934058"/>
            <a:ext cx="412135" cy="18682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938784" y="4262059"/>
            <a:ext cx="6915784" cy="1366846"/>
            <a:chOff x="558774" y="4416437"/>
            <a:chExt cx="6915784" cy="2026285"/>
          </a:xfrm>
        </p:grpSpPr>
        <p:sp>
          <p:nvSpPr>
            <p:cNvPr id="7" name="object 7"/>
            <p:cNvSpPr/>
            <p:nvPr/>
          </p:nvSpPr>
          <p:spPr>
            <a:xfrm>
              <a:off x="571472" y="4429133"/>
              <a:ext cx="6829186" cy="200026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65124" y="4422787"/>
              <a:ext cx="6903084" cy="2013585"/>
            </a:xfrm>
            <a:custGeom>
              <a:avLst/>
              <a:gdLst/>
              <a:ahLst/>
              <a:cxnLst/>
              <a:rect l="l" t="t" r="r" b="b"/>
              <a:pathLst>
                <a:path w="6903084" h="2013585">
                  <a:moveTo>
                    <a:pt x="0" y="0"/>
                  </a:moveTo>
                  <a:lnTo>
                    <a:pt x="6902500" y="0"/>
                  </a:lnTo>
                  <a:lnTo>
                    <a:pt x="6902500" y="2012962"/>
                  </a:lnTo>
                  <a:lnTo>
                    <a:pt x="0" y="2012962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37652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204" y="273130"/>
            <a:ext cx="8745220" cy="495617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L="2578735" algn="just">
              <a:lnSpc>
                <a:spcPct val="100000"/>
              </a:lnSpc>
              <a:spcBef>
                <a:spcPts val="1930"/>
              </a:spcBef>
            </a:pPr>
            <a:r>
              <a:rPr sz="3200" b="1" spc="-240" dirty="0">
                <a:latin typeface="Arial"/>
                <a:cs typeface="Arial"/>
              </a:rPr>
              <a:t>Ekolojik</a:t>
            </a:r>
            <a:r>
              <a:rPr sz="3200" b="1" spc="-160" dirty="0">
                <a:latin typeface="Arial"/>
                <a:cs typeface="Arial"/>
              </a:rPr>
              <a:t> </a:t>
            </a:r>
            <a:r>
              <a:rPr sz="3200" b="1" spc="-130" dirty="0">
                <a:latin typeface="Arial"/>
                <a:cs typeface="Arial"/>
              </a:rPr>
              <a:t>Mimarlık</a:t>
            </a:r>
            <a:endParaRPr sz="3200" dirty="0">
              <a:latin typeface="Arial"/>
              <a:cs typeface="Arial"/>
            </a:endParaRPr>
          </a:p>
          <a:p>
            <a:pPr marL="1229995" algn="just">
              <a:lnSpc>
                <a:spcPct val="100000"/>
              </a:lnSpc>
              <a:spcBef>
                <a:spcPts val="1830"/>
              </a:spcBef>
            </a:pP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Topoğrafik </a:t>
            </a:r>
            <a:r>
              <a:rPr sz="3200" spc="-240" dirty="0">
                <a:solidFill>
                  <a:srgbClr val="C00000"/>
                </a:solidFill>
                <a:latin typeface="Arial"/>
                <a:cs typeface="Arial"/>
              </a:rPr>
              <a:t>Yapının </a:t>
            </a:r>
            <a:r>
              <a:rPr sz="3200" spc="-140" dirty="0">
                <a:solidFill>
                  <a:srgbClr val="C00000"/>
                </a:solidFill>
                <a:latin typeface="Arial"/>
                <a:cs typeface="Arial"/>
              </a:rPr>
              <a:t>Korunumu</a:t>
            </a:r>
            <a:r>
              <a:rPr sz="3200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70" dirty="0">
                <a:solidFill>
                  <a:srgbClr val="C00000"/>
                </a:solidFill>
                <a:latin typeface="Arial"/>
                <a:cs typeface="Arial"/>
              </a:rPr>
              <a:t>Yöntemi</a:t>
            </a:r>
            <a:endParaRPr sz="3200" dirty="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600"/>
              </a:spcBef>
              <a:buChar char="•"/>
              <a:tabLst>
                <a:tab pos="248285" algn="l"/>
              </a:tabLst>
            </a:pPr>
            <a:r>
              <a:rPr sz="3200" spc="-195" dirty="0">
                <a:latin typeface="Arial"/>
                <a:cs typeface="Arial"/>
              </a:rPr>
              <a:t>Topografyada </a:t>
            </a:r>
            <a:r>
              <a:rPr sz="3200" spc="-180" dirty="0">
                <a:latin typeface="Arial"/>
                <a:cs typeface="Arial"/>
              </a:rPr>
              <a:t>yapılacak 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kazılar</a:t>
            </a:r>
            <a:r>
              <a:rPr sz="3200" spc="-190" dirty="0">
                <a:latin typeface="Arial"/>
                <a:cs typeface="Arial"/>
              </a:rPr>
              <a:t>,</a:t>
            </a:r>
            <a:r>
              <a:rPr sz="3200" spc="505" dirty="0">
                <a:latin typeface="Arial"/>
                <a:cs typeface="Arial"/>
              </a:rPr>
              <a:t> </a:t>
            </a:r>
            <a:r>
              <a:rPr sz="3200" spc="-114" dirty="0">
                <a:solidFill>
                  <a:srgbClr val="C00000"/>
                </a:solidFill>
                <a:latin typeface="Arial"/>
                <a:cs typeface="Arial"/>
              </a:rPr>
              <a:t>yükseltmeler </a:t>
            </a:r>
            <a:r>
              <a:rPr sz="3200" spc="-114" dirty="0">
                <a:latin typeface="Arial"/>
                <a:cs typeface="Arial"/>
              </a:rPr>
              <a:t>vb.  </a:t>
            </a:r>
            <a:r>
              <a:rPr sz="3200" spc="-85" dirty="0">
                <a:latin typeface="Arial"/>
                <a:cs typeface="Arial"/>
              </a:rPr>
              <a:t>işlemlerin </a:t>
            </a:r>
            <a:r>
              <a:rPr sz="3200" spc="-135" dirty="0">
                <a:latin typeface="Arial"/>
                <a:cs typeface="Arial"/>
              </a:rPr>
              <a:t>hem </a:t>
            </a:r>
            <a:r>
              <a:rPr sz="3200" spc="-204" dirty="0">
                <a:latin typeface="Arial"/>
                <a:cs typeface="Arial"/>
              </a:rPr>
              <a:t>gereksiz </a:t>
            </a:r>
            <a:r>
              <a:rPr sz="3200" spc="-195" dirty="0">
                <a:latin typeface="Arial"/>
                <a:cs typeface="Arial"/>
              </a:rPr>
              <a:t>kaynak </a:t>
            </a:r>
            <a:r>
              <a:rPr sz="3200" spc="-65" dirty="0">
                <a:latin typeface="Arial"/>
                <a:cs typeface="Arial"/>
              </a:rPr>
              <a:t>tüketimine </a:t>
            </a:r>
            <a:r>
              <a:rPr sz="3200" spc="-140" dirty="0">
                <a:latin typeface="Arial"/>
                <a:cs typeface="Arial"/>
              </a:rPr>
              <a:t>neden  </a:t>
            </a:r>
            <a:r>
              <a:rPr sz="3200" spc="-185" dirty="0">
                <a:latin typeface="Arial"/>
                <a:cs typeface="Arial"/>
              </a:rPr>
              <a:t>olacağı </a:t>
            </a:r>
            <a:r>
              <a:rPr sz="3200" spc="-135" dirty="0">
                <a:latin typeface="Arial"/>
                <a:cs typeface="Arial"/>
              </a:rPr>
              <a:t>hem </a:t>
            </a:r>
            <a:r>
              <a:rPr sz="3200" spc="-145" dirty="0">
                <a:latin typeface="Arial"/>
                <a:cs typeface="Arial"/>
              </a:rPr>
              <a:t>de </a:t>
            </a:r>
            <a:r>
              <a:rPr sz="3200" spc="-125" dirty="0">
                <a:latin typeface="Arial"/>
                <a:cs typeface="Arial"/>
              </a:rPr>
              <a:t>bölgedeki </a:t>
            </a:r>
            <a:r>
              <a:rPr sz="3200" spc="-80" dirty="0">
                <a:solidFill>
                  <a:srgbClr val="C00000"/>
                </a:solidFill>
                <a:latin typeface="Arial"/>
                <a:cs typeface="Arial"/>
              </a:rPr>
              <a:t>mikro </a:t>
            </a:r>
            <a:r>
              <a:rPr sz="3200" spc="-120" dirty="0">
                <a:solidFill>
                  <a:srgbClr val="C00000"/>
                </a:solidFill>
                <a:latin typeface="Arial"/>
                <a:cs typeface="Arial"/>
              </a:rPr>
              <a:t>klimayı </a:t>
            </a:r>
            <a:r>
              <a:rPr sz="3200" spc="-155" dirty="0">
                <a:latin typeface="Arial"/>
                <a:cs typeface="Arial"/>
              </a:rPr>
              <a:t>olumsuz  </a:t>
            </a:r>
            <a:r>
              <a:rPr sz="3200" spc="-135" dirty="0">
                <a:latin typeface="Arial"/>
                <a:cs typeface="Arial"/>
              </a:rPr>
              <a:t>yönde </a:t>
            </a:r>
            <a:r>
              <a:rPr sz="3200" spc="-120" dirty="0">
                <a:latin typeface="Arial"/>
                <a:cs typeface="Arial"/>
              </a:rPr>
              <a:t>etkileyeceği </a:t>
            </a:r>
            <a:r>
              <a:rPr sz="3200" spc="-80" dirty="0">
                <a:latin typeface="Arial"/>
                <a:cs typeface="Arial"/>
              </a:rPr>
              <a:t>bilinmektedir. </a:t>
            </a:r>
            <a:r>
              <a:rPr sz="3200" spc="-140" dirty="0">
                <a:latin typeface="Arial"/>
                <a:cs typeface="Arial"/>
              </a:rPr>
              <a:t>Örneğin</a:t>
            </a:r>
            <a:r>
              <a:rPr sz="3200" spc="605" dirty="0">
                <a:latin typeface="Arial"/>
                <a:cs typeface="Arial"/>
              </a:rPr>
              <a:t> </a:t>
            </a:r>
            <a:r>
              <a:rPr sz="3200" spc="-100" dirty="0">
                <a:latin typeface="Arial"/>
                <a:cs typeface="Arial"/>
              </a:rPr>
              <a:t>bu </a:t>
            </a:r>
            <a:r>
              <a:rPr sz="3200" spc="-30" dirty="0">
                <a:latin typeface="Arial"/>
                <a:cs typeface="Arial"/>
              </a:rPr>
              <a:t>tip  </a:t>
            </a:r>
            <a:r>
              <a:rPr sz="3200" spc="-75" dirty="0">
                <a:latin typeface="Arial"/>
                <a:cs typeface="Arial"/>
              </a:rPr>
              <a:t>topoğrafik </a:t>
            </a:r>
            <a:r>
              <a:rPr sz="3200" spc="-100" dirty="0">
                <a:latin typeface="Arial"/>
                <a:cs typeface="Arial"/>
              </a:rPr>
              <a:t>değişiklikler </a:t>
            </a:r>
            <a:r>
              <a:rPr sz="3200" spc="-130" dirty="0">
                <a:solidFill>
                  <a:srgbClr val="C00000"/>
                </a:solidFill>
                <a:latin typeface="Arial"/>
                <a:cs typeface="Arial"/>
              </a:rPr>
              <a:t>yer </a:t>
            </a:r>
            <a:r>
              <a:rPr sz="3200" spc="-55" dirty="0">
                <a:solidFill>
                  <a:srgbClr val="C00000"/>
                </a:solidFill>
                <a:latin typeface="Arial"/>
                <a:cs typeface="Arial"/>
              </a:rPr>
              <a:t>altı 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ve </a:t>
            </a:r>
            <a:r>
              <a:rPr sz="3200" spc="-120" dirty="0">
                <a:solidFill>
                  <a:srgbClr val="C00000"/>
                </a:solidFill>
                <a:latin typeface="Arial"/>
                <a:cs typeface="Arial"/>
              </a:rPr>
              <a:t>yerüstü </a:t>
            </a:r>
            <a:r>
              <a:rPr sz="3200" spc="-130" dirty="0">
                <a:solidFill>
                  <a:srgbClr val="C00000"/>
                </a:solidFill>
                <a:latin typeface="Arial"/>
                <a:cs typeface="Arial"/>
              </a:rPr>
              <a:t>sularının  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akışını </a:t>
            </a:r>
            <a:r>
              <a:rPr sz="3200" spc="-185" dirty="0">
                <a:latin typeface="Arial"/>
                <a:cs typeface="Arial"/>
              </a:rPr>
              <a:t>ve </a:t>
            </a:r>
            <a:r>
              <a:rPr sz="3200" spc="-150" dirty="0">
                <a:solidFill>
                  <a:srgbClr val="C00000"/>
                </a:solidFill>
                <a:latin typeface="Arial"/>
                <a:cs typeface="Arial"/>
              </a:rPr>
              <a:t>rüzgarın </a:t>
            </a:r>
            <a:r>
              <a:rPr sz="3200" spc="-90" dirty="0">
                <a:solidFill>
                  <a:srgbClr val="C00000"/>
                </a:solidFill>
                <a:latin typeface="Arial"/>
                <a:cs typeface="Arial"/>
              </a:rPr>
              <a:t>hareketlerini </a:t>
            </a:r>
            <a:r>
              <a:rPr sz="3200" spc="-105" dirty="0">
                <a:latin typeface="Arial"/>
                <a:cs typeface="Arial"/>
              </a:rPr>
              <a:t>değiştirerek 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ekolojik  </a:t>
            </a:r>
            <a:r>
              <a:rPr sz="3200" spc="-135" dirty="0">
                <a:solidFill>
                  <a:srgbClr val="C00000"/>
                </a:solidFill>
                <a:latin typeface="Arial"/>
                <a:cs typeface="Arial"/>
              </a:rPr>
              <a:t>sistemler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üzerinde 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olumsuz </a:t>
            </a:r>
            <a:r>
              <a:rPr sz="3200" spc="-70" dirty="0">
                <a:solidFill>
                  <a:srgbClr val="C00000"/>
                </a:solidFill>
                <a:latin typeface="Arial"/>
                <a:cs typeface="Arial"/>
              </a:rPr>
              <a:t>etki 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yaratmaktadır</a:t>
            </a:r>
            <a:r>
              <a:rPr sz="3200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85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7555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12442</TotalTime>
  <Words>282</Words>
  <Application>Microsoft Office PowerPoint</Application>
  <PresentationFormat>Ekran Gösterisi (4:3)</PresentationFormat>
  <Paragraphs>66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TAKDİM PLANI</vt:lpstr>
      <vt:lpstr>PowerPoint Sunusu</vt:lpstr>
      <vt:lpstr>PowerPoint Sunusu</vt:lpstr>
      <vt:lpstr>PowerPoint Sunusu</vt:lpstr>
      <vt:lpstr>Ekolojik Mimarlık</vt:lpstr>
      <vt:lpstr>Ekolojik Mimarlık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809</cp:revision>
  <cp:lastPrinted>2016-10-24T07:53:35Z</cp:lastPrinted>
  <dcterms:created xsi:type="dcterms:W3CDTF">2016-09-18T09:35:24Z</dcterms:created>
  <dcterms:modified xsi:type="dcterms:W3CDTF">2020-02-27T07:48:43Z</dcterms:modified>
</cp:coreProperties>
</file>