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9" r:id="rId7"/>
    <p:sldId id="270" r:id="rId8"/>
    <p:sldId id="262" r:id="rId9"/>
    <p:sldId id="263" r:id="rId10"/>
    <p:sldId id="271" r:id="rId11"/>
    <p:sldId id="272" r:id="rId12"/>
    <p:sldId id="273"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72" y="4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F08EBEE-AF34-4AB2-8E2B-3F80C85D2A3E}" type="datetimeFigureOut">
              <a:rPr lang="tr-TR" smtClean="0"/>
              <a:t>13.10.2022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rIns="45720"/>
          <a:lstStyle/>
          <a:p>
            <a:fld id="{73E1F32B-9285-4553-8383-56B9C560DC32}" type="slidenum">
              <a:rPr lang="tr-TR" smtClean="0"/>
              <a:t>‹#›</a:t>
            </a:fld>
            <a:endParaRPr lang="tr-TR"/>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839460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08EBEE-AF34-4AB2-8E2B-3F80C85D2A3E}" type="datetimeFigureOut">
              <a:rPr lang="tr-TR" smtClean="0"/>
              <a:t>13.10.2022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E1F32B-9285-4553-8383-56B9C560DC32}" type="slidenum">
              <a:rPr lang="tr-TR" smtClean="0"/>
              <a:t>‹#›</a:t>
            </a:fld>
            <a:endParaRPr lang="tr-TR"/>
          </a:p>
        </p:txBody>
      </p:sp>
    </p:spTree>
    <p:extLst>
      <p:ext uri="{BB962C8B-B14F-4D97-AF65-F5344CB8AC3E}">
        <p14:creationId xmlns:p14="http://schemas.microsoft.com/office/powerpoint/2010/main" val="1736012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08EBEE-AF34-4AB2-8E2B-3F80C85D2A3E}" type="datetimeFigureOut">
              <a:rPr lang="tr-TR" smtClean="0"/>
              <a:t>13.10.2022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E1F32B-9285-4553-8383-56B9C560DC32}" type="slidenum">
              <a:rPr lang="tr-TR" smtClean="0"/>
              <a:t>‹#›</a:t>
            </a:fld>
            <a:endParaRPr lang="tr-TR"/>
          </a:p>
        </p:txBody>
      </p:sp>
    </p:spTree>
    <p:extLst>
      <p:ext uri="{BB962C8B-B14F-4D97-AF65-F5344CB8AC3E}">
        <p14:creationId xmlns:p14="http://schemas.microsoft.com/office/powerpoint/2010/main" val="637952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08EBEE-AF34-4AB2-8E2B-3F80C85D2A3E}" type="datetimeFigureOut">
              <a:rPr lang="tr-TR" smtClean="0"/>
              <a:t>13.10.2022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E1F32B-9285-4553-8383-56B9C560DC32}" type="slidenum">
              <a:rPr lang="tr-TR" smtClean="0"/>
              <a:t>‹#›</a:t>
            </a:fld>
            <a:endParaRPr lang="tr-TR"/>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931776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F08EBEE-AF34-4AB2-8E2B-3F80C85D2A3E}" type="datetimeFigureOut">
              <a:rPr lang="tr-TR" smtClean="0"/>
              <a:t>13.10.2022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E1F32B-9285-4553-8383-56B9C560DC32}" type="slidenum">
              <a:rPr lang="tr-TR" smtClean="0"/>
              <a:t>‹#›</a:t>
            </a:fld>
            <a:endParaRPr lang="tr-TR"/>
          </a:p>
        </p:txBody>
      </p:sp>
    </p:spTree>
    <p:extLst>
      <p:ext uri="{BB962C8B-B14F-4D97-AF65-F5344CB8AC3E}">
        <p14:creationId xmlns:p14="http://schemas.microsoft.com/office/powerpoint/2010/main" val="1578921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F08EBEE-AF34-4AB2-8E2B-3F80C85D2A3E}" type="datetimeFigureOut">
              <a:rPr lang="tr-TR" smtClean="0"/>
              <a:t>13.10.2022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E1F32B-9285-4553-8383-56B9C560DC32}" type="slidenum">
              <a:rPr lang="tr-TR" smtClean="0"/>
              <a:t>‹#›</a:t>
            </a:fld>
            <a:endParaRPr lang="tr-TR"/>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675494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609285" y="2851331"/>
            <a:ext cx="3893623" cy="307143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66635" y="2851331"/>
            <a:ext cx="3899798" cy="307143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F08EBEE-AF34-4AB2-8E2B-3F80C85D2A3E}" type="datetimeFigureOut">
              <a:rPr lang="tr-TR" smtClean="0"/>
              <a:t>13.10.2022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3E1F32B-9285-4553-8383-56B9C560DC32}" type="slidenum">
              <a:rPr lang="tr-TR" smtClean="0"/>
              <a:t>‹#›</a:t>
            </a:fld>
            <a:endParaRPr lang="tr-TR"/>
          </a:p>
        </p:txBody>
      </p:sp>
    </p:spTree>
    <p:extLst>
      <p:ext uri="{BB962C8B-B14F-4D97-AF65-F5344CB8AC3E}">
        <p14:creationId xmlns:p14="http://schemas.microsoft.com/office/powerpoint/2010/main" val="785569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F08EBEE-AF34-4AB2-8E2B-3F80C85D2A3E}" type="datetimeFigureOut">
              <a:rPr lang="tr-TR" smtClean="0"/>
              <a:t>13.10.2022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3E1F32B-9285-4553-8383-56B9C560DC32}" type="slidenum">
              <a:rPr lang="tr-TR" smtClean="0"/>
              <a:t>‹#›</a:t>
            </a:fld>
            <a:endParaRPr lang="tr-TR"/>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25591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F08EBEE-AF34-4AB2-8E2B-3F80C85D2A3E}" type="datetimeFigureOut">
              <a:rPr lang="tr-TR" smtClean="0"/>
              <a:t>13.10.2022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3E1F32B-9285-4553-8383-56B9C560DC32}" type="slidenum">
              <a:rPr lang="tr-TR" smtClean="0"/>
              <a:t>‹#›</a:t>
            </a:fld>
            <a:endParaRPr lang="tr-TR"/>
          </a:p>
        </p:txBody>
      </p:sp>
    </p:spTree>
    <p:extLst>
      <p:ext uri="{BB962C8B-B14F-4D97-AF65-F5344CB8AC3E}">
        <p14:creationId xmlns:p14="http://schemas.microsoft.com/office/powerpoint/2010/main" val="265581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F08EBEE-AF34-4AB2-8E2B-3F80C85D2A3E}" type="datetimeFigureOut">
              <a:rPr lang="tr-TR" smtClean="0"/>
              <a:t>13.10.2022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E1F32B-9285-4553-8383-56B9C560DC32}" type="slidenum">
              <a:rPr lang="tr-TR" smtClean="0"/>
              <a:t>‹#›</a:t>
            </a:fld>
            <a:endParaRPr lang="tr-TR"/>
          </a:p>
        </p:txBody>
      </p:sp>
    </p:spTree>
    <p:extLst>
      <p:ext uri="{BB962C8B-B14F-4D97-AF65-F5344CB8AC3E}">
        <p14:creationId xmlns:p14="http://schemas.microsoft.com/office/powerpoint/2010/main" val="2351845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F08EBEE-AF34-4AB2-8E2B-3F80C85D2A3E}" type="datetimeFigureOut">
              <a:rPr lang="tr-TR" smtClean="0"/>
              <a:t>13.10.2022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E1F32B-9285-4553-8383-56B9C560DC32}" type="slidenum">
              <a:rPr lang="tr-TR" smtClean="0"/>
              <a:t>‹#›</a:t>
            </a:fld>
            <a:endParaRPr lang="tr-TR"/>
          </a:p>
        </p:txBody>
      </p:sp>
    </p:spTree>
    <p:extLst>
      <p:ext uri="{BB962C8B-B14F-4D97-AF65-F5344CB8AC3E}">
        <p14:creationId xmlns:p14="http://schemas.microsoft.com/office/powerpoint/2010/main" val="128740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9F08EBEE-AF34-4AB2-8E2B-3F80C85D2A3E}" type="datetimeFigureOut">
              <a:rPr lang="tr-TR" smtClean="0"/>
              <a:t>13.10.2022</a:t>
            </a:fld>
            <a:endParaRPr lang="tr-TR"/>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73E1F32B-9285-4553-8383-56B9C560DC32}" type="slidenum">
              <a:rPr lang="tr-TR" smtClean="0"/>
              <a:t>‹#›</a:t>
            </a:fld>
            <a:endParaRPr lang="tr-TR"/>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943904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sarkac.org/2017/11/siyasal-sistem-ve-rejim-nedir-ersin-kalaycioglu/" TargetMode="Externa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28B346-2FEA-431D-8910-304B2DD3B8B4}"/>
              </a:ext>
            </a:extLst>
          </p:cNvPr>
          <p:cNvSpPr>
            <a:spLocks noGrp="1"/>
          </p:cNvSpPr>
          <p:nvPr>
            <p:ph type="ctrTitle"/>
          </p:nvPr>
        </p:nvSpPr>
        <p:spPr/>
        <p:txBody>
          <a:bodyPr>
            <a:normAutofit fontScale="90000"/>
          </a:bodyPr>
          <a:lstStyle/>
          <a:p>
            <a:r>
              <a:rPr lang="tr-TR" sz="4000" dirty="0"/>
              <a:t>SHB125 Sosyal Antropoloji</a:t>
            </a:r>
            <a:br>
              <a:rPr lang="tr-TR" dirty="0"/>
            </a:br>
            <a:r>
              <a:rPr lang="tr-TR" dirty="0"/>
              <a:t>Konu 12:Toplumsal Cinsiyet</a:t>
            </a:r>
          </a:p>
        </p:txBody>
      </p:sp>
      <p:sp>
        <p:nvSpPr>
          <p:cNvPr id="3" name="Alt Başlık 2">
            <a:extLst>
              <a:ext uri="{FF2B5EF4-FFF2-40B4-BE49-F238E27FC236}">
                <a16:creationId xmlns:a16="http://schemas.microsoft.com/office/drawing/2014/main" id="{A999445B-0526-42D2-ABB6-69C1E03933EE}"/>
              </a:ext>
            </a:extLst>
          </p:cNvPr>
          <p:cNvSpPr>
            <a:spLocks noGrp="1"/>
          </p:cNvSpPr>
          <p:nvPr>
            <p:ph type="subTitle" idx="1"/>
          </p:nvPr>
        </p:nvSpPr>
        <p:spPr/>
        <p:txBody>
          <a:bodyPr/>
          <a:lstStyle/>
          <a:p>
            <a:r>
              <a:rPr lang="tr-TR"/>
              <a:t>Öğr. Gör. Dr. Ezgi ARSLAN ÖZDEMİR</a:t>
            </a:r>
            <a:endParaRPr lang="tr-TR" dirty="0"/>
          </a:p>
        </p:txBody>
      </p:sp>
    </p:spTree>
    <p:extLst>
      <p:ext uri="{BB962C8B-B14F-4D97-AF65-F5344CB8AC3E}">
        <p14:creationId xmlns:p14="http://schemas.microsoft.com/office/powerpoint/2010/main" val="2205555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5F2091-33C0-4449-ADED-BA7844908475}"/>
              </a:ext>
            </a:extLst>
          </p:cNvPr>
          <p:cNvSpPr>
            <a:spLocks noGrp="1"/>
          </p:cNvSpPr>
          <p:nvPr>
            <p:ph type="title"/>
          </p:nvPr>
        </p:nvSpPr>
        <p:spPr/>
        <p:txBody>
          <a:bodyPr/>
          <a:lstStyle/>
          <a:p>
            <a:r>
              <a:rPr lang="tr-TR" dirty="0"/>
              <a:t>Ayrı Alanlar Nosyonu</a:t>
            </a:r>
          </a:p>
        </p:txBody>
      </p:sp>
      <p:sp>
        <p:nvSpPr>
          <p:cNvPr id="3" name="İçerik Yer Tutucusu 2">
            <a:extLst>
              <a:ext uri="{FF2B5EF4-FFF2-40B4-BE49-F238E27FC236}">
                <a16:creationId xmlns:a16="http://schemas.microsoft.com/office/drawing/2014/main" id="{605D5F03-2245-4BD4-9F5E-584F91812233}"/>
              </a:ext>
            </a:extLst>
          </p:cNvPr>
          <p:cNvSpPr>
            <a:spLocks noGrp="1"/>
          </p:cNvSpPr>
          <p:nvPr>
            <p:ph idx="1"/>
          </p:nvPr>
        </p:nvSpPr>
        <p:spPr/>
        <p:txBody>
          <a:bodyPr>
            <a:normAutofit fontScale="92500"/>
          </a:bodyPr>
          <a:lstStyle/>
          <a:p>
            <a:r>
              <a:rPr lang="tr-TR" dirty="0"/>
              <a:t>17. ve 18. yüzyıllar boyunca kadının eş ve anne olarak evine yani özel alana ait olduğu düşüncesi neredeyse tüm dünyada geçerliydi. Fakat özellikle sanayi devriminden sonra kadınların özel alanlardan çıkıp sanayileşme ile birlikte çalışma yaşamına girmeye başlamaları ile kamusal alanda varoluşları başlamıştır. Bu nedenle özel alan ve kamusal alan kavramları ciddi şekilde keskin olarak ayrışmış ve kadınlar için tartışılmaya başlanmıştır. Fakat kamusal alanın, ataerkillik ile birlikte akılcı, üstünlük alanı olarak tanımlanması ile kadınların ait olduğu düşünülen özel alan ise ahlak, akıl dışılık ve ikincillik ile bağdaştırılmıştır[15],[10]. İşte buna ayrı alanlar nosyonu denilmektedir.</a:t>
            </a:r>
          </a:p>
        </p:txBody>
      </p:sp>
    </p:spTree>
    <p:extLst>
      <p:ext uri="{BB962C8B-B14F-4D97-AF65-F5344CB8AC3E}">
        <p14:creationId xmlns:p14="http://schemas.microsoft.com/office/powerpoint/2010/main" val="148499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A5ECC9-6A03-464D-867C-6303F3ECCFB5}"/>
              </a:ext>
            </a:extLst>
          </p:cNvPr>
          <p:cNvSpPr>
            <a:spLocks noGrp="1"/>
          </p:cNvSpPr>
          <p:nvPr>
            <p:ph type="title"/>
          </p:nvPr>
        </p:nvSpPr>
        <p:spPr/>
        <p:txBody>
          <a:bodyPr/>
          <a:lstStyle/>
          <a:p>
            <a:r>
              <a:rPr lang="tr-TR" dirty="0"/>
              <a:t>Toplumsal Cinsiyet Rolleri</a:t>
            </a:r>
          </a:p>
        </p:txBody>
      </p:sp>
      <p:sp>
        <p:nvSpPr>
          <p:cNvPr id="3" name="İçerik Yer Tutucusu 2">
            <a:extLst>
              <a:ext uri="{FF2B5EF4-FFF2-40B4-BE49-F238E27FC236}">
                <a16:creationId xmlns:a16="http://schemas.microsoft.com/office/drawing/2014/main" id="{F01B4396-59F0-46F3-ADF1-AECF2A9B3604}"/>
              </a:ext>
            </a:extLst>
          </p:cNvPr>
          <p:cNvSpPr>
            <a:spLocks noGrp="1"/>
          </p:cNvSpPr>
          <p:nvPr>
            <p:ph idx="1"/>
          </p:nvPr>
        </p:nvSpPr>
        <p:spPr/>
        <p:txBody>
          <a:bodyPr/>
          <a:lstStyle/>
          <a:p>
            <a:r>
              <a:rPr lang="tr-TR" dirty="0"/>
              <a:t>Bir kültürün her cinsiyet için tayin ettiği görev ve faaliyetler</a:t>
            </a:r>
          </a:p>
          <a:p>
            <a:r>
              <a:rPr lang="tr-TR" dirty="0"/>
              <a:t>Kadınlar ev işi yapar</a:t>
            </a:r>
          </a:p>
          <a:p>
            <a:r>
              <a:rPr lang="tr-TR" dirty="0"/>
              <a:t>Erkekler tamir işlerinde daha beceriklidir</a:t>
            </a:r>
          </a:p>
        </p:txBody>
      </p:sp>
    </p:spTree>
    <p:extLst>
      <p:ext uri="{BB962C8B-B14F-4D97-AF65-F5344CB8AC3E}">
        <p14:creationId xmlns:p14="http://schemas.microsoft.com/office/powerpoint/2010/main" val="327098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098A43-C937-4537-BDDA-6F3B894C8ABE}"/>
              </a:ext>
            </a:extLst>
          </p:cNvPr>
          <p:cNvSpPr>
            <a:spLocks noGrp="1"/>
          </p:cNvSpPr>
          <p:nvPr>
            <p:ph type="title"/>
          </p:nvPr>
        </p:nvSpPr>
        <p:spPr/>
        <p:txBody>
          <a:bodyPr/>
          <a:lstStyle/>
          <a:p>
            <a:r>
              <a:rPr lang="tr-TR" dirty="0"/>
              <a:t>Cinsel Yönelim</a:t>
            </a:r>
          </a:p>
        </p:txBody>
      </p:sp>
      <p:sp>
        <p:nvSpPr>
          <p:cNvPr id="3" name="İçerik Yer Tutucusu 2">
            <a:extLst>
              <a:ext uri="{FF2B5EF4-FFF2-40B4-BE49-F238E27FC236}">
                <a16:creationId xmlns:a16="http://schemas.microsoft.com/office/drawing/2014/main" id="{E03B3BCF-B6CB-4054-B53C-BE85451A88A1}"/>
              </a:ext>
            </a:extLst>
          </p:cNvPr>
          <p:cNvSpPr>
            <a:spLocks noGrp="1"/>
          </p:cNvSpPr>
          <p:nvPr>
            <p:ph idx="1"/>
          </p:nvPr>
        </p:nvSpPr>
        <p:spPr/>
        <p:txBody>
          <a:bodyPr/>
          <a:lstStyle/>
          <a:p>
            <a:r>
              <a:rPr lang="tr-TR" dirty="0"/>
              <a:t>Toplumsal cinsiyet, bir insanın kendini erkek mi kadın mı veya başka bir şey olarak mı hissettiğini ve başkaları tarafından nasıl algılandıklarını ifade eder.</a:t>
            </a:r>
          </a:p>
          <a:p>
            <a:r>
              <a:rPr lang="tr-TR" dirty="0"/>
              <a:t>Cinsel yönelim ise kişinin cinsel çekim duyduğu ve cinsel faaliyetlerde bulunduğu kişilere göre durumunu ifade eder. Örneğin aynı cinse cinsel çekim duyuluyorsa eşcinsel yönelim ortaya çıkar.</a:t>
            </a:r>
          </a:p>
        </p:txBody>
      </p:sp>
    </p:spTree>
    <p:extLst>
      <p:ext uri="{BB962C8B-B14F-4D97-AF65-F5344CB8AC3E}">
        <p14:creationId xmlns:p14="http://schemas.microsoft.com/office/powerpoint/2010/main" val="658652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A9ECE4-BF2B-4381-97EC-75EA126C2F5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0B56BCB1-C55D-477F-A552-C29627E066F9}"/>
              </a:ext>
            </a:extLst>
          </p:cNvPr>
          <p:cNvSpPr>
            <a:spLocks noGrp="1"/>
          </p:cNvSpPr>
          <p:nvPr>
            <p:ph idx="1"/>
          </p:nvPr>
        </p:nvSpPr>
        <p:spPr>
          <a:xfrm>
            <a:off x="1621861" y="1154243"/>
            <a:ext cx="8948278" cy="5216577"/>
          </a:xfrm>
        </p:spPr>
        <p:txBody>
          <a:bodyPr>
            <a:normAutofit fontScale="77500" lnSpcReduction="20000"/>
          </a:bodyPr>
          <a:lstStyle/>
          <a:p>
            <a:r>
              <a:rPr lang="tr-TR" dirty="0" err="1"/>
              <a:t>Gezon</a:t>
            </a:r>
            <a:r>
              <a:rPr lang="tr-TR" dirty="0"/>
              <a:t> L., </a:t>
            </a:r>
            <a:r>
              <a:rPr lang="tr-TR" dirty="0" err="1"/>
              <a:t>Kottak</a:t>
            </a:r>
            <a:r>
              <a:rPr lang="tr-TR" dirty="0"/>
              <a:t>, P. C. (2016). Kültür. Ankara: Nobel Yayınları.</a:t>
            </a:r>
          </a:p>
          <a:p>
            <a:r>
              <a:rPr lang="tr-TR" dirty="0"/>
              <a:t>Arslan Özdemir, E. (2018). Feminist Teori içinde Sosyal Hizmet Kuram ve Yaklaşımları (Ed. Duyan, Veli). Erzurum: AÜ.</a:t>
            </a:r>
          </a:p>
          <a:p>
            <a:r>
              <a:rPr lang="tr-TR" dirty="0" err="1"/>
              <a:t>Atasü</a:t>
            </a:r>
            <a:r>
              <a:rPr lang="tr-TR" dirty="0"/>
              <a:t> Topçuoğlu, R. (2018). Kadın Hakları ve </a:t>
            </a:r>
            <a:r>
              <a:rPr lang="tr-TR" dirty="0" err="1"/>
              <a:t>Mezvuat</a:t>
            </a:r>
            <a:r>
              <a:rPr lang="tr-TR" dirty="0"/>
              <a:t> içinde Sosyal Hizmet Mevzuatı (Ed. </a:t>
            </a:r>
            <a:r>
              <a:rPr lang="tr-TR" dirty="0" err="1"/>
              <a:t>Tomanbayi</a:t>
            </a:r>
            <a:r>
              <a:rPr lang="tr-TR" dirty="0"/>
              <a:t> İlhan). Erzurum: AÜ</a:t>
            </a:r>
          </a:p>
          <a:p>
            <a:pPr algn="l"/>
            <a:r>
              <a:rPr lang="en-US" sz="2000" b="0" i="0" u="none" strike="noStrike" baseline="0" dirty="0">
                <a:latin typeface="Calibri" panose="020F0502020204030204" pitchFamily="34" charset="0"/>
              </a:rPr>
              <a:t>Zastrow, C. (2013). Sexism and Efforts For Achieving Equality. C. Zastrow</a:t>
            </a:r>
            <a:r>
              <a:rPr lang="tr-TR" sz="2000" b="0" i="0" u="none" strike="noStrike" baseline="0" dirty="0">
                <a:latin typeface="Calibri" panose="020F0502020204030204" pitchFamily="34" charset="0"/>
              </a:rPr>
              <a:t> </a:t>
            </a:r>
            <a:r>
              <a:rPr lang="en-US" sz="2000" b="0" i="0" u="none" strike="noStrike" baseline="0" dirty="0" err="1">
                <a:latin typeface="Calibri" panose="020F0502020204030204" pitchFamily="34" charset="0"/>
              </a:rPr>
              <a:t>içinde</a:t>
            </a:r>
            <a:r>
              <a:rPr lang="en-US" sz="2000" b="0" i="0" u="none" strike="noStrike" baseline="0" dirty="0">
                <a:latin typeface="Calibri" panose="020F0502020204030204" pitchFamily="34" charset="0"/>
              </a:rPr>
              <a:t>, Introduction to Social Work and Social Welfare: Empowering People</a:t>
            </a:r>
            <a:r>
              <a:rPr lang="tr-TR" sz="2000" b="0" i="0" u="none" strike="noStrike" baseline="0" dirty="0">
                <a:latin typeface="Calibri" panose="020F0502020204030204" pitchFamily="34" charset="0"/>
              </a:rPr>
              <a:t> </a:t>
            </a:r>
            <a:r>
              <a:rPr lang="en-US" sz="2000" b="0" i="0" u="none" strike="noStrike" baseline="0" dirty="0">
                <a:latin typeface="Calibri" panose="020F0502020204030204" pitchFamily="34" charset="0"/>
              </a:rPr>
              <a:t>(11th Edition b., s. 420-447). Cengage Learning</a:t>
            </a:r>
          </a:p>
          <a:p>
            <a:pPr algn="l"/>
            <a:r>
              <a:rPr lang="tr-TR" sz="2000" b="0" i="0" u="none" strike="noStrike" baseline="0" dirty="0" err="1">
                <a:latin typeface="Calibri" panose="020F0502020204030204" pitchFamily="34" charset="0"/>
              </a:rPr>
              <a:t>Michell</a:t>
            </a:r>
            <a:r>
              <a:rPr lang="tr-TR" sz="2000" b="0" i="0" u="none" strike="noStrike" baseline="0" dirty="0">
                <a:latin typeface="Calibri" panose="020F0502020204030204" pitchFamily="34" charset="0"/>
              </a:rPr>
              <a:t>, A. (1995). Feminizm, Ş. Tekeli (Çev.), Yeni Yüzyıl Kitaplığı, İstanbul: İletişim Yayınları.</a:t>
            </a:r>
          </a:p>
          <a:p>
            <a:pPr algn="l"/>
            <a:r>
              <a:rPr lang="tr-TR" sz="2000" b="0" i="0" u="none" strike="noStrike" baseline="0" dirty="0">
                <a:latin typeface="Calibri" panose="020F0502020204030204" pitchFamily="34" charset="0"/>
              </a:rPr>
              <a:t>Arat, N. (2010). Feminizmin </a:t>
            </a:r>
            <a:r>
              <a:rPr lang="tr-TR" sz="2000" b="0" i="0" u="none" strike="noStrike" baseline="0" dirty="0" err="1">
                <a:latin typeface="Calibri" panose="020F0502020204030204" pitchFamily="34" charset="0"/>
              </a:rPr>
              <a:t>ABC’si</a:t>
            </a:r>
            <a:r>
              <a:rPr lang="tr-TR" sz="2000" b="0" i="0" u="none" strike="noStrike" baseline="0" dirty="0">
                <a:latin typeface="Calibri" panose="020F0502020204030204" pitchFamily="34" charset="0"/>
              </a:rPr>
              <a:t>. İstanbul: Say Yayınları.</a:t>
            </a:r>
          </a:p>
          <a:p>
            <a:pPr algn="l"/>
            <a:r>
              <a:rPr lang="tr-TR" sz="2000" b="0" i="0" u="none" strike="noStrike" baseline="0" dirty="0" err="1">
                <a:latin typeface="Calibri" panose="020F0502020204030204" pitchFamily="34" charset="0"/>
              </a:rPr>
              <a:t>Hooks</a:t>
            </a:r>
            <a:r>
              <a:rPr lang="tr-TR" sz="2000" b="0" i="0" u="none" strike="noStrike" baseline="0" dirty="0">
                <a:latin typeface="Calibri" panose="020F0502020204030204" pitchFamily="34" charset="0"/>
              </a:rPr>
              <a:t>, B. (2012). Feminizm herkes içindir. E. Aydın, B. Kurt, Ş. Özgün, A. Yıldırım (Çev.). İstanbul: BGST Yayınları.</a:t>
            </a:r>
          </a:p>
          <a:p>
            <a:pPr algn="l"/>
            <a:r>
              <a:rPr lang="tr-TR" sz="2000" b="0" i="0" u="none" strike="noStrike" baseline="0" dirty="0">
                <a:latin typeface="Calibri" panose="020F0502020204030204" pitchFamily="34" charset="0"/>
              </a:rPr>
              <a:t> Buz, S. (2009, Nisan). Feminist Sosyal Hizmet Uygulaması. Toplum ve Sosyal Hizmet, 20(1), 53-65.</a:t>
            </a:r>
            <a:endParaRPr lang="tr-TR" dirty="0"/>
          </a:p>
          <a:p>
            <a:endParaRPr lang="tr-TR" dirty="0"/>
          </a:p>
        </p:txBody>
      </p:sp>
    </p:spTree>
    <p:extLst>
      <p:ext uri="{BB962C8B-B14F-4D97-AF65-F5344CB8AC3E}">
        <p14:creationId xmlns:p14="http://schemas.microsoft.com/office/powerpoint/2010/main" val="1035483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100FABF-17F8-47C2-9AE7-543B59968A0F}"/>
              </a:ext>
            </a:extLst>
          </p:cNvPr>
          <p:cNvSpPr>
            <a:spLocks noGrp="1"/>
          </p:cNvSpPr>
          <p:nvPr>
            <p:ph idx="1"/>
          </p:nvPr>
        </p:nvSpPr>
        <p:spPr/>
        <p:txBody>
          <a:bodyPr/>
          <a:lstStyle/>
          <a:p>
            <a:r>
              <a:rPr lang="tr-TR" dirty="0"/>
              <a:t>İnsan topluluklarında cinsiyet/toplumsal cinsiyet sistemlerinde biyoloji ve kültür nasıl ifade edilir?</a:t>
            </a:r>
          </a:p>
          <a:p>
            <a:r>
              <a:rPr lang="tr-TR" dirty="0"/>
              <a:t>Toplumsal cinsiyetin sosyal, ekonomik ve siyasi değişkenlerle ilişkisi nasıldır?</a:t>
            </a:r>
          </a:p>
          <a:p>
            <a:r>
              <a:rPr lang="tr-TR" dirty="0"/>
              <a:t>Cinsel yönelim ve kültürler arasındaki farklar nedir?</a:t>
            </a:r>
          </a:p>
        </p:txBody>
      </p:sp>
    </p:spTree>
    <p:extLst>
      <p:ext uri="{BB962C8B-B14F-4D97-AF65-F5344CB8AC3E}">
        <p14:creationId xmlns:p14="http://schemas.microsoft.com/office/powerpoint/2010/main" val="142122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1AF4E0-87AD-457A-9D06-7879D65CB48D}"/>
              </a:ext>
            </a:extLst>
          </p:cNvPr>
          <p:cNvSpPr>
            <a:spLocks noGrp="1"/>
          </p:cNvSpPr>
          <p:nvPr>
            <p:ph type="title"/>
          </p:nvPr>
        </p:nvSpPr>
        <p:spPr/>
        <p:txBody>
          <a:bodyPr>
            <a:normAutofit/>
          </a:bodyPr>
          <a:lstStyle/>
          <a:p>
            <a:r>
              <a:rPr lang="tr-TR" dirty="0"/>
              <a:t>CİNSİYETLER ARASI FARKLILAŞMANIN TARİHİ</a:t>
            </a:r>
          </a:p>
        </p:txBody>
      </p:sp>
      <p:sp>
        <p:nvSpPr>
          <p:cNvPr id="3" name="İçerik Yer Tutucusu 2">
            <a:extLst>
              <a:ext uri="{FF2B5EF4-FFF2-40B4-BE49-F238E27FC236}">
                <a16:creationId xmlns:a16="http://schemas.microsoft.com/office/drawing/2014/main" id="{49312A12-668B-4F5D-8CDD-91A4942DE448}"/>
              </a:ext>
            </a:extLst>
          </p:cNvPr>
          <p:cNvSpPr>
            <a:spLocks noGrp="1"/>
          </p:cNvSpPr>
          <p:nvPr>
            <p:ph idx="1"/>
          </p:nvPr>
        </p:nvSpPr>
        <p:spPr/>
        <p:txBody>
          <a:bodyPr>
            <a:normAutofit lnSpcReduction="10000"/>
          </a:bodyPr>
          <a:lstStyle/>
          <a:p>
            <a:r>
              <a:rPr lang="tr-TR" dirty="0"/>
              <a:t>Tarihsel olarak baktığımızda ve avcı-toplayıcı toplumlara kadar geri gidildiğinde kadının düşük statüsü ile sonuçlanan süreçlerin başlangıcını görebiliriz. Erkekler avcılık yaparken kadınlar bitki, yemiş ve diğer gıdaları toplamaktaydı. Bu rol farklılaşmasının birkaç açıklaması vardır. Erkekler sözde avcılığa daha uygundu ve koşullardan dolayı bebek ölüm oranları fazla olduğundan kadınların evde kalıp çocuk doğurup çocuk bakması gerekliliği vardı. Bu gereklilik nedeniyle kamplarından uzakta günler geçirmeleri gereken avcılıktan uzak kalmışlardı. Rol farklılıklarının temeli bu şekilde atılmıştır. Zamanla bu cinsiyet rolleri ayrımına daha fazla davranışsal kalıplar eklenmiştir</a:t>
            </a:r>
          </a:p>
        </p:txBody>
      </p:sp>
    </p:spTree>
    <p:extLst>
      <p:ext uri="{BB962C8B-B14F-4D97-AF65-F5344CB8AC3E}">
        <p14:creationId xmlns:p14="http://schemas.microsoft.com/office/powerpoint/2010/main" val="2486403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019751-5239-4B42-AA19-77E4E8D95F04}"/>
              </a:ext>
            </a:extLst>
          </p:cNvPr>
          <p:cNvSpPr>
            <a:spLocks noGrp="1"/>
          </p:cNvSpPr>
          <p:nvPr>
            <p:ph type="title"/>
          </p:nvPr>
        </p:nvSpPr>
        <p:spPr/>
        <p:txBody>
          <a:bodyPr/>
          <a:lstStyle/>
          <a:p>
            <a:r>
              <a:rPr lang="tr-TR" dirty="0"/>
              <a:t>CİNSİYETLER ARASI FARKLILAŞMANIN TARİHİ</a:t>
            </a:r>
          </a:p>
        </p:txBody>
      </p:sp>
      <p:sp>
        <p:nvSpPr>
          <p:cNvPr id="3" name="İçerik Yer Tutucusu 2">
            <a:extLst>
              <a:ext uri="{FF2B5EF4-FFF2-40B4-BE49-F238E27FC236}">
                <a16:creationId xmlns:a16="http://schemas.microsoft.com/office/drawing/2014/main" id="{90AEE2FE-A3CD-4237-BC2C-963FC0DE6A87}"/>
              </a:ext>
            </a:extLst>
          </p:cNvPr>
          <p:cNvSpPr>
            <a:spLocks noGrp="1"/>
          </p:cNvSpPr>
          <p:nvPr>
            <p:ph idx="1"/>
          </p:nvPr>
        </p:nvSpPr>
        <p:spPr/>
        <p:txBody>
          <a:bodyPr>
            <a:normAutofit/>
          </a:bodyPr>
          <a:lstStyle/>
          <a:p>
            <a:r>
              <a:rPr lang="tr-TR" dirty="0"/>
              <a:t>Sanayileşme öncesi dönemde neredeyse tüm toplumlarda kadınlar; yiyecek yetiştirme, kıyafet dikme, bahçedeki ekinleri ekme-biçme, çiftlik işlerine yardım etme gibi ekonomik destek sağlayan görevler de almışlardır. Ama onların bu sorumlulukları sıklıkla ikinci sınıf ve çok yetenek gerektirmeyen işler olarak görülmekteydi. 19.Yüzyıl Sanayi Devrimi cinsiyet rollerinde önemli değişmelere sebep olmuştur. Kadının rolleri giderek artan bir biçimde çocuk yetiştirme ve ev işleri olarak tanımlanmıştır ama bu rollerin gerçekleştirilmesi için gereken zaman birkaç nedenden dolayı oldukça azalmıştır. </a:t>
            </a:r>
          </a:p>
        </p:txBody>
      </p:sp>
    </p:spTree>
    <p:extLst>
      <p:ext uri="{BB962C8B-B14F-4D97-AF65-F5344CB8AC3E}">
        <p14:creationId xmlns:p14="http://schemas.microsoft.com/office/powerpoint/2010/main" val="680644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631AA4-01A8-4732-82F0-B9BE6DC3FF90}"/>
              </a:ext>
            </a:extLst>
          </p:cNvPr>
          <p:cNvSpPr>
            <a:spLocks noGrp="1"/>
          </p:cNvSpPr>
          <p:nvPr>
            <p:ph type="title"/>
          </p:nvPr>
        </p:nvSpPr>
        <p:spPr/>
        <p:txBody>
          <a:bodyPr/>
          <a:lstStyle/>
          <a:p>
            <a:r>
              <a:rPr lang="tr-TR" dirty="0"/>
              <a:t>CİNSİYETLER ARASI FARKLILAŞMANIN TARİHİ</a:t>
            </a:r>
          </a:p>
        </p:txBody>
      </p:sp>
      <p:sp>
        <p:nvSpPr>
          <p:cNvPr id="3" name="İçerik Yer Tutucusu 2">
            <a:extLst>
              <a:ext uri="{FF2B5EF4-FFF2-40B4-BE49-F238E27FC236}">
                <a16:creationId xmlns:a16="http://schemas.microsoft.com/office/drawing/2014/main" id="{9B150F62-167E-43B3-9A6C-FE919B57B84D}"/>
              </a:ext>
            </a:extLst>
          </p:cNvPr>
          <p:cNvSpPr>
            <a:spLocks noGrp="1"/>
          </p:cNvSpPr>
          <p:nvPr>
            <p:ph idx="1"/>
          </p:nvPr>
        </p:nvSpPr>
        <p:spPr/>
        <p:txBody>
          <a:bodyPr/>
          <a:lstStyle/>
          <a:p>
            <a:r>
              <a:rPr lang="tr-TR" dirty="0"/>
              <a:t>Aileler daha az çocuk sahibi olmuşlardır. Zorunlu eğitimle beraber büyük çocuklar okullara gitmiştir. Zaman gerektiren ev işlerini kolaylaştıran aletlerin sayısı artmıştır. Kadının geleneksel rolleri değişmeye başladığı zaman, bazı kadınlar geleneksel olarak erkeklere ayrılmış aktivitelerin peşinden gitmeye başlamışlardır (örneğin ev dışında çalışma gibi)[</a:t>
            </a:r>
          </a:p>
          <a:p>
            <a:r>
              <a:rPr lang="tr-TR" dirty="0"/>
              <a:t>Avcı-toplayıcı toplumlardan günümüz modern toplumuna kadar geçen zaman içinde cinsiyetler arasında bu farklılaşma devam etmiş ve toplumsal yaşamda kadını bugün bile etkileyen dezavantajlara neden olmuştur.</a:t>
            </a:r>
          </a:p>
        </p:txBody>
      </p:sp>
    </p:spTree>
    <p:extLst>
      <p:ext uri="{BB962C8B-B14F-4D97-AF65-F5344CB8AC3E}">
        <p14:creationId xmlns:p14="http://schemas.microsoft.com/office/powerpoint/2010/main" val="546580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51486E-4D73-45B0-84CD-23CE32C81519}"/>
              </a:ext>
            </a:extLst>
          </p:cNvPr>
          <p:cNvSpPr>
            <a:spLocks noGrp="1"/>
          </p:cNvSpPr>
          <p:nvPr>
            <p:ph type="title"/>
          </p:nvPr>
        </p:nvSpPr>
        <p:spPr/>
        <p:txBody>
          <a:bodyPr/>
          <a:lstStyle/>
          <a:p>
            <a:r>
              <a:rPr lang="tr-TR" dirty="0"/>
              <a:t>Kavramlar</a:t>
            </a:r>
          </a:p>
        </p:txBody>
      </p:sp>
      <p:sp>
        <p:nvSpPr>
          <p:cNvPr id="3" name="İçerik Yer Tutucusu 2">
            <a:extLst>
              <a:ext uri="{FF2B5EF4-FFF2-40B4-BE49-F238E27FC236}">
                <a16:creationId xmlns:a16="http://schemas.microsoft.com/office/drawing/2014/main" id="{4D6C2C0B-7215-4610-8F60-D2D52EA5B9A8}"/>
              </a:ext>
            </a:extLst>
          </p:cNvPr>
          <p:cNvSpPr>
            <a:spLocks noGrp="1"/>
          </p:cNvSpPr>
          <p:nvPr>
            <p:ph idx="1"/>
          </p:nvPr>
        </p:nvSpPr>
        <p:spPr/>
        <p:txBody>
          <a:bodyPr/>
          <a:lstStyle/>
          <a:p>
            <a:r>
              <a:rPr lang="da-DK" dirty="0"/>
              <a:t>Toplumsal Cinsiyet</a:t>
            </a:r>
          </a:p>
          <a:p>
            <a:r>
              <a:rPr lang="da-DK" dirty="0"/>
              <a:t>Ataerkillik</a:t>
            </a:r>
          </a:p>
          <a:p>
            <a:r>
              <a:rPr lang="da-DK" dirty="0"/>
              <a:t>Ayrı Alanlar Nosyonu</a:t>
            </a:r>
          </a:p>
        </p:txBody>
      </p:sp>
    </p:spTree>
    <p:extLst>
      <p:ext uri="{BB962C8B-B14F-4D97-AF65-F5344CB8AC3E}">
        <p14:creationId xmlns:p14="http://schemas.microsoft.com/office/powerpoint/2010/main" val="3844114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FA3880A-8D8F-466C-A4A1-F07BCDD3719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2" name="Picture 11">
            <a:extLst>
              <a:ext uri="{FF2B5EF4-FFF2-40B4-BE49-F238E27FC236}">
                <a16:creationId xmlns:a16="http://schemas.microsoft.com/office/drawing/2014/main" id="{3C0A64CB-20A1-4508-B568-284EB04F78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4" name="Rectangle 13">
            <a:extLst>
              <a:ext uri="{FF2B5EF4-FFF2-40B4-BE49-F238E27FC236}">
                <a16:creationId xmlns:a16="http://schemas.microsoft.com/office/drawing/2014/main" id="{8DA14841-53A4-4935-BE65-C8373B8A6D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9877C2CF-B2DD-41C8-8B5E-152673376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D377EE36-E59D-4778-8F99-4B470DA4A3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a:extLst>
              <a:ext uri="{FF2B5EF4-FFF2-40B4-BE49-F238E27FC236}">
                <a16:creationId xmlns:a16="http://schemas.microsoft.com/office/drawing/2014/main" id="{2586C6C5-47AF-450A-932D-880EF823E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TextBox 21">
            <a:extLst>
              <a:ext uri="{FF2B5EF4-FFF2-40B4-BE49-F238E27FC236}">
                <a16:creationId xmlns:a16="http://schemas.microsoft.com/office/drawing/2014/main" id="{A587901A-AA64-4940-9803-F67677851150}"/>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useBgFill="1">
        <p:nvSpPr>
          <p:cNvPr id="24" name="Rectangle 23">
            <a:extLst>
              <a:ext uri="{FF2B5EF4-FFF2-40B4-BE49-F238E27FC236}">
                <a16:creationId xmlns:a16="http://schemas.microsoft.com/office/drawing/2014/main" id="{662F7B5F-69B9-41D9-BD9A-2A7F1118BD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B484EE50-7D13-4A99-9152-609AE84ACF4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28" name="Picture 27">
            <a:extLst>
              <a:ext uri="{FF2B5EF4-FFF2-40B4-BE49-F238E27FC236}">
                <a16:creationId xmlns:a16="http://schemas.microsoft.com/office/drawing/2014/main" id="{8F607DBD-3FFF-424E-80D2-8061AC5FE7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0" name="Rectangle 29">
            <a:extLst>
              <a:ext uri="{FF2B5EF4-FFF2-40B4-BE49-F238E27FC236}">
                <a16:creationId xmlns:a16="http://schemas.microsoft.com/office/drawing/2014/main" id="{0CA1AF17-15FE-4FB8-A4CB-942AC1349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D901EDCD-40E3-40D5-BCE4-803F7A4D6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36E840EA-C6A5-48DA-A3B5-BE430C89C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58DBEFB-F751-463D-9432-BB467015A4AD}"/>
              </a:ext>
            </a:extLst>
          </p:cNvPr>
          <p:cNvSpPr>
            <a:spLocks noGrp="1"/>
          </p:cNvSpPr>
          <p:nvPr>
            <p:ph type="title"/>
          </p:nvPr>
        </p:nvSpPr>
        <p:spPr>
          <a:xfrm>
            <a:off x="730145" y="749034"/>
            <a:ext cx="2819723" cy="2782477"/>
          </a:xfrm>
        </p:spPr>
        <p:txBody>
          <a:bodyPr vert="horz" lIns="91440" tIns="45720" rIns="91440" bIns="45720" rtlCol="0" anchor="t">
            <a:normAutofit/>
          </a:bodyPr>
          <a:lstStyle/>
          <a:p>
            <a:r>
              <a:rPr lang="tr-TR" sz="3600" dirty="0"/>
              <a:t>Toplumsal Cinsiyet</a:t>
            </a:r>
            <a:endParaRPr lang="en-US" sz="3600" dirty="0"/>
          </a:p>
        </p:txBody>
      </p:sp>
      <p:sp>
        <p:nvSpPr>
          <p:cNvPr id="36" name="Rectangle 35">
            <a:extLst>
              <a:ext uri="{FF2B5EF4-FFF2-40B4-BE49-F238E27FC236}">
                <a16:creationId xmlns:a16="http://schemas.microsoft.com/office/drawing/2014/main" id="{84AC7A41-04AF-4CF9-A478-43411F9B5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etin kutusu 5">
            <a:extLst>
              <a:ext uri="{FF2B5EF4-FFF2-40B4-BE49-F238E27FC236}">
                <a16:creationId xmlns:a16="http://schemas.microsoft.com/office/drawing/2014/main" id="{CEC0A5DF-E6A7-43C3-A8B7-071783B6714A}"/>
              </a:ext>
            </a:extLst>
          </p:cNvPr>
          <p:cNvSpPr txBox="1"/>
          <p:nvPr/>
        </p:nvSpPr>
        <p:spPr>
          <a:xfrm>
            <a:off x="5444747" y="6411074"/>
            <a:ext cx="5168150" cy="253916"/>
          </a:xfrm>
          <a:prstGeom prst="rect">
            <a:avLst/>
          </a:prstGeom>
          <a:noFill/>
        </p:spPr>
        <p:txBody>
          <a:bodyPr wrap="square" rtlCol="0">
            <a:spAutoFit/>
          </a:bodyPr>
          <a:lstStyle/>
          <a:p>
            <a:r>
              <a:rPr lang="tr-TR" sz="1050" dirty="0"/>
              <a:t>Kaynak: </a:t>
            </a:r>
            <a:r>
              <a:rPr lang="tr-TR" sz="1050" dirty="0">
                <a:hlinkClick r:id="rId5"/>
              </a:rPr>
              <a:t>https://sarkac.org/2017/11/siyasal-sistem-ve-rejim-nedir-ersin-kalaycioglu/</a:t>
            </a:r>
            <a:r>
              <a:rPr lang="tr-TR" sz="1050" dirty="0"/>
              <a:t> </a:t>
            </a:r>
          </a:p>
        </p:txBody>
      </p:sp>
      <p:sp>
        <p:nvSpPr>
          <p:cNvPr id="4" name="İçerik Yer Tutucusu 3">
            <a:extLst>
              <a:ext uri="{FF2B5EF4-FFF2-40B4-BE49-F238E27FC236}">
                <a16:creationId xmlns:a16="http://schemas.microsoft.com/office/drawing/2014/main" id="{D739BE06-533C-47AB-8FFA-59F767D3CC1E}"/>
              </a:ext>
            </a:extLst>
          </p:cNvPr>
          <p:cNvSpPr>
            <a:spLocks noGrp="1"/>
          </p:cNvSpPr>
          <p:nvPr>
            <p:ph idx="1"/>
          </p:nvPr>
        </p:nvSpPr>
        <p:spPr>
          <a:xfrm>
            <a:off x="3191064" y="1575732"/>
            <a:ext cx="7796540" cy="3997828"/>
          </a:xfrm>
        </p:spPr>
        <p:txBody>
          <a:bodyPr/>
          <a:lstStyle/>
          <a:p>
            <a:r>
              <a:rPr lang="tr-TR" dirty="0"/>
              <a:t>Bu kavram; cinsiyet kavramının biyolojik cinsiyet yerine cinsiyetin toplumsal anlamına ve bu anlam karşılığında ortaya çıkan rollere odaklanır[10]. </a:t>
            </a:r>
            <a:r>
              <a:rPr lang="tr-TR" dirty="0" err="1"/>
              <a:t>Simone</a:t>
            </a:r>
            <a:r>
              <a:rPr lang="tr-TR" dirty="0"/>
              <a:t> de </a:t>
            </a:r>
            <a:r>
              <a:rPr lang="tr-TR" dirty="0" err="1"/>
              <a:t>Beauvoir</a:t>
            </a:r>
            <a:r>
              <a:rPr lang="tr-TR" dirty="0"/>
              <a:t>, bu durumu “Second </a:t>
            </a:r>
            <a:r>
              <a:rPr lang="tr-TR" dirty="0" err="1"/>
              <a:t>Sex</a:t>
            </a:r>
            <a:r>
              <a:rPr lang="tr-TR" dirty="0"/>
              <a:t>” (İkinci Cins) isimli kitabında ''Dünyaya kadın olarak gelinmez. Zamanla kadın olunur.'' ifadeleri ile açıklamıştır. Bunun anlamı kadın olmanın doğal ve doğuştan tanımlanmış bir olgu olmadığı, aksine kültürel ve toplumsal olarak doğumdan itibaren öğrenilen bir oluşum olduğudur. Bu nedenle toplumsal cinsiyet, her cins için belirli şekilde davranılmasını şart koşan cinsiyet rollerini doğurur.</a:t>
            </a:r>
          </a:p>
          <a:p>
            <a:endParaRPr lang="tr-TR" dirty="0"/>
          </a:p>
        </p:txBody>
      </p:sp>
    </p:spTree>
    <p:extLst>
      <p:ext uri="{BB962C8B-B14F-4D97-AF65-F5344CB8AC3E}">
        <p14:creationId xmlns:p14="http://schemas.microsoft.com/office/powerpoint/2010/main" val="1491099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B6F487-0397-4D69-A1AD-1AC240D46877}"/>
              </a:ext>
            </a:extLst>
          </p:cNvPr>
          <p:cNvSpPr>
            <a:spLocks noGrp="1"/>
          </p:cNvSpPr>
          <p:nvPr>
            <p:ph type="title"/>
          </p:nvPr>
        </p:nvSpPr>
        <p:spPr/>
        <p:txBody>
          <a:bodyPr/>
          <a:lstStyle/>
          <a:p>
            <a:r>
              <a:rPr lang="tr-TR" sz="3200" dirty="0"/>
              <a:t>Toplumsal Cinsiyet</a:t>
            </a:r>
            <a:endParaRPr lang="tr-TR" dirty="0"/>
          </a:p>
        </p:txBody>
      </p:sp>
      <p:sp>
        <p:nvSpPr>
          <p:cNvPr id="3" name="İçerik Yer Tutucusu 2">
            <a:extLst>
              <a:ext uri="{FF2B5EF4-FFF2-40B4-BE49-F238E27FC236}">
                <a16:creationId xmlns:a16="http://schemas.microsoft.com/office/drawing/2014/main" id="{564F2414-87B6-4827-9FB4-A494F877171F}"/>
              </a:ext>
            </a:extLst>
          </p:cNvPr>
          <p:cNvSpPr>
            <a:spLocks noGrp="1"/>
          </p:cNvSpPr>
          <p:nvPr>
            <p:ph idx="1"/>
          </p:nvPr>
        </p:nvSpPr>
        <p:spPr>
          <a:xfrm>
            <a:off x="1334124" y="1601503"/>
            <a:ext cx="9099030" cy="3997828"/>
          </a:xfrm>
        </p:spPr>
        <p:txBody>
          <a:bodyPr/>
          <a:lstStyle/>
          <a:p>
            <a:r>
              <a:rPr lang="tr-TR" dirty="0"/>
              <a:t>Toplumsal cinsiyet kavramı, bir insanın doğuştan gelen biyolojik cinsiyeti yerine cinsiyetin içinde yaşanılan toplumda ne anlama geldiğine ve bu anlamdan doğan rollere odaklanmaktadır. Toplumsal cinsiyet, kadın ve erkek rollerini tanımlar, dikte eder ve bu rollerin gerçekleştirilmesini bekler. Aynı zamanda ise toplumsal cinsiyet nedeniyle bu cinsiyet rolleri toplumsallaşma ve toplumsal kurumlar yoluyla yeniden üretilir.</a:t>
            </a:r>
          </a:p>
        </p:txBody>
      </p:sp>
    </p:spTree>
    <p:extLst>
      <p:ext uri="{BB962C8B-B14F-4D97-AF65-F5344CB8AC3E}">
        <p14:creationId xmlns:p14="http://schemas.microsoft.com/office/powerpoint/2010/main" val="2755308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410AF1-C6D2-46D9-A2B3-CE66D3E3A7ED}"/>
              </a:ext>
            </a:extLst>
          </p:cNvPr>
          <p:cNvSpPr>
            <a:spLocks noGrp="1"/>
          </p:cNvSpPr>
          <p:nvPr>
            <p:ph type="title"/>
          </p:nvPr>
        </p:nvSpPr>
        <p:spPr/>
        <p:txBody>
          <a:bodyPr/>
          <a:lstStyle/>
          <a:p>
            <a:r>
              <a:rPr lang="tr-TR" dirty="0"/>
              <a:t>Ataerkillik</a:t>
            </a:r>
          </a:p>
        </p:txBody>
      </p:sp>
      <p:sp>
        <p:nvSpPr>
          <p:cNvPr id="3" name="İçerik Yer Tutucusu 2">
            <a:extLst>
              <a:ext uri="{FF2B5EF4-FFF2-40B4-BE49-F238E27FC236}">
                <a16:creationId xmlns:a16="http://schemas.microsoft.com/office/drawing/2014/main" id="{5F768393-C024-484A-808D-49E2872EB46B}"/>
              </a:ext>
            </a:extLst>
          </p:cNvPr>
          <p:cNvSpPr>
            <a:spLocks noGrp="1"/>
          </p:cNvSpPr>
          <p:nvPr>
            <p:ph idx="1"/>
          </p:nvPr>
        </p:nvSpPr>
        <p:spPr>
          <a:xfrm>
            <a:off x="1621861" y="1603948"/>
            <a:ext cx="8948278" cy="4445996"/>
          </a:xfrm>
        </p:spPr>
        <p:txBody>
          <a:bodyPr>
            <a:normAutofit fontScale="85000" lnSpcReduction="10000"/>
          </a:bodyPr>
          <a:lstStyle/>
          <a:p>
            <a:r>
              <a:rPr lang="tr-TR" dirty="0"/>
              <a:t>Ataerkillik; geçmişten günümüze erkeklerin kadınlar üzerinde üstünlük kazanmak ve elde ettikleri üstünlükleri ve baskınlığı arttırmak için kullandıkları sosyal, politik, kültürel ve toplumsal yapıların hepsini kapsamaktadır. Kelime anlamı baba ya da baba soyu veya </a:t>
            </a:r>
            <a:r>
              <a:rPr lang="tr-TR" dirty="0" err="1"/>
              <a:t>patriyarki</a:t>
            </a:r>
            <a:r>
              <a:rPr lang="tr-TR" dirty="0"/>
              <a:t> anlamına gelmektedir ve özel anlamda ise erkeğin söz sahibi olduğu aile türünü açıklamak içinde kullanılır[10].</a:t>
            </a:r>
          </a:p>
          <a:p>
            <a:r>
              <a:rPr lang="tr-TR" dirty="0"/>
              <a:t>Günümüz dünyasında ise ataerkillik, bu temel erkek baskınlığı anlamının dışında erkeklerin üstünlük sağlaması ve farklı yollar ve yöntemlerle kadınların erkeklerden daha alt bir konumda tutulmasını sağlayan sistemler bütünü olarak kullanılır[12]. Ayrıca ataerkillik erkek egemenliği veya baskınlığının doğal, normal ve doğru olduğuna dair bir zihniyetinde savunucusu ve yaygınlaştırıcısıdır[13] </a:t>
            </a:r>
          </a:p>
          <a:p>
            <a:r>
              <a:rPr lang="tr-TR" dirty="0"/>
              <a:t>Genel anlamda ataerkillik, “kadın üzerinde erkek egemenliğini haklı gösteren bir inanç ve fikirler dizisine işaret eden evrensel bir ideolojidir”.</a:t>
            </a:r>
          </a:p>
        </p:txBody>
      </p:sp>
    </p:spTree>
    <p:extLst>
      <p:ext uri="{BB962C8B-B14F-4D97-AF65-F5344CB8AC3E}">
        <p14:creationId xmlns:p14="http://schemas.microsoft.com/office/powerpoint/2010/main" val="10361153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132</TotalTime>
  <Words>1014</Words>
  <Application>Microsoft Office PowerPoint</Application>
  <PresentationFormat>Geniş ekran</PresentationFormat>
  <Paragraphs>44</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MS Shell Dlg 2</vt:lpstr>
      <vt:lpstr>Wingdings</vt:lpstr>
      <vt:lpstr>Wingdings 3</vt:lpstr>
      <vt:lpstr>Madison</vt:lpstr>
      <vt:lpstr>SHB125 Sosyal Antropoloji Konu 12:Toplumsal Cinsiyet</vt:lpstr>
      <vt:lpstr>PowerPoint Sunusu</vt:lpstr>
      <vt:lpstr>CİNSİYETLER ARASI FARKLILAŞMANIN TARİHİ</vt:lpstr>
      <vt:lpstr>CİNSİYETLER ARASI FARKLILAŞMANIN TARİHİ</vt:lpstr>
      <vt:lpstr>CİNSİYETLER ARASI FARKLILAŞMANIN TARİHİ</vt:lpstr>
      <vt:lpstr>Kavramlar</vt:lpstr>
      <vt:lpstr>Toplumsal Cinsiyet</vt:lpstr>
      <vt:lpstr>Toplumsal Cinsiyet</vt:lpstr>
      <vt:lpstr>Ataerkillik</vt:lpstr>
      <vt:lpstr>Ayrı Alanlar Nosyonu</vt:lpstr>
      <vt:lpstr>Toplumsal Cinsiyet Rolleri</vt:lpstr>
      <vt:lpstr>Cinsel Yönelim</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SHB125 Sosyal Antropoloji Konu 4:Dil ve İletişim</dc:title>
  <dc:creator>Ezgi Arslan</dc:creator>
  <cp:lastModifiedBy>Ezgi Arslan</cp:lastModifiedBy>
  <cp:revision>10</cp:revision>
  <dcterms:created xsi:type="dcterms:W3CDTF">2022-07-28T11:44:01Z</dcterms:created>
  <dcterms:modified xsi:type="dcterms:W3CDTF">2022-10-13T10:05:00Z</dcterms:modified>
</cp:coreProperties>
</file>