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2" r:id="rId27"/>
    <p:sldId id="283" r:id="rId28"/>
    <p:sldId id="284" r:id="rId29"/>
    <p:sldId id="285" r:id="rId30"/>
    <p:sldId id="286" r:id="rId31"/>
    <p:sldId id="287" r:id="rId32"/>
    <p:sldId id="288" r:id="rId33"/>
    <p:sldId id="289" r:id="rId34"/>
    <p:sldId id="291" r:id="rId35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0000"/>
    <a:srgbClr val="0033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107" d="100"/>
          <a:sy n="107" d="100"/>
        </p:scale>
        <p:origin x="-888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10.6.2015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10.6.2015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10.6.2015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10.6.2015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10.6.2015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10.6.2015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10.6.2015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10.6.2015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10.6.2015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10.6.2015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10.6.2015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F75050-0E15-4C5B-92B0-66D068882F1F}" type="datetimeFigureOut">
              <a:rPr lang="tr-TR" smtClean="0"/>
              <a:pPr/>
              <a:t>10.6.2015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1026" name="Picture 2" descr="E:\Sunum\Devam edenler\İlk ve Ortaokul Matemetiği\ilk ortaolul matematiği power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8757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428860" y="-24"/>
            <a:ext cx="4286280" cy="64521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285728"/>
            <a:ext cx="8229600" cy="4525963"/>
          </a:xfrm>
        </p:spPr>
        <p:txBody>
          <a:bodyPr/>
          <a:lstStyle/>
          <a:p>
            <a:r>
              <a:rPr lang="tr-TR" b="1" dirty="0" smtClean="0">
                <a:solidFill>
                  <a:srgbClr val="0070C0"/>
                </a:solidFill>
              </a:rPr>
              <a:t>Küme Modelleri</a:t>
            </a:r>
            <a:endParaRPr lang="tr-TR" dirty="0">
              <a:solidFill>
                <a:srgbClr val="0070C0"/>
              </a:solidFill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357422" y="888941"/>
            <a:ext cx="4714908" cy="54061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-207947"/>
            <a:ext cx="8229600" cy="1143000"/>
          </a:xfrm>
        </p:spPr>
        <p:txBody>
          <a:bodyPr/>
          <a:lstStyle/>
          <a:p>
            <a:r>
              <a:rPr lang="tr-TR" b="1" dirty="0" smtClean="0">
                <a:solidFill>
                  <a:srgbClr val="CC0000"/>
                </a:solidFill>
              </a:rPr>
              <a:t>Kesirsel Parçalar Kavramı</a:t>
            </a:r>
            <a:endParaRPr lang="tr-TR" b="1" dirty="0">
              <a:solidFill>
                <a:srgbClr val="CC000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903301"/>
            <a:ext cx="8229600" cy="4525963"/>
          </a:xfrm>
        </p:spPr>
        <p:txBody>
          <a:bodyPr/>
          <a:lstStyle/>
          <a:p>
            <a:r>
              <a:rPr lang="tr-TR" b="1" dirty="0" smtClean="0">
                <a:solidFill>
                  <a:srgbClr val="0070C0"/>
                </a:solidFill>
              </a:rPr>
              <a:t>Paylaşma Etkinlikleri</a:t>
            </a:r>
            <a:endParaRPr lang="tr-TR" dirty="0">
              <a:solidFill>
                <a:srgbClr val="0070C0"/>
              </a:solidFill>
            </a:endParaRPr>
          </a:p>
        </p:txBody>
      </p:sp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85787" y="2005222"/>
            <a:ext cx="7572428" cy="39241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326402" y="214290"/>
            <a:ext cx="4960242" cy="61282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006" y="2284405"/>
            <a:ext cx="9379778" cy="22876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500034" y="142852"/>
            <a:ext cx="8229600" cy="4525963"/>
          </a:xfrm>
        </p:spPr>
        <p:txBody>
          <a:bodyPr/>
          <a:lstStyle/>
          <a:p>
            <a:r>
              <a:rPr lang="tr-TR" b="1" dirty="0" smtClean="0">
                <a:solidFill>
                  <a:srgbClr val="0070C0"/>
                </a:solidFill>
              </a:rPr>
              <a:t>Kesir Dili</a:t>
            </a:r>
          </a:p>
          <a:p>
            <a:r>
              <a:rPr lang="tr-TR" b="1" dirty="0" smtClean="0">
                <a:solidFill>
                  <a:srgbClr val="0070C0"/>
                </a:solidFill>
              </a:rPr>
              <a:t>Kesir Parçalarının Denk Büyüklükleri</a:t>
            </a:r>
            <a:endParaRPr lang="tr-TR" dirty="0">
              <a:solidFill>
                <a:srgbClr val="0070C0"/>
              </a:solidFill>
            </a:endParaRPr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84331" y="1466602"/>
            <a:ext cx="5573752" cy="47484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4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6" dur="1" fill="hold"/>
                                        <p:tgtEl>
                                          <p:spTgt spid="10242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158" y="142852"/>
            <a:ext cx="8229600" cy="4525963"/>
          </a:xfrm>
        </p:spPr>
        <p:txBody>
          <a:bodyPr/>
          <a:lstStyle/>
          <a:p>
            <a:r>
              <a:rPr lang="tr-TR" b="1" dirty="0" smtClean="0">
                <a:solidFill>
                  <a:srgbClr val="0070C0"/>
                </a:solidFill>
              </a:rPr>
              <a:t>Parçalara Ayırma</a:t>
            </a:r>
            <a:endParaRPr lang="tr-TR" dirty="0">
              <a:solidFill>
                <a:srgbClr val="0070C0"/>
              </a:solidFill>
            </a:endParaRPr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12958" y="786043"/>
            <a:ext cx="5002247" cy="56061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11266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b="1" dirty="0" smtClean="0">
                <a:solidFill>
                  <a:srgbClr val="CC0000"/>
                </a:solidFill>
              </a:rPr>
              <a:t>Kesir Dili ve Sembollerini Kullanma</a:t>
            </a:r>
            <a:endParaRPr lang="tr-TR" b="1" dirty="0">
              <a:solidFill>
                <a:srgbClr val="CC000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71414"/>
            <a:ext cx="8229600" cy="4525963"/>
          </a:xfrm>
        </p:spPr>
        <p:txBody>
          <a:bodyPr/>
          <a:lstStyle/>
          <a:p>
            <a:r>
              <a:rPr lang="tr-TR" b="1" dirty="0" smtClean="0">
                <a:solidFill>
                  <a:srgbClr val="0070C0"/>
                </a:solidFill>
              </a:rPr>
              <a:t>Kesirsel Parçaları Sayma: Tekrarlama</a:t>
            </a:r>
            <a:endParaRPr lang="tr-TR" dirty="0">
              <a:solidFill>
                <a:srgbClr val="0070C0"/>
              </a:solidFill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928927" y="690892"/>
            <a:ext cx="4360216" cy="58083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71414"/>
            <a:ext cx="8229600" cy="4525963"/>
          </a:xfrm>
        </p:spPr>
        <p:txBody>
          <a:bodyPr/>
          <a:lstStyle/>
          <a:p>
            <a:r>
              <a:rPr lang="tr-TR" b="1" dirty="0" smtClean="0">
                <a:solidFill>
                  <a:srgbClr val="0070C0"/>
                </a:solidFill>
              </a:rPr>
              <a:t>Kesir </a:t>
            </a:r>
            <a:r>
              <a:rPr lang="tr-TR" b="1" dirty="0" err="1" smtClean="0">
                <a:solidFill>
                  <a:srgbClr val="0070C0"/>
                </a:solidFill>
              </a:rPr>
              <a:t>Notasyonu</a:t>
            </a:r>
            <a:endParaRPr lang="tr-TR" b="1" dirty="0" smtClean="0">
              <a:solidFill>
                <a:srgbClr val="0070C0"/>
              </a:solidFill>
            </a:endParaRPr>
          </a:p>
          <a:p>
            <a:r>
              <a:rPr lang="tr-TR" b="1" dirty="0" smtClean="0">
                <a:solidFill>
                  <a:srgbClr val="0070C0"/>
                </a:solidFill>
              </a:rPr>
              <a:t>1’den Büyük Kesirler</a:t>
            </a:r>
            <a:endParaRPr lang="tr-TR" dirty="0">
              <a:solidFill>
                <a:srgbClr val="0070C0"/>
              </a:solidFill>
            </a:endParaRPr>
          </a:p>
        </p:txBody>
      </p:sp>
      <p:pic>
        <p:nvPicPr>
          <p:cNvPr id="13315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8597" y="1460252"/>
            <a:ext cx="8286808" cy="42547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1071554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tr-TR" dirty="0" smtClean="0">
                <a:solidFill>
                  <a:srgbClr val="003300"/>
                </a:solidFill>
              </a:rPr>
              <a:t>KISIM II</a:t>
            </a:r>
            <a:br>
              <a:rPr lang="tr-TR" dirty="0" smtClean="0">
                <a:solidFill>
                  <a:srgbClr val="003300"/>
                </a:solidFill>
              </a:rPr>
            </a:br>
            <a:r>
              <a:rPr lang="tr-TR" b="1" dirty="0" smtClean="0">
                <a:solidFill>
                  <a:srgbClr val="003300"/>
                </a:solidFill>
              </a:rPr>
              <a:t>Matematiksel Kavram ve Prosedürlerin Gelişimi</a:t>
            </a:r>
            <a:endParaRPr lang="tr-TR" dirty="0">
              <a:solidFill>
                <a:srgbClr val="003300"/>
              </a:solidFill>
            </a:endParaRPr>
          </a:p>
        </p:txBody>
      </p:sp>
      <p:sp>
        <p:nvSpPr>
          <p:cNvPr id="6" name="1 Başlık"/>
          <p:cNvSpPr txBox="1">
            <a:spLocks/>
          </p:cNvSpPr>
          <p:nvPr/>
        </p:nvSpPr>
        <p:spPr>
          <a:xfrm>
            <a:off x="609600" y="3286132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algn="ctr"/>
            <a:r>
              <a:rPr kumimoji="0" lang="tr-TR" sz="4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33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BÖLÜM</a:t>
            </a:r>
            <a:r>
              <a:rPr kumimoji="0" lang="tr-TR" sz="4000" b="0" i="0" u="none" strike="noStrike" kern="1200" cap="none" spc="0" normalizeH="0" noProof="0" dirty="0" smtClean="0">
                <a:ln>
                  <a:noFill/>
                </a:ln>
                <a:solidFill>
                  <a:srgbClr val="0033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15</a:t>
            </a:r>
            <a:r>
              <a:rPr kumimoji="0" lang="tr-TR" sz="4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33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tr-TR" sz="4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33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lang="tr-TR" sz="4000" b="1" dirty="0" smtClean="0">
                <a:solidFill>
                  <a:srgbClr val="003300"/>
                </a:solidFill>
              </a:rPr>
              <a:t>Kesir Kavramlarını Geliştirme</a:t>
            </a:r>
            <a:endParaRPr kumimoji="0" lang="tr-TR" sz="4000" b="0" i="0" u="none" strike="noStrike" kern="1200" cap="none" spc="0" normalizeH="0" baseline="0" noProof="0" dirty="0">
              <a:ln>
                <a:noFill/>
              </a:ln>
              <a:solidFill>
                <a:srgbClr val="00330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42852"/>
            <a:ext cx="8229600" cy="4525963"/>
          </a:xfrm>
        </p:spPr>
        <p:txBody>
          <a:bodyPr/>
          <a:lstStyle/>
          <a:p>
            <a:r>
              <a:rPr lang="tr-TR" b="1" dirty="0" smtClean="0">
                <a:solidFill>
                  <a:srgbClr val="0070C0"/>
                </a:solidFill>
              </a:rPr>
              <a:t>Anlamayı Değerlendirme</a:t>
            </a:r>
            <a:endParaRPr lang="tr-TR" dirty="0">
              <a:solidFill>
                <a:srgbClr val="0070C0"/>
              </a:solidFill>
            </a:endParaRPr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355834" y="800176"/>
            <a:ext cx="4502181" cy="557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570148" y="214290"/>
            <a:ext cx="4430744" cy="61708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-285776"/>
            <a:ext cx="8229600" cy="1143000"/>
          </a:xfrm>
        </p:spPr>
        <p:txBody>
          <a:bodyPr/>
          <a:lstStyle/>
          <a:p>
            <a:r>
              <a:rPr lang="tr-TR" b="1" dirty="0" smtClean="0">
                <a:solidFill>
                  <a:srgbClr val="CC0000"/>
                </a:solidFill>
              </a:rPr>
              <a:t>Kesirlerle Tahmin Etme</a:t>
            </a:r>
            <a:endParaRPr lang="tr-TR" b="1" dirty="0">
              <a:solidFill>
                <a:srgbClr val="CC0000"/>
              </a:solidFill>
            </a:endParaRPr>
          </a:p>
        </p:txBody>
      </p:sp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84331" y="642918"/>
            <a:ext cx="5573752" cy="57709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42852"/>
            <a:ext cx="8229600" cy="4525963"/>
          </a:xfrm>
        </p:spPr>
        <p:txBody>
          <a:bodyPr/>
          <a:lstStyle/>
          <a:p>
            <a:r>
              <a:rPr lang="es-ES" b="1" dirty="0" smtClean="0">
                <a:solidFill>
                  <a:srgbClr val="0070C0"/>
                </a:solidFill>
              </a:rPr>
              <a:t>Sıfır, Yarım ve Bir Referansları</a:t>
            </a:r>
            <a:endParaRPr lang="tr-TR" dirty="0">
              <a:solidFill>
                <a:srgbClr val="0070C0"/>
              </a:solidFill>
            </a:endParaRPr>
          </a:p>
        </p:txBody>
      </p:sp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00100" y="816550"/>
            <a:ext cx="7000925" cy="55555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-24"/>
            <a:ext cx="8229600" cy="4525963"/>
          </a:xfrm>
        </p:spPr>
        <p:txBody>
          <a:bodyPr/>
          <a:lstStyle/>
          <a:p>
            <a:r>
              <a:rPr lang="tr-TR" b="1" dirty="0" smtClean="0">
                <a:solidFill>
                  <a:srgbClr val="0070C0"/>
                </a:solidFill>
              </a:rPr>
              <a:t>Karşılaştırma Yapmak İçin Sayı Hissini Kullanma</a:t>
            </a:r>
          </a:p>
          <a:p>
            <a:r>
              <a:rPr lang="tr-TR" sz="2700" b="1" dirty="0" smtClean="0"/>
              <a:t>Birim Kesirleri Karşılaştırmak</a:t>
            </a:r>
            <a:endParaRPr lang="tr-TR" sz="2700" dirty="0">
              <a:solidFill>
                <a:srgbClr val="0070C0"/>
              </a:solidFill>
            </a:endParaRPr>
          </a:p>
        </p:txBody>
      </p:sp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85786" y="1714488"/>
            <a:ext cx="7643866" cy="37885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4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1" dur="1" fill="hold"/>
                                        <p:tgtEl>
                                          <p:spTgt spid="18434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-24"/>
            <a:ext cx="8229600" cy="4525963"/>
          </a:xfrm>
        </p:spPr>
        <p:txBody>
          <a:bodyPr/>
          <a:lstStyle/>
          <a:p>
            <a:r>
              <a:rPr lang="tr-TR" b="1" dirty="0" smtClean="0"/>
              <a:t>Kesirleri Karşılaştırma</a:t>
            </a:r>
            <a:endParaRPr lang="tr-TR" dirty="0"/>
          </a:p>
        </p:txBody>
      </p:sp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98579" y="623745"/>
            <a:ext cx="6145256" cy="56089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>
                <a:solidFill>
                  <a:srgbClr val="CC0000"/>
                </a:solidFill>
              </a:rPr>
              <a:t>Denk Kesir Kavramları</a:t>
            </a:r>
            <a:endParaRPr lang="tr-TR" b="1" dirty="0">
              <a:solidFill>
                <a:srgbClr val="CC000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b="1" dirty="0" smtClean="0">
                <a:solidFill>
                  <a:srgbClr val="0070C0"/>
                </a:solidFill>
              </a:rPr>
              <a:t>Denkliğe Kavramsal Olarak Odaklanma</a:t>
            </a:r>
            <a:endParaRPr lang="tr-TR" dirty="0" smtClean="0">
              <a:solidFill>
                <a:srgbClr val="0070C0"/>
              </a:solidFill>
            </a:endParaRPr>
          </a:p>
          <a:p>
            <a:endParaRPr lang="tr-TR" b="1" dirty="0" smtClean="0">
              <a:solidFill>
                <a:srgbClr val="0070C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42852"/>
            <a:ext cx="8229600" cy="4525963"/>
          </a:xfrm>
        </p:spPr>
        <p:txBody>
          <a:bodyPr/>
          <a:lstStyle/>
          <a:p>
            <a:r>
              <a:rPr lang="tr-TR" b="1" dirty="0" smtClean="0">
                <a:solidFill>
                  <a:srgbClr val="0070C0"/>
                </a:solidFill>
              </a:rPr>
              <a:t>Denk </a:t>
            </a:r>
            <a:r>
              <a:rPr lang="tr-TR" b="1" dirty="0" smtClean="0">
                <a:solidFill>
                  <a:srgbClr val="0070C0"/>
                </a:solidFill>
              </a:rPr>
              <a:t>Kesir Modelleri</a:t>
            </a:r>
            <a:endParaRPr lang="tr-TR" dirty="0">
              <a:solidFill>
                <a:srgbClr val="0070C0"/>
              </a:solidFill>
            </a:endParaRPr>
          </a:p>
        </p:txBody>
      </p:sp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786050" y="714356"/>
            <a:ext cx="4407603" cy="5922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4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1" dur="1" fill="hold"/>
                                        <p:tgtEl>
                                          <p:spTgt spid="20482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383857" y="357166"/>
            <a:ext cx="6117102" cy="58954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313129" y="-24"/>
            <a:ext cx="3687763" cy="67892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96" name="Picture 2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376949" y="71463"/>
            <a:ext cx="3266753" cy="66436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785785" y="500042"/>
            <a:ext cx="7286677" cy="53945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42852"/>
            <a:ext cx="8229600" cy="4525963"/>
          </a:xfrm>
        </p:spPr>
        <p:txBody>
          <a:bodyPr/>
          <a:lstStyle/>
          <a:p>
            <a:r>
              <a:rPr lang="tr-TR" b="1" dirty="0" smtClean="0">
                <a:solidFill>
                  <a:srgbClr val="0070C0"/>
                </a:solidFill>
              </a:rPr>
              <a:t>Denk-Kesir Algoritmasını Geliştirme</a:t>
            </a:r>
          </a:p>
          <a:p>
            <a:r>
              <a:rPr lang="tr-TR" sz="2700" b="1" dirty="0" smtClean="0"/>
              <a:t>Bölge Modeli Yaklaşımı</a:t>
            </a:r>
            <a:endParaRPr lang="tr-TR" sz="2700" dirty="0">
              <a:solidFill>
                <a:srgbClr val="0070C0"/>
              </a:solidFill>
            </a:endParaRPr>
          </a:p>
        </p:txBody>
      </p:sp>
      <p:pic>
        <p:nvPicPr>
          <p:cNvPr id="2457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752725" y="1250967"/>
            <a:ext cx="4105291" cy="51195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4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1" dur="1" fill="hold"/>
                                        <p:tgtEl>
                                          <p:spTgt spid="24578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214290"/>
            <a:ext cx="8229600" cy="4525963"/>
          </a:xfrm>
        </p:spPr>
        <p:txBody>
          <a:bodyPr/>
          <a:lstStyle/>
          <a:p>
            <a:r>
              <a:rPr lang="sv-SE" b="1" dirty="0" smtClean="0"/>
              <a:t>Kesirleri En Sade Hâlde Yazma</a:t>
            </a:r>
            <a:endParaRPr lang="tr-TR" dirty="0"/>
          </a:p>
        </p:txBody>
      </p:sp>
      <p:pic>
        <p:nvPicPr>
          <p:cNvPr id="2560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69885" y="1201368"/>
            <a:ext cx="8002644" cy="44536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9532" y="1000108"/>
            <a:ext cx="8683350" cy="44307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b="1" dirty="0" smtClean="0">
                <a:solidFill>
                  <a:srgbClr val="CC0000"/>
                </a:solidFill>
              </a:rPr>
              <a:t>Kesir Kavramları İçin Öğretimde Dikkat Edilmesi Gereken Hususlar</a:t>
            </a:r>
            <a:endParaRPr lang="tr-TR" b="1" dirty="0">
              <a:solidFill>
                <a:srgbClr val="CC000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Umarız fark etmişsinizdir ki kesirlerin iyi anlaşılmamasının bir nedeni onlar hakkında parça-bütün ilişkilerinden bölmeye kadar uzanan çok şeyin bilinmesinin gerekliliğidir.</a:t>
            </a: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357422" y="1428736"/>
            <a:ext cx="4921490" cy="3058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319321" y="4500570"/>
            <a:ext cx="5044017" cy="13477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5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>
                <a:solidFill>
                  <a:srgbClr val="FF0000"/>
                </a:solidFill>
              </a:rPr>
              <a:t>Kesirlerin Anlamları</a:t>
            </a:r>
            <a:endParaRPr lang="tr-TR" b="1" dirty="0">
              <a:solidFill>
                <a:srgbClr val="FF000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Bu bölüm kesirlerle ilgili birden çok kavrama ve bunların öğrencilerin doğal sayı bilgileri ile nasıl ilişkili olduğuna göz atarak başlamaktadır.</a:t>
            </a:r>
            <a:endParaRPr lang="tr-TR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b="1" dirty="0" smtClean="0">
                <a:solidFill>
                  <a:srgbClr val="0070C0"/>
                </a:solidFill>
              </a:rPr>
              <a:t>Kesir Yapıları</a:t>
            </a:r>
          </a:p>
          <a:p>
            <a:r>
              <a:rPr lang="tr-TR" sz="2700" b="1" dirty="0" smtClean="0"/>
              <a:t>Parça-Bütün</a:t>
            </a:r>
          </a:p>
          <a:p>
            <a:r>
              <a:rPr lang="tr-TR" sz="2700" b="1" dirty="0" smtClean="0"/>
              <a:t>Ölçme</a:t>
            </a:r>
          </a:p>
          <a:p>
            <a:r>
              <a:rPr lang="tr-TR" sz="2700" b="1" dirty="0" smtClean="0"/>
              <a:t>Bölme</a:t>
            </a:r>
          </a:p>
          <a:p>
            <a:r>
              <a:rPr lang="tr-TR" sz="2700" b="1" dirty="0" smtClean="0"/>
              <a:t>İşlemci</a:t>
            </a:r>
          </a:p>
          <a:p>
            <a:r>
              <a:rPr lang="tr-TR" sz="2700" b="1" dirty="0" smtClean="0"/>
              <a:t>Oran</a:t>
            </a:r>
            <a:endParaRPr lang="tr-TR" sz="2700" dirty="0">
              <a:solidFill>
                <a:srgbClr val="0070C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2" dur="1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7" dur="1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42852"/>
            <a:ext cx="8229600" cy="4525963"/>
          </a:xfrm>
        </p:spPr>
        <p:txBody>
          <a:bodyPr/>
          <a:lstStyle/>
          <a:p>
            <a:r>
              <a:rPr lang="tr-TR" b="1" dirty="0" smtClean="0">
                <a:solidFill>
                  <a:srgbClr val="0070C0"/>
                </a:solidFill>
              </a:rPr>
              <a:t>Doğal Sayı Kavramları Üzerine İnşa Etme</a:t>
            </a:r>
          </a:p>
          <a:p>
            <a:r>
              <a:rPr lang="tr-TR" sz="2700" b="1" dirty="0" smtClean="0"/>
              <a:t>Bütün İçin Sadece Tek Büyüklük</a:t>
            </a:r>
            <a:endParaRPr lang="tr-TR" sz="2700" dirty="0">
              <a:solidFill>
                <a:srgbClr val="0070C0"/>
              </a:solidFill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14414" y="1274864"/>
            <a:ext cx="6456048" cy="50830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-214338"/>
            <a:ext cx="8229600" cy="1143000"/>
          </a:xfrm>
        </p:spPr>
        <p:txBody>
          <a:bodyPr/>
          <a:lstStyle/>
          <a:p>
            <a:r>
              <a:rPr lang="tr-TR" b="1" dirty="0" smtClean="0">
                <a:solidFill>
                  <a:srgbClr val="CC0000"/>
                </a:solidFill>
              </a:rPr>
              <a:t>Kesirler İçin Modeller</a:t>
            </a:r>
            <a:endParaRPr lang="tr-TR" b="1" dirty="0">
              <a:solidFill>
                <a:srgbClr val="CC000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714356"/>
            <a:ext cx="8229600" cy="4525963"/>
          </a:xfrm>
        </p:spPr>
        <p:txBody>
          <a:bodyPr/>
          <a:lstStyle/>
          <a:p>
            <a:r>
              <a:rPr lang="tr-TR" b="1" dirty="0" smtClean="0">
                <a:solidFill>
                  <a:srgbClr val="0070C0"/>
                </a:solidFill>
              </a:rPr>
              <a:t>Bölge ya da Alan Modelleri</a:t>
            </a:r>
            <a:endParaRPr lang="tr-TR" dirty="0">
              <a:solidFill>
                <a:srgbClr val="0070C0"/>
              </a:solidFill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2845" y="1391026"/>
            <a:ext cx="8858312" cy="44668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42852"/>
            <a:ext cx="8229600" cy="4525963"/>
          </a:xfrm>
        </p:spPr>
        <p:txBody>
          <a:bodyPr/>
          <a:lstStyle/>
          <a:p>
            <a:r>
              <a:rPr lang="tr-TR" b="1" dirty="0" smtClean="0">
                <a:solidFill>
                  <a:srgbClr val="0070C0"/>
                </a:solidFill>
              </a:rPr>
              <a:t>Uzunluk Modelleri</a:t>
            </a:r>
            <a:endParaRPr lang="tr-TR" dirty="0">
              <a:solidFill>
                <a:srgbClr val="0070C0"/>
              </a:solidFill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00166" y="866286"/>
            <a:ext cx="6143668" cy="51254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77</TotalTime>
  <Words>157</Words>
  <PresentationFormat>Ekran Gösterisi (4:3)</PresentationFormat>
  <Paragraphs>39</Paragraphs>
  <Slides>34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34</vt:i4>
      </vt:variant>
    </vt:vector>
  </HeadingPairs>
  <TitlesOfParts>
    <vt:vector size="35" baseType="lpstr">
      <vt:lpstr>Ofis Teması</vt:lpstr>
      <vt:lpstr>Slayt 1</vt:lpstr>
      <vt:lpstr>KISIM II Matematiksel Kavram ve Prosedürlerin Gelişimi</vt:lpstr>
      <vt:lpstr>Slayt 3</vt:lpstr>
      <vt:lpstr>Slayt 4</vt:lpstr>
      <vt:lpstr>Kesirlerin Anlamları</vt:lpstr>
      <vt:lpstr>Slayt 6</vt:lpstr>
      <vt:lpstr>Slayt 7</vt:lpstr>
      <vt:lpstr>Kesirler İçin Modeller</vt:lpstr>
      <vt:lpstr>Slayt 9</vt:lpstr>
      <vt:lpstr>Slayt 10</vt:lpstr>
      <vt:lpstr>Slayt 11</vt:lpstr>
      <vt:lpstr>Kesirsel Parçalar Kavramı</vt:lpstr>
      <vt:lpstr>Slayt 13</vt:lpstr>
      <vt:lpstr>Slayt 14</vt:lpstr>
      <vt:lpstr>Slayt 15</vt:lpstr>
      <vt:lpstr>Slayt 16</vt:lpstr>
      <vt:lpstr>Kesir Dili ve Sembollerini Kullanma</vt:lpstr>
      <vt:lpstr>Slayt 18</vt:lpstr>
      <vt:lpstr>Slayt 19</vt:lpstr>
      <vt:lpstr>Slayt 20</vt:lpstr>
      <vt:lpstr>Slayt 21</vt:lpstr>
      <vt:lpstr>Kesirlerle Tahmin Etme</vt:lpstr>
      <vt:lpstr>Slayt 23</vt:lpstr>
      <vt:lpstr>Slayt 24</vt:lpstr>
      <vt:lpstr>Slayt 25</vt:lpstr>
      <vt:lpstr>Denk Kesir Kavramları</vt:lpstr>
      <vt:lpstr>Slayt 27</vt:lpstr>
      <vt:lpstr>Slayt 28</vt:lpstr>
      <vt:lpstr>Slayt 29</vt:lpstr>
      <vt:lpstr>Slayt 30</vt:lpstr>
      <vt:lpstr>Slayt 31</vt:lpstr>
      <vt:lpstr>Slayt 32</vt:lpstr>
      <vt:lpstr>Slayt 33</vt:lpstr>
      <vt:lpstr>Kesir Kavramları İçin Öğretimde Dikkat Edilmesi Gereken Hususlar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Slayt 1</dc:title>
  <dc:creator>Enes Kurt</dc:creator>
  <cp:lastModifiedBy>Enes Kurt</cp:lastModifiedBy>
  <cp:revision>24</cp:revision>
  <dcterms:created xsi:type="dcterms:W3CDTF">2015-06-01T11:06:26Z</dcterms:created>
  <dcterms:modified xsi:type="dcterms:W3CDTF">2015-06-10T14:40:25Z</dcterms:modified>
</cp:coreProperties>
</file>