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78" r:id="rId2"/>
    <p:sldId id="469" r:id="rId3"/>
    <p:sldId id="470" r:id="rId4"/>
    <p:sldId id="471" r:id="rId5"/>
    <p:sldId id="472" r:id="rId6"/>
    <p:sldId id="473" r:id="rId7"/>
    <p:sldId id="479" r:id="rId8"/>
    <p:sldId id="480" r:id="rId9"/>
    <p:sldId id="474" r:id="rId10"/>
    <p:sldId id="475" r:id="rId11"/>
    <p:sldId id="477" r:id="rId12"/>
    <p:sldId id="481" r:id="rId13"/>
    <p:sldId id="27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13.12.2020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13.12.2020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13.12.2020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13.12.2020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13.12.2020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13.12.2020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13.12.2020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13.12.2020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13.12.2020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13.12.2020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13.12.2020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13.12.2020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KARDEŞLER ARASI İLETİŞİM</a:t>
            </a:r>
            <a:endParaRPr lang="tr-TR" b="1" dirty="0"/>
          </a:p>
        </p:txBody>
      </p:sp>
      <p:sp>
        <p:nvSpPr>
          <p:cNvPr id="3" name="İçerik Yer Tutucusu 2"/>
          <p:cNvSpPr>
            <a:spLocks noGrp="1"/>
          </p:cNvSpPr>
          <p:nvPr>
            <p:ph idx="1"/>
          </p:nvPr>
        </p:nvSpPr>
        <p:spPr>
          <a:xfrm>
            <a:off x="1097280" y="2220937"/>
            <a:ext cx="10515600" cy="4808257"/>
          </a:xfrm>
        </p:spPr>
        <p:txBody>
          <a:bodyPr>
            <a:normAutofit/>
          </a:bodyPr>
          <a:lstStyle/>
          <a:p>
            <a:pPr>
              <a:spcBef>
                <a:spcPts val="1800"/>
              </a:spcBef>
            </a:pPr>
            <a:r>
              <a:rPr lang="tr-TR" sz="2800" dirty="0" smtClean="0"/>
              <a:t>Kardeşler arası ilişkileri</a:t>
            </a:r>
            <a:r>
              <a:rPr lang="tr-TR" sz="2600" dirty="0"/>
              <a:t> </a:t>
            </a:r>
            <a:r>
              <a:rPr lang="tr-TR" sz="2600" dirty="0" smtClean="0"/>
              <a:t>bir kardeşin diğer kardeşi fark etmeye başladığı andan itibaren başlar.</a:t>
            </a:r>
          </a:p>
          <a:p>
            <a:pPr>
              <a:spcBef>
                <a:spcPts val="1800"/>
              </a:spcBef>
            </a:pPr>
            <a:r>
              <a:rPr lang="tr-TR" sz="2600" dirty="0" smtClean="0"/>
              <a:t>Bu zaman aralığı bazen ikinci çocuk anne karnındayken bazen de doğumdan hemen sonra meydana gelebilir.</a:t>
            </a:r>
          </a:p>
          <a:p>
            <a:pPr>
              <a:spcBef>
                <a:spcPts val="1800"/>
              </a:spcBef>
            </a:pPr>
            <a:r>
              <a:rPr lang="tr-TR" sz="2600" dirty="0" smtClean="0"/>
              <a:t>Kardeşler arası iletişim; istisnai durumlar haricinde bireyin bütün hayatı boyunca yaşayacağı en uzun iletişim olarak tanımlanır.</a:t>
            </a:r>
            <a:endParaRPr lang="tr-TR" sz="2800" dirty="0" smtClean="0"/>
          </a:p>
        </p:txBody>
      </p:sp>
    </p:spTree>
    <p:extLst>
      <p:ext uri="{BB962C8B-B14F-4D97-AF65-F5344CB8AC3E}">
        <p14:creationId xmlns:p14="http://schemas.microsoft.com/office/powerpoint/2010/main" val="8773069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KARDEŞLER ARASI İLETİŞİM</a:t>
            </a:r>
            <a:endParaRPr lang="tr-TR" b="1" dirty="0"/>
          </a:p>
        </p:txBody>
      </p:sp>
      <p:sp>
        <p:nvSpPr>
          <p:cNvPr id="4" name="İçerik Yer Tutucusu 2"/>
          <p:cNvSpPr>
            <a:spLocks noGrp="1"/>
          </p:cNvSpPr>
          <p:nvPr>
            <p:ph idx="1"/>
          </p:nvPr>
        </p:nvSpPr>
        <p:spPr>
          <a:xfrm>
            <a:off x="1097280" y="2519240"/>
            <a:ext cx="10515600" cy="4808538"/>
          </a:xfrm>
        </p:spPr>
        <p:txBody>
          <a:bodyPr>
            <a:normAutofit/>
          </a:bodyPr>
          <a:lstStyle/>
          <a:p>
            <a:pPr>
              <a:spcBef>
                <a:spcPts val="1800"/>
              </a:spcBef>
            </a:pPr>
            <a:r>
              <a:rPr lang="tr-TR" sz="2800" b="1" dirty="0" smtClean="0"/>
              <a:t>Kardeşlerin Mizaçları:</a:t>
            </a:r>
          </a:p>
          <a:p>
            <a:pPr>
              <a:spcBef>
                <a:spcPts val="1800"/>
              </a:spcBef>
            </a:pPr>
            <a:r>
              <a:rPr lang="tr-TR" sz="2800" dirty="0" smtClean="0"/>
              <a:t>Kardeşler arasında en az iletişim probleminin yaşandığı mizaç türüne baktığımızda ise;</a:t>
            </a:r>
          </a:p>
          <a:p>
            <a:pPr lvl="1">
              <a:spcBef>
                <a:spcPts val="1800"/>
              </a:spcBef>
            </a:pPr>
            <a:r>
              <a:rPr lang="tr-TR" sz="2800" dirty="0" smtClean="0"/>
              <a:t> her iki kardeşin de pasif mizaç özellikleri göstermesi durumunda en az iletişim problemi yaşandığını görmekteyiz.</a:t>
            </a:r>
          </a:p>
          <a:p>
            <a:pPr>
              <a:spcBef>
                <a:spcPts val="1800"/>
              </a:spcBef>
            </a:pPr>
            <a:endParaRPr lang="tr-TR" sz="2800" dirty="0"/>
          </a:p>
        </p:txBody>
      </p:sp>
    </p:spTree>
    <p:extLst>
      <p:ext uri="{BB962C8B-B14F-4D97-AF65-F5344CB8AC3E}">
        <p14:creationId xmlns:p14="http://schemas.microsoft.com/office/powerpoint/2010/main" val="10497238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KARDEŞLER ARASI İLETİŞİM</a:t>
            </a:r>
            <a:endParaRPr lang="tr-TR" b="1" dirty="0"/>
          </a:p>
        </p:txBody>
      </p:sp>
      <p:sp>
        <p:nvSpPr>
          <p:cNvPr id="3" name="İçerik Yer Tutucusu 2"/>
          <p:cNvSpPr>
            <a:spLocks noGrp="1"/>
          </p:cNvSpPr>
          <p:nvPr>
            <p:ph idx="1"/>
          </p:nvPr>
        </p:nvSpPr>
        <p:spPr>
          <a:xfrm>
            <a:off x="1097280" y="2581421"/>
            <a:ext cx="10515600" cy="4808257"/>
          </a:xfrm>
        </p:spPr>
        <p:txBody>
          <a:bodyPr>
            <a:normAutofit/>
          </a:bodyPr>
          <a:lstStyle/>
          <a:p>
            <a:pPr>
              <a:spcBef>
                <a:spcPts val="1800"/>
              </a:spcBef>
            </a:pPr>
            <a:r>
              <a:rPr lang="tr-TR" sz="2800" dirty="0" smtClean="0"/>
              <a:t>Kardeşler arası iletişimde etkin olarak kullanılan kavramlardan biri kardeş kıskançlığıdır.</a:t>
            </a:r>
          </a:p>
          <a:p>
            <a:pPr>
              <a:spcBef>
                <a:spcPts val="1800"/>
              </a:spcBef>
            </a:pPr>
            <a:r>
              <a:rPr lang="tr-TR" sz="2800" dirty="0" smtClean="0"/>
              <a:t>Kardeşler arasında anlaşamama durumunda kaynaklı ortaya çıkan problemler bulunabilmektedir. Bu kıskançlıkların belirli dönemlerde görülmesi normaldir. Örneğin çocuklardan birinin benmerkezci dönemde gösterdiği kardeş kıskançlığı davranışları onun gelişimsel sürecinin bir parçasıdır.</a:t>
            </a:r>
          </a:p>
        </p:txBody>
      </p:sp>
    </p:spTree>
    <p:extLst>
      <p:ext uri="{BB962C8B-B14F-4D97-AF65-F5344CB8AC3E}">
        <p14:creationId xmlns:p14="http://schemas.microsoft.com/office/powerpoint/2010/main" val="35529284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KARDEŞLER ARASI İLETİŞİM</a:t>
            </a:r>
            <a:endParaRPr lang="tr-TR" b="1" dirty="0"/>
          </a:p>
        </p:txBody>
      </p:sp>
      <p:sp>
        <p:nvSpPr>
          <p:cNvPr id="3" name="İçerik Yer Tutucusu 2"/>
          <p:cNvSpPr>
            <a:spLocks noGrp="1"/>
          </p:cNvSpPr>
          <p:nvPr>
            <p:ph idx="1"/>
          </p:nvPr>
        </p:nvSpPr>
        <p:spPr>
          <a:xfrm>
            <a:off x="1097280" y="2581421"/>
            <a:ext cx="10515600" cy="4808257"/>
          </a:xfrm>
        </p:spPr>
        <p:txBody>
          <a:bodyPr>
            <a:normAutofit/>
          </a:bodyPr>
          <a:lstStyle/>
          <a:p>
            <a:pPr>
              <a:spcBef>
                <a:spcPts val="1800"/>
              </a:spcBef>
            </a:pPr>
            <a:r>
              <a:rPr lang="tr-TR" sz="2800" dirty="0" smtClean="0"/>
              <a:t>Ya da ergenlik döneminde görülen kıskançlık yine çocuğun gelişim dönemi özelliklilerine dayanmaktadır.</a:t>
            </a:r>
          </a:p>
          <a:p>
            <a:pPr>
              <a:spcBef>
                <a:spcPts val="1800"/>
              </a:spcBef>
            </a:pPr>
            <a:r>
              <a:rPr lang="tr-TR" sz="2800" dirty="0" smtClean="0"/>
              <a:t>Ancak bu noktada kardeşler arası iletişimi korumak adına ebeveynlerin takındıkları tutumlar önemlidir. </a:t>
            </a:r>
          </a:p>
          <a:p>
            <a:pPr>
              <a:spcBef>
                <a:spcPts val="1800"/>
              </a:spcBef>
            </a:pPr>
            <a:r>
              <a:rPr lang="tr-TR" sz="2800" dirty="0" smtClean="0"/>
              <a:t>O nedenle hem gelişim dönemi özelliği olarak görüldüğünde hem de normal süreçte görüldüğünde kardeş kıskaçlığına karşı ebeveynlerin ortak ve doğru tutum sergilemeleri süreci daha iyi yönetmelerini sağlayacaktır.</a:t>
            </a:r>
          </a:p>
        </p:txBody>
      </p:sp>
    </p:spTree>
    <p:extLst>
      <p:ext uri="{BB962C8B-B14F-4D97-AF65-F5344CB8AC3E}">
        <p14:creationId xmlns:p14="http://schemas.microsoft.com/office/powerpoint/2010/main" val="18079002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a:xfrm>
            <a:off x="1097280" y="1819357"/>
            <a:ext cx="10058400" cy="4023360"/>
          </a:xfrm>
        </p:spPr>
        <p:txBody>
          <a:bodyPr>
            <a:normAutofit/>
          </a:bodyPr>
          <a:lstStyle/>
          <a:p>
            <a:r>
              <a:rPr lang="tr-TR" dirty="0" smtClean="0"/>
              <a:t>Dökmen</a:t>
            </a:r>
            <a:r>
              <a:rPr lang="tr-TR" dirty="0"/>
              <a:t>, Ü. 1998. </a:t>
            </a:r>
            <a:r>
              <a:rPr lang="tr-TR" i="1" dirty="0"/>
              <a:t>İletişim Çatışmaları ve Empati. </a:t>
            </a:r>
            <a:r>
              <a:rPr lang="tr-TR" dirty="0"/>
              <a:t>Sistem Yayıncılık. İstanbul.</a:t>
            </a:r>
          </a:p>
          <a:p>
            <a:r>
              <a:rPr lang="tr-TR" dirty="0"/>
              <a:t>Tayfun, R. (2007). Etkili iletişim ve beden dili. Nobel Basım Evi. Ankara</a:t>
            </a:r>
            <a:r>
              <a:rPr lang="tr-TR" dirty="0" smtClean="0"/>
              <a:t>.</a:t>
            </a:r>
          </a:p>
          <a:p>
            <a:r>
              <a:rPr lang="tr-TR" dirty="0" smtClean="0"/>
              <a:t>Sağlam, </a:t>
            </a:r>
            <a:r>
              <a:rPr lang="tr-TR" dirty="0"/>
              <a:t>M</a:t>
            </a:r>
            <a:r>
              <a:rPr lang="tr-TR" dirty="0" smtClean="0"/>
              <a:t>. </a:t>
            </a:r>
            <a:r>
              <a:rPr lang="tr-TR" dirty="0"/>
              <a:t>(2017). </a:t>
            </a:r>
            <a:r>
              <a:rPr lang="tr-TR" dirty="0" smtClean="0"/>
              <a:t>Aile İçi İletişim. </a:t>
            </a:r>
            <a:r>
              <a:rPr lang="tr-TR" dirty="0"/>
              <a:t>Çocuk ve İletişim. Ed.: Neriman Aral. Vize Yayıncılık, </a:t>
            </a:r>
            <a:r>
              <a:rPr lang="tr-TR" dirty="0" smtClean="0"/>
              <a:t>Ankara.</a:t>
            </a:r>
          </a:p>
          <a:p>
            <a:r>
              <a:rPr lang="tr-TR" dirty="0" smtClean="0"/>
              <a:t>Arabacı Sezer, İ.S. (2019). Ergenlerin Öznel İyi Oluşlarının Aile ve Kardeş İlişkileri Açısından İncelenmesi. Çukurova Üniversitesi Sosyal Bilimler Enstitüsü, Yüksek Lisans Tezi. Adana.</a:t>
            </a:r>
          </a:p>
          <a:p>
            <a:endParaRPr lang="tr-TR" dirty="0"/>
          </a:p>
          <a:p>
            <a:endParaRPr lang="tr-TR" dirty="0"/>
          </a:p>
        </p:txBody>
      </p:sp>
    </p:spTree>
    <p:extLst>
      <p:ext uri="{BB962C8B-B14F-4D97-AF65-F5344CB8AC3E}">
        <p14:creationId xmlns:p14="http://schemas.microsoft.com/office/powerpoint/2010/main" val="2040574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KARDEŞLER ARASI İLETİŞİM</a:t>
            </a:r>
            <a:endParaRPr lang="tr-TR" b="1" dirty="0"/>
          </a:p>
        </p:txBody>
      </p:sp>
      <p:sp>
        <p:nvSpPr>
          <p:cNvPr id="3" name="İçerik Yer Tutucusu 2"/>
          <p:cNvSpPr>
            <a:spLocks noGrp="1"/>
          </p:cNvSpPr>
          <p:nvPr>
            <p:ph idx="1"/>
          </p:nvPr>
        </p:nvSpPr>
        <p:spPr>
          <a:xfrm>
            <a:off x="1097280" y="2264898"/>
            <a:ext cx="10515600" cy="4808257"/>
          </a:xfrm>
        </p:spPr>
        <p:txBody>
          <a:bodyPr>
            <a:normAutofit/>
          </a:bodyPr>
          <a:lstStyle/>
          <a:p>
            <a:pPr>
              <a:spcBef>
                <a:spcPts val="1800"/>
              </a:spcBef>
            </a:pPr>
            <a:r>
              <a:rPr lang="tr-TR" sz="2800" dirty="0" smtClean="0"/>
              <a:t>Kardeşler arasında kurulan ilişki, bireyin anne babası ile kurduğu ilişkiden sonra en çok etkilendiği çevresel faktörlerden biri de kardeşleri ile arasında kurduğu iletişimdir.</a:t>
            </a:r>
          </a:p>
          <a:p>
            <a:pPr>
              <a:spcBef>
                <a:spcPts val="1800"/>
              </a:spcBef>
            </a:pPr>
            <a:r>
              <a:rPr lang="tr-TR" sz="2800" dirty="0" smtClean="0"/>
              <a:t>Kardeşin var olması çocuğun genel olarak sağlıklı bir gelişim göstermesi için de önemli kavramlardan biridir.</a:t>
            </a:r>
          </a:p>
          <a:p>
            <a:pPr>
              <a:spcBef>
                <a:spcPts val="1800"/>
              </a:spcBef>
            </a:pPr>
            <a:r>
              <a:rPr lang="tr-TR" sz="2800" dirty="0" smtClean="0"/>
              <a:t>Kardeşleri ile birlikte büyüyen çocukların yetişkinlik dönemindeki ilişkilerinin de daha sağlıklı olduğu bilinmektedir.</a:t>
            </a:r>
          </a:p>
          <a:p>
            <a:pPr>
              <a:spcBef>
                <a:spcPts val="1800"/>
              </a:spcBef>
            </a:pPr>
            <a:endParaRPr lang="tr-TR" sz="2800" dirty="0" smtClean="0"/>
          </a:p>
        </p:txBody>
      </p:sp>
    </p:spTree>
    <p:extLst>
      <p:ext uri="{BB962C8B-B14F-4D97-AF65-F5344CB8AC3E}">
        <p14:creationId xmlns:p14="http://schemas.microsoft.com/office/powerpoint/2010/main" val="12583143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KARDEŞLER ARASI İLETİŞİM</a:t>
            </a:r>
            <a:endParaRPr lang="tr-TR" b="1" dirty="0"/>
          </a:p>
        </p:txBody>
      </p:sp>
      <p:sp>
        <p:nvSpPr>
          <p:cNvPr id="3" name="İçerik Yer Tutucusu 2"/>
          <p:cNvSpPr>
            <a:spLocks noGrp="1"/>
          </p:cNvSpPr>
          <p:nvPr>
            <p:ph idx="1"/>
          </p:nvPr>
        </p:nvSpPr>
        <p:spPr>
          <a:xfrm>
            <a:off x="1097280" y="2528668"/>
            <a:ext cx="10515600" cy="4808257"/>
          </a:xfrm>
        </p:spPr>
        <p:txBody>
          <a:bodyPr>
            <a:normAutofit/>
          </a:bodyPr>
          <a:lstStyle/>
          <a:p>
            <a:pPr>
              <a:spcBef>
                <a:spcPts val="1800"/>
              </a:spcBef>
            </a:pPr>
            <a:r>
              <a:rPr lang="tr-TR" sz="2800" dirty="0" smtClean="0"/>
              <a:t>Kardeşler arası iletişimin çocuğa sağladığı faydalardan bir diğeri de çocuğun </a:t>
            </a:r>
            <a:r>
              <a:rPr lang="tr-TR" sz="2800" dirty="0" err="1" smtClean="0"/>
              <a:t>benmerkezcil</a:t>
            </a:r>
            <a:r>
              <a:rPr lang="tr-TR" sz="2800" dirty="0" smtClean="0"/>
              <a:t> davranışlarından daha kolay sıyrılabilmesi ve paylaşma gibi </a:t>
            </a:r>
            <a:r>
              <a:rPr lang="tr-TR" sz="2800" dirty="0" err="1" smtClean="0"/>
              <a:t>pro</a:t>
            </a:r>
            <a:r>
              <a:rPr lang="tr-TR" sz="2800" dirty="0" smtClean="0"/>
              <a:t>-sosyal davranışlarının güçlenmesidir.</a:t>
            </a:r>
          </a:p>
          <a:p>
            <a:pPr marL="0" indent="0">
              <a:spcBef>
                <a:spcPts val="1800"/>
              </a:spcBef>
              <a:buNone/>
            </a:pPr>
            <a:r>
              <a:rPr lang="tr-TR" sz="2800" dirty="0" smtClean="0"/>
              <a:t>Kardeşin varlığı sayesinde çocuk, doğal bir ihtiyacı olan paylaşımlı oyun ihtiyacını akrana ihtiyaç duymadan ev içerisinde giderebilir.</a:t>
            </a:r>
          </a:p>
          <a:p>
            <a:pPr>
              <a:spcBef>
                <a:spcPts val="1800"/>
              </a:spcBef>
            </a:pPr>
            <a:endParaRPr lang="tr-TR" sz="2800" dirty="0"/>
          </a:p>
          <a:p>
            <a:pPr>
              <a:spcBef>
                <a:spcPts val="1800"/>
              </a:spcBef>
            </a:pPr>
            <a:endParaRPr lang="tr-TR" sz="2800" dirty="0" smtClean="0"/>
          </a:p>
        </p:txBody>
      </p:sp>
    </p:spTree>
    <p:extLst>
      <p:ext uri="{BB962C8B-B14F-4D97-AF65-F5344CB8AC3E}">
        <p14:creationId xmlns:p14="http://schemas.microsoft.com/office/powerpoint/2010/main" val="20419310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KARDEŞLER ARASI İLETİŞİM</a:t>
            </a:r>
            <a:endParaRPr lang="tr-TR" b="1" dirty="0"/>
          </a:p>
        </p:txBody>
      </p:sp>
      <p:sp>
        <p:nvSpPr>
          <p:cNvPr id="3" name="İçerik Yer Tutucusu 2"/>
          <p:cNvSpPr>
            <a:spLocks noGrp="1"/>
          </p:cNvSpPr>
          <p:nvPr>
            <p:ph idx="1"/>
          </p:nvPr>
        </p:nvSpPr>
        <p:spPr>
          <a:xfrm>
            <a:off x="1097280" y="2300068"/>
            <a:ext cx="10515600" cy="4808257"/>
          </a:xfrm>
        </p:spPr>
        <p:txBody>
          <a:bodyPr>
            <a:normAutofit/>
          </a:bodyPr>
          <a:lstStyle/>
          <a:p>
            <a:pPr>
              <a:spcBef>
                <a:spcPts val="1800"/>
              </a:spcBef>
            </a:pPr>
            <a:r>
              <a:rPr lang="tr-TR" sz="2800" dirty="0" smtClean="0"/>
              <a:t>Kardeşler arası iletişimi etkileyen birkaç farklı faktör vardır. </a:t>
            </a:r>
          </a:p>
          <a:p>
            <a:pPr lvl="1">
              <a:spcBef>
                <a:spcPts val="1800"/>
              </a:spcBef>
            </a:pPr>
            <a:r>
              <a:rPr lang="tr-TR" sz="2800" dirty="0" smtClean="0"/>
              <a:t>Bunlar;</a:t>
            </a:r>
          </a:p>
          <a:p>
            <a:pPr lvl="2">
              <a:spcBef>
                <a:spcPts val="1800"/>
              </a:spcBef>
            </a:pPr>
            <a:r>
              <a:rPr lang="tr-TR" sz="2800" dirty="0" smtClean="0"/>
              <a:t>Ebeveyn-çocuklar arasındaki ilişkiler</a:t>
            </a:r>
          </a:p>
          <a:p>
            <a:pPr lvl="2">
              <a:spcBef>
                <a:spcPts val="1800"/>
              </a:spcBef>
            </a:pPr>
            <a:r>
              <a:rPr lang="tr-TR" sz="2800" dirty="0" smtClean="0"/>
              <a:t>Kardeşlerin mizaçları</a:t>
            </a:r>
          </a:p>
        </p:txBody>
      </p:sp>
    </p:spTree>
    <p:extLst>
      <p:ext uri="{BB962C8B-B14F-4D97-AF65-F5344CB8AC3E}">
        <p14:creationId xmlns:p14="http://schemas.microsoft.com/office/powerpoint/2010/main" val="1501884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KARDEŞLER ARASI İLETİŞİM</a:t>
            </a:r>
            <a:endParaRPr lang="tr-TR" b="1" dirty="0"/>
          </a:p>
        </p:txBody>
      </p:sp>
      <p:sp>
        <p:nvSpPr>
          <p:cNvPr id="3" name="İçerik Yer Tutucusu 2"/>
          <p:cNvSpPr>
            <a:spLocks noGrp="1"/>
          </p:cNvSpPr>
          <p:nvPr>
            <p:ph idx="1"/>
          </p:nvPr>
        </p:nvSpPr>
        <p:spPr>
          <a:xfrm>
            <a:off x="1097280" y="2572629"/>
            <a:ext cx="10515600" cy="4808257"/>
          </a:xfrm>
        </p:spPr>
        <p:txBody>
          <a:bodyPr>
            <a:normAutofit/>
          </a:bodyPr>
          <a:lstStyle/>
          <a:p>
            <a:pPr>
              <a:spcBef>
                <a:spcPts val="1800"/>
              </a:spcBef>
            </a:pPr>
            <a:r>
              <a:rPr lang="tr-TR" sz="2800" b="1" dirty="0" smtClean="0"/>
              <a:t>Ebeveyn-Çocuk Arası İlişkiler:</a:t>
            </a:r>
          </a:p>
          <a:p>
            <a:pPr>
              <a:spcBef>
                <a:spcPts val="1800"/>
              </a:spcBef>
            </a:pPr>
            <a:r>
              <a:rPr lang="tr-TR" sz="2800" dirty="0" smtClean="0"/>
              <a:t>Ebeveynlerin doğru davranış örüntülerini çocuğa aktara yetenekleri kardeşler arası iletişimin nasıl kurulacağının da temelini oluşturur. </a:t>
            </a:r>
            <a:endParaRPr lang="tr-TR" sz="2800" dirty="0"/>
          </a:p>
          <a:p>
            <a:pPr>
              <a:spcBef>
                <a:spcPts val="1800"/>
              </a:spcBef>
            </a:pPr>
            <a:r>
              <a:rPr lang="tr-TR" sz="2800" dirty="0" smtClean="0"/>
              <a:t>Ebeveynler çocukları ile doğru yöntemlerle iletişim kuruyorlarsa, kardeşler de kendi aralarında iletişim kurarken örnek aldıkları ve öğrendikleri bu iletişim yöntemini kullanacaklardır.</a:t>
            </a:r>
          </a:p>
          <a:p>
            <a:pPr>
              <a:spcBef>
                <a:spcPts val="1800"/>
              </a:spcBef>
            </a:pPr>
            <a:endParaRPr lang="tr-TR" sz="2800" dirty="0" smtClean="0"/>
          </a:p>
        </p:txBody>
      </p:sp>
    </p:spTree>
    <p:extLst>
      <p:ext uri="{BB962C8B-B14F-4D97-AF65-F5344CB8AC3E}">
        <p14:creationId xmlns:p14="http://schemas.microsoft.com/office/powerpoint/2010/main" val="29037618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KARDEŞLER ARASI İLETİŞİM</a:t>
            </a:r>
            <a:endParaRPr lang="tr-TR" b="1" dirty="0"/>
          </a:p>
        </p:txBody>
      </p:sp>
      <p:sp>
        <p:nvSpPr>
          <p:cNvPr id="3" name="İçerik Yer Tutucusu 2"/>
          <p:cNvSpPr>
            <a:spLocks noGrp="1"/>
          </p:cNvSpPr>
          <p:nvPr>
            <p:ph idx="1"/>
          </p:nvPr>
        </p:nvSpPr>
        <p:spPr>
          <a:xfrm>
            <a:off x="1097280" y="2590214"/>
            <a:ext cx="10515600" cy="4808257"/>
          </a:xfrm>
        </p:spPr>
        <p:txBody>
          <a:bodyPr>
            <a:normAutofit/>
          </a:bodyPr>
          <a:lstStyle/>
          <a:p>
            <a:pPr>
              <a:spcBef>
                <a:spcPts val="1800"/>
              </a:spcBef>
            </a:pPr>
            <a:r>
              <a:rPr lang="tr-TR" sz="2800" b="1" dirty="0"/>
              <a:t>Ebeveyn-Çocuk Arası İlişkiler</a:t>
            </a:r>
            <a:r>
              <a:rPr lang="tr-TR" sz="2800" b="1" dirty="0" smtClean="0"/>
              <a:t>:</a:t>
            </a:r>
          </a:p>
          <a:p>
            <a:pPr>
              <a:spcBef>
                <a:spcPts val="1800"/>
              </a:spcBef>
            </a:pPr>
            <a:r>
              <a:rPr lang="tr-TR" sz="2800" dirty="0" smtClean="0"/>
              <a:t>Aynı zamanda ebeveynlerin tutumları da kardeşler arası iletişimi etkileyen farklı bir seçenektir. </a:t>
            </a:r>
          </a:p>
          <a:p>
            <a:pPr>
              <a:spcBef>
                <a:spcPts val="1800"/>
              </a:spcBef>
            </a:pPr>
            <a:r>
              <a:rPr lang="tr-TR" sz="2800" dirty="0" smtClean="0"/>
              <a:t>Ebeveynlerin hem iki çocuğa karşı takındığı ebeveyn tutumu çocukların davranışlarını, dolaylı olarak da iletişimini etkilerken diğer yandan çocuklar arası takındıkları tutum farklılıkları da çocuklar arası iletişimi olumsuz yönde etkileyebilir.</a:t>
            </a:r>
            <a:endParaRPr lang="tr-TR" sz="2800" dirty="0"/>
          </a:p>
          <a:p>
            <a:pPr>
              <a:spcBef>
                <a:spcPts val="1800"/>
              </a:spcBef>
            </a:pPr>
            <a:endParaRPr lang="tr-TR" sz="2800" dirty="0" smtClean="0"/>
          </a:p>
        </p:txBody>
      </p:sp>
    </p:spTree>
    <p:extLst>
      <p:ext uri="{BB962C8B-B14F-4D97-AF65-F5344CB8AC3E}">
        <p14:creationId xmlns:p14="http://schemas.microsoft.com/office/powerpoint/2010/main" val="15208996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KARDEŞLER ARASI İLETİŞİM</a:t>
            </a:r>
            <a:endParaRPr lang="tr-TR" b="1" dirty="0"/>
          </a:p>
        </p:txBody>
      </p:sp>
      <p:sp>
        <p:nvSpPr>
          <p:cNvPr id="3" name="İçerik Yer Tutucusu 2"/>
          <p:cNvSpPr>
            <a:spLocks noGrp="1"/>
          </p:cNvSpPr>
          <p:nvPr>
            <p:ph idx="1"/>
          </p:nvPr>
        </p:nvSpPr>
        <p:spPr>
          <a:xfrm>
            <a:off x="1097280" y="2590214"/>
            <a:ext cx="10515600" cy="4808257"/>
          </a:xfrm>
        </p:spPr>
        <p:txBody>
          <a:bodyPr>
            <a:normAutofit/>
          </a:bodyPr>
          <a:lstStyle/>
          <a:p>
            <a:pPr>
              <a:spcBef>
                <a:spcPts val="1800"/>
              </a:spcBef>
            </a:pPr>
            <a:r>
              <a:rPr lang="tr-TR" sz="2800" b="1" dirty="0"/>
              <a:t>Ebeveyn-Çocuk Arası İlişkiler</a:t>
            </a:r>
            <a:r>
              <a:rPr lang="tr-TR" sz="2800" b="1" dirty="0" smtClean="0"/>
              <a:t>:</a:t>
            </a:r>
          </a:p>
          <a:p>
            <a:pPr>
              <a:spcBef>
                <a:spcPts val="1800"/>
              </a:spcBef>
            </a:pPr>
            <a:r>
              <a:rPr lang="tr-TR" sz="2800" dirty="0" smtClean="0"/>
              <a:t>Bu farklı tutum takınma durumu bazen çocukların cinsiyet farklılıklarından ve ailenin cinsiyete farklı önem yükleniyor olmasından kaynaklanabilir. Ülkemiz geleneksel bakış açısında erkek çocukların aile içerisinde ayrıcalıklı tutuma maruz bırakıldığı bilinmektedir. Bu ayrıcalık da hem erkek çocuğun diğer kardeşlerle kurduğu iletişimde baskın bir tavır takınmasına, hem de kız çocuklarının erkek çocuğuna karşı olumsuz tavır içerisinde iletişim kurmasına neden olabilmektedir.</a:t>
            </a:r>
            <a:endParaRPr lang="tr-TR" sz="2800" dirty="0"/>
          </a:p>
          <a:p>
            <a:pPr>
              <a:spcBef>
                <a:spcPts val="1800"/>
              </a:spcBef>
            </a:pPr>
            <a:endParaRPr lang="tr-TR" sz="2800" dirty="0" smtClean="0"/>
          </a:p>
        </p:txBody>
      </p:sp>
    </p:spTree>
    <p:extLst>
      <p:ext uri="{BB962C8B-B14F-4D97-AF65-F5344CB8AC3E}">
        <p14:creationId xmlns:p14="http://schemas.microsoft.com/office/powerpoint/2010/main" val="6381224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KARDEŞLER ARASI İLETİŞİM</a:t>
            </a:r>
            <a:endParaRPr lang="tr-TR" b="1" dirty="0"/>
          </a:p>
        </p:txBody>
      </p:sp>
      <p:sp>
        <p:nvSpPr>
          <p:cNvPr id="3" name="İçerik Yer Tutucusu 2"/>
          <p:cNvSpPr>
            <a:spLocks noGrp="1"/>
          </p:cNvSpPr>
          <p:nvPr>
            <p:ph idx="1"/>
          </p:nvPr>
        </p:nvSpPr>
        <p:spPr>
          <a:xfrm>
            <a:off x="1097280" y="2590214"/>
            <a:ext cx="10515600" cy="4808257"/>
          </a:xfrm>
        </p:spPr>
        <p:txBody>
          <a:bodyPr>
            <a:normAutofit/>
          </a:bodyPr>
          <a:lstStyle/>
          <a:p>
            <a:pPr>
              <a:spcBef>
                <a:spcPts val="1800"/>
              </a:spcBef>
            </a:pPr>
            <a:r>
              <a:rPr lang="tr-TR" sz="2800" b="1" dirty="0"/>
              <a:t>Ebeveyn-Çocuk Arası İlişkiler</a:t>
            </a:r>
            <a:r>
              <a:rPr lang="tr-TR" sz="2800" b="1" dirty="0" smtClean="0"/>
              <a:t>:</a:t>
            </a:r>
          </a:p>
          <a:p>
            <a:pPr>
              <a:spcBef>
                <a:spcPts val="1800"/>
              </a:spcBef>
            </a:pPr>
            <a:r>
              <a:rPr lang="tr-TR" sz="2800" dirty="0" smtClean="0"/>
              <a:t>Bir diğer farklı tutum da ebeveynlerin çocukların yaş durumlarını değerlendirerek takındıkları tutumdur. Ebeveynler duruma ve olaya göre kardeşler arasında «sen küçüksün» ya da «sen büyüksün» şeklinde tavırla sonucu bağlamaktadır. Bu durum da yine kardeşlerin, aralarındaki iletişimi bir hiyerarşiye bindirmelerine ya da ajitasyon aracı olarak kullanmalarına neden olabilmektedir.</a:t>
            </a:r>
            <a:endParaRPr lang="tr-TR" sz="2800" dirty="0"/>
          </a:p>
          <a:p>
            <a:pPr>
              <a:spcBef>
                <a:spcPts val="1800"/>
              </a:spcBef>
            </a:pPr>
            <a:endParaRPr lang="tr-TR" sz="2800" dirty="0" smtClean="0"/>
          </a:p>
        </p:txBody>
      </p:sp>
    </p:spTree>
    <p:extLst>
      <p:ext uri="{BB962C8B-B14F-4D97-AF65-F5344CB8AC3E}">
        <p14:creationId xmlns:p14="http://schemas.microsoft.com/office/powerpoint/2010/main" val="36207505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KARDEŞLER ARASI İLETİŞİM</a:t>
            </a:r>
            <a:endParaRPr lang="tr-TR" b="1" dirty="0"/>
          </a:p>
        </p:txBody>
      </p:sp>
      <p:sp>
        <p:nvSpPr>
          <p:cNvPr id="3" name="İçerik Yer Tutucusu 2"/>
          <p:cNvSpPr>
            <a:spLocks noGrp="1"/>
          </p:cNvSpPr>
          <p:nvPr>
            <p:ph idx="1"/>
          </p:nvPr>
        </p:nvSpPr>
        <p:spPr>
          <a:xfrm>
            <a:off x="1158826" y="2396783"/>
            <a:ext cx="10515600" cy="4808257"/>
          </a:xfrm>
        </p:spPr>
        <p:txBody>
          <a:bodyPr>
            <a:normAutofit/>
          </a:bodyPr>
          <a:lstStyle/>
          <a:p>
            <a:pPr>
              <a:spcBef>
                <a:spcPts val="1800"/>
              </a:spcBef>
            </a:pPr>
            <a:r>
              <a:rPr lang="tr-TR" sz="2800" b="1" dirty="0" smtClean="0"/>
              <a:t>Kardeşlerin Mizaçları:</a:t>
            </a:r>
          </a:p>
          <a:p>
            <a:pPr>
              <a:spcBef>
                <a:spcPts val="1800"/>
              </a:spcBef>
            </a:pPr>
            <a:r>
              <a:rPr lang="tr-TR" sz="2800" dirty="0" smtClean="0"/>
              <a:t>Her ne kadar aynı anne-babadan dünyaya gelseler ve aynı çevre içerisinde büyüyor olsalar da her çocuk bireyseldir ve kardeş de olsalar da farklı mizaç özelliklerine sahiptirler. Kardeşlerin karşılıklı olarak sahip oldukları baskın mizaç, girişken mizaç, pasif mizaç gibi özellikleri iletim yöntemlerini ve kalitelerini doğrudan etkilemektedir. </a:t>
            </a:r>
          </a:p>
          <a:p>
            <a:pPr>
              <a:spcBef>
                <a:spcPts val="1800"/>
              </a:spcBef>
            </a:pPr>
            <a:endParaRPr lang="tr-TR" sz="2800" dirty="0"/>
          </a:p>
        </p:txBody>
      </p:sp>
    </p:spTree>
    <p:extLst>
      <p:ext uri="{BB962C8B-B14F-4D97-AF65-F5344CB8AC3E}">
        <p14:creationId xmlns:p14="http://schemas.microsoft.com/office/powerpoint/2010/main" val="2379395759"/>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3032</TotalTime>
  <Words>685</Words>
  <Application>Microsoft Office PowerPoint</Application>
  <PresentationFormat>Geniş ekran</PresentationFormat>
  <Paragraphs>49</Paragraphs>
  <Slides>13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Calibri</vt:lpstr>
      <vt:lpstr>Calibri Light</vt:lpstr>
      <vt:lpstr>Geçmişe bakış</vt:lpstr>
      <vt:lpstr>KARDEŞLER ARASI İLETİŞİM</vt:lpstr>
      <vt:lpstr>KARDEŞLER ARASI İLETİŞİM</vt:lpstr>
      <vt:lpstr>KARDEŞLER ARASI İLETİŞİM</vt:lpstr>
      <vt:lpstr>KARDEŞLER ARASI İLETİŞİM</vt:lpstr>
      <vt:lpstr>KARDEŞLER ARASI İLETİŞİM</vt:lpstr>
      <vt:lpstr>KARDEŞLER ARASI İLETİŞİM</vt:lpstr>
      <vt:lpstr>KARDEŞLER ARASI İLETİŞİM</vt:lpstr>
      <vt:lpstr>KARDEŞLER ARASI İLETİŞİM</vt:lpstr>
      <vt:lpstr>KARDEŞLER ARASI İLETİŞİM</vt:lpstr>
      <vt:lpstr>KARDEŞLER ARASI İLETİŞİM</vt:lpstr>
      <vt:lpstr>KARDEŞLER ARASI İLETİŞİM</vt:lpstr>
      <vt:lpstr>KARDEŞLER ARASI İLETİŞİM</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304</cp:revision>
  <dcterms:created xsi:type="dcterms:W3CDTF">2020-08-13T09:39:35Z</dcterms:created>
  <dcterms:modified xsi:type="dcterms:W3CDTF">2020-12-12T21:00:10Z</dcterms:modified>
</cp:coreProperties>
</file>