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859" r:id="rId2"/>
    <p:sldId id="860" r:id="rId3"/>
    <p:sldId id="861" r:id="rId4"/>
    <p:sldId id="862" r:id="rId5"/>
    <p:sldId id="863" r:id="rId6"/>
    <p:sldId id="864" r:id="rId7"/>
    <p:sldId id="935" r:id="rId8"/>
    <p:sldId id="867" r:id="rId9"/>
    <p:sldId id="868" r:id="rId10"/>
    <p:sldId id="869" r:id="rId11"/>
    <p:sldId id="870" r:id="rId12"/>
    <p:sldId id="871" r:id="rId13"/>
    <p:sldId id="872" r:id="rId14"/>
    <p:sldId id="873" r:id="rId15"/>
    <p:sldId id="874" r:id="rId16"/>
    <p:sldId id="875" r:id="rId17"/>
    <p:sldId id="877" r:id="rId18"/>
    <p:sldId id="880" r:id="rId19"/>
    <p:sldId id="881" r:id="rId20"/>
    <p:sldId id="882" r:id="rId21"/>
    <p:sldId id="883" r:id="rId22"/>
    <p:sldId id="884" r:id="rId23"/>
    <p:sldId id="885" r:id="rId24"/>
    <p:sldId id="886" r:id="rId25"/>
    <p:sldId id="887" r:id="rId26"/>
    <p:sldId id="888" r:id="rId27"/>
    <p:sldId id="889" r:id="rId28"/>
    <p:sldId id="890" r:id="rId29"/>
    <p:sldId id="892" r:id="rId30"/>
    <p:sldId id="894" r:id="rId31"/>
    <p:sldId id="895" r:id="rId32"/>
    <p:sldId id="896" r:id="rId33"/>
    <p:sldId id="897" r:id="rId34"/>
    <p:sldId id="899" r:id="rId35"/>
    <p:sldId id="901" r:id="rId36"/>
    <p:sldId id="902" r:id="rId37"/>
    <p:sldId id="930" r:id="rId38"/>
    <p:sldId id="931" r:id="rId39"/>
    <p:sldId id="932" r:id="rId40"/>
    <p:sldId id="934" r:id="rId41"/>
    <p:sldId id="936" r:id="rId42"/>
    <p:sldId id="917" r:id="rId43"/>
    <p:sldId id="929" r:id="rId44"/>
    <p:sldId id="925" r:id="rId4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7A1933-D96A-4332-9A6F-7FBE249CEFC7}" v="31" dt="2019-04-18T13:20:05.629"/>
    <p1510:client id="{D26EE2C4-9A43-488B-8DC6-5E23B072F24B}" v="13" dt="2019-04-18T06:21:56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1" autoAdjust="0"/>
    <p:restoredTop sz="94643"/>
  </p:normalViewPr>
  <p:slideViewPr>
    <p:cSldViewPr>
      <p:cViewPr varScale="1">
        <p:scale>
          <a:sx n="84" d="100"/>
          <a:sy n="84" d="100"/>
        </p:scale>
        <p:origin x="15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BDE5C5-0A95-4D2E-9187-7D27440A8FF1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1799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Asıl metin stillerini düzenlemek için tıklatın</a:t>
            </a:r>
          </a:p>
          <a:p>
            <a:pPr lvl="1"/>
            <a:r>
              <a:rPr lang="en-US"/>
              <a:t>İkinci düzey</a:t>
            </a:r>
          </a:p>
          <a:p>
            <a:pPr lvl="2"/>
            <a:r>
              <a:rPr lang="en-US"/>
              <a:t>Üçüncü düzey</a:t>
            </a:r>
          </a:p>
          <a:p>
            <a:pPr lvl="3"/>
            <a:r>
              <a:rPr lang="en-US"/>
              <a:t>Dördüncü düzey</a:t>
            </a:r>
          </a:p>
          <a:p>
            <a:pPr lvl="4"/>
            <a:r>
              <a:rPr lang="en-US"/>
              <a:t>Beşinci düzey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DED404-594D-45E5-BD2D-3E7A4235E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62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12F6A01-94A5-4909-B5E6-CB0312BEF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8ECC3058-8623-4D6B-B17A-21793CA31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C1B28D8-89CA-41D5-A073-382F913E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D139E825-19D7-41DB-8AC3-916119534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E50E70A0-6BA3-403C-A19D-FF7BABA86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C280-DC9C-4233-900C-CAB3B8FFAB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3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D3F582F-14DB-4A6E-B91A-901A6A04E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1819C431-9ACB-4295-9E49-C06068653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33DDCB55-1F52-49A0-9827-E7D6AEC98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6121851C-6FF8-41F7-BA84-3EBD56809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87B85FAE-DE30-4E2A-834E-78BA25754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740D-87AE-47E9-9EEE-F72A43FC53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6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88E1D8F0-5860-4D43-8D97-4C106C4F6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3A9A5659-E9C9-4E05-88CF-F043EB1D8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E9CB6B36-D54B-4417-9C96-3866BA62E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250F6ECC-4AB7-437A-BA3F-924696C98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BC73CB6F-0FB2-436E-A874-71D33364C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CB799-8B5F-4453-87A0-E2C61DF90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4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5F63FCA3-1179-485A-940E-FFE9AA37B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733A2DE-7BD9-4C9E-8725-EEE9B2052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E1A015E4-8D8C-4823-BB3D-41CE7D9D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8B84153B-6E82-4701-83FD-BA7A8D29A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AC544F5-6FC6-4F16-8542-E3CE06A4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2DB1-6B7A-4BEA-84FC-20EA1EAFE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91EE74D4-FA17-420F-AEBC-41E1A9A8E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EAE7D30C-A898-4097-80B9-A69AE771F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81327BCE-BE56-4E4B-A688-7D9B42C1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69C0FC08-AB5F-471C-AEA2-45D6D68E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7ABA4B27-6339-4BD3-BA7F-7E43EC41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3740D-87AE-47E9-9EEE-F72A43FC53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390EA36-19A9-4AA7-955F-DCDAFDA04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7C1AEA0-D73F-4E83-A5A7-7CBA65957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8476A5C4-176F-44E2-8CE8-B1FD6146F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A9EFF97B-F271-4BE4-AA29-AB6F4EF0C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954A0405-6A8C-45C1-BA9A-BA08EC5AB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0F0D9E0E-5A4E-4597-AB88-B3426E8FA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9C91-A66A-4994-8E0F-B8EF1BCAF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B2F079E-CCF3-491E-84D8-83A096AFE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E210E734-9749-44EF-8C43-A91E0A955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5ED48528-3BA9-4F40-BB42-4B5586955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4D9312E1-261D-40D1-A83D-4491667FF2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7C182D38-9ADB-45B7-B6A3-C25AC7714F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F3D0F66D-DEDB-435D-9FA2-F931B3165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1232A0EB-5AC5-4478-A548-33A993F6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0C8FCA05-AE8B-4855-8993-0619D8DE7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4F60-797E-440B-B20A-A71B00991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6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DDCB0689-EAB8-41FD-9198-2740C155D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39F8509E-BFCE-4A70-A217-C06DCC174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B950753A-C464-4F59-A458-2C5217763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5215E7F5-7856-4E4A-91B7-543066535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4228D-EFDC-4512-90F1-9A4519E8F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7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39DA7414-DF02-44C4-9B5A-2803B5B98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3F36CE78-98DE-4317-9020-AF692EBDE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8A2D93C6-BBE9-48F3-99A3-A1A4D227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30CA-D2F4-43AD-9FDA-C85D03E6B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2FE9124-F31F-4373-A9E8-55354CFA8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26F1465-4036-4E3A-A59E-0DCE688F1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3003E94E-C985-4459-B5C8-CF34FB8B2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5371CA0E-F81E-4575-AAC3-9D990356F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EC06AECA-E82F-424F-9584-E0B00BDB9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09F08B9A-429A-4D23-9F60-D42B3FA83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49A2-5EAD-4E08-A65B-E61C0E6A7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5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19CA4208-E7EA-43A6-9E42-7459B952E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BB490CB5-50DF-4CB5-B42E-4A38D875F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922F224C-C163-4413-902B-35190DAC3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5BA0E05B-201C-42CD-B4E4-3B3501AF8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A1790E4F-01FB-40A7-8E87-683A07DC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D55C267A-B306-4F6E-BE96-FE2D667E0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542-271D-42E6-A127-24311E9A7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5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F3254AFD-63D9-403E-8D7E-DA626B646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B88072B7-CCEE-4A2A-8238-509C838C4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41C2AF87-F7D5-4210-B4A1-9A0E806C8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DB474E81-8A71-4CEF-BC20-6FF973B32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6CED11B-10CB-4F7E-8CD1-6ED8FDBEA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3740D-87AE-47E9-9EEE-F72A43FC53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7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371600"/>
            <a:ext cx="9144000" cy="1752600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009900"/>
                </a:solidFill>
              </a:rPr>
              <a:t>ANTI</a:t>
            </a:r>
            <a:r>
              <a:rPr lang="tr-TR" sz="4800" b="1" dirty="0">
                <a:solidFill>
                  <a:srgbClr val="009900"/>
                </a:solidFill>
              </a:rPr>
              <a:t>EPILEPTIC</a:t>
            </a:r>
            <a:r>
              <a:rPr lang="en-US" sz="4800" b="1" dirty="0">
                <a:solidFill>
                  <a:srgbClr val="009900"/>
                </a:solidFill>
              </a:rPr>
              <a:t> DRUGS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835696" y="4005064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/>
              <a:t>Prof.Dr.A.Tanju</a:t>
            </a:r>
            <a:r>
              <a:rPr lang="tr-TR" sz="2400" dirty="0"/>
              <a:t> ÖZÇELİKAY</a:t>
            </a:r>
          </a:p>
          <a:p>
            <a:pPr algn="ctr"/>
            <a:r>
              <a:rPr lang="tr-TR" sz="2400" dirty="0" err="1"/>
              <a:t>Department</a:t>
            </a:r>
            <a:r>
              <a:rPr lang="tr-TR" sz="2400" dirty="0"/>
              <a:t> of </a:t>
            </a:r>
            <a:r>
              <a:rPr lang="tr-TR" sz="2400" dirty="0" err="1"/>
              <a:t>Pharmacology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98681130"/>
      </p:ext>
    </p:extLst>
  </p:cSld>
  <p:clrMapOvr>
    <a:masterClrMapping/>
  </p:clrMapOvr>
  <p:transition spd="med"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95400"/>
            <a:ext cx="8839200" cy="556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dirty="0">
                <a:solidFill>
                  <a:srgbClr val="0000FF"/>
                </a:solidFill>
              </a:rPr>
              <a:t>POSSIBLE MECHANISMS OF ACTION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b="1" dirty="0">
                <a:solidFill>
                  <a:schemeClr val="tx1"/>
                </a:solidFill>
              </a:rPr>
              <a:t>	</a:t>
            </a:r>
            <a:r>
              <a:rPr lang="en-US" sz="2800" dirty="0">
                <a:solidFill>
                  <a:schemeClr val="tx1"/>
                </a:solidFill>
              </a:rPr>
              <a:t>A</a:t>
            </a:r>
            <a:r>
              <a:rPr lang="en-US" sz="2800" dirty="0"/>
              <a:t>.	</a:t>
            </a:r>
            <a:r>
              <a:rPr lang="en-US" sz="2800" dirty="0">
                <a:solidFill>
                  <a:srgbClr val="009900"/>
                </a:solidFill>
              </a:rPr>
              <a:t>SODIUM CHANNEL BLOCKADE</a:t>
            </a:r>
          </a:p>
          <a:p>
            <a:pPr eaLnBrk="1" hangingPunct="1"/>
            <a:endParaRPr lang="tr-TR" sz="2800" dirty="0">
              <a:solidFill>
                <a:srgbClr val="009900"/>
              </a:solidFill>
            </a:endParaRPr>
          </a:p>
          <a:p>
            <a:pPr eaLnBrk="1" hangingPunct="1"/>
            <a:r>
              <a:rPr lang="en-US" sz="2800" dirty="0">
                <a:solidFill>
                  <a:srgbClr val="009900"/>
                </a:solidFill>
              </a:rPr>
              <a:t>Phenytoin</a:t>
            </a:r>
            <a:r>
              <a:rPr lang="en-US" sz="2800" dirty="0"/>
              <a:t>,</a:t>
            </a:r>
            <a:r>
              <a:rPr lang="en-US" sz="2800" dirty="0">
                <a:solidFill>
                  <a:srgbClr val="009900"/>
                </a:solidFill>
              </a:rPr>
              <a:t> carbamazepine </a:t>
            </a:r>
            <a:r>
              <a:rPr lang="en-US" sz="2800" dirty="0"/>
              <a:t>and</a:t>
            </a:r>
            <a:r>
              <a:rPr lang="en-US" sz="2800" dirty="0">
                <a:solidFill>
                  <a:srgbClr val="009900"/>
                </a:solidFill>
              </a:rPr>
              <a:t> lamotrigine</a:t>
            </a:r>
            <a:endParaRPr lang="tr-TR" sz="2800" dirty="0">
              <a:solidFill>
                <a:srgbClr val="009900"/>
              </a:solidFill>
            </a:endParaRPr>
          </a:p>
          <a:p>
            <a:pPr eaLnBrk="1" hangingPunct="1"/>
            <a:r>
              <a:rPr lang="en-US" sz="2800" dirty="0"/>
              <a:t>Phenobarbital and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 err="1">
                <a:solidFill>
                  <a:srgbClr val="009900"/>
                </a:solidFill>
              </a:rPr>
              <a:t>valproic</a:t>
            </a:r>
            <a:r>
              <a:rPr lang="en-US" sz="2800" dirty="0">
                <a:solidFill>
                  <a:srgbClr val="009900"/>
                </a:solidFill>
              </a:rPr>
              <a:t> acid</a:t>
            </a:r>
            <a:r>
              <a:rPr lang="en-US" sz="2800" dirty="0"/>
              <a:t> </a:t>
            </a:r>
            <a:r>
              <a:rPr lang="tr-TR" sz="2800" dirty="0"/>
              <a:t>m</a:t>
            </a:r>
            <a:r>
              <a:rPr lang="en-US" sz="2800" dirty="0"/>
              <a:t>ay exert similar effects at higher doses </a:t>
            </a:r>
          </a:p>
          <a:p>
            <a:pPr marL="0" indent="0" eaLnBrk="1" hangingPunct="1">
              <a:buNone/>
            </a:pPr>
            <a:r>
              <a:rPr lang="en-US" sz="28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4704523"/>
      </p:ext>
    </p:extLst>
  </p:cSld>
  <p:clrMapOvr>
    <a:masterClrMapping/>
  </p:clrMapOvr>
  <p:transition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>
                <a:solidFill>
                  <a:srgbClr val="009900"/>
                </a:solidFill>
              </a:rPr>
              <a:t>ANTISEIZURE DRUGS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82296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dirty="0">
                <a:solidFill>
                  <a:srgbClr val="0000FF"/>
                </a:solidFill>
              </a:rPr>
              <a:t>MECHANISM OF ACTION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tr-TR" sz="2800" dirty="0">
                <a:solidFill>
                  <a:schemeClr val="tx1"/>
                </a:solidFill>
              </a:rPr>
              <a:t>B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r>
              <a:rPr lang="en-US" sz="2800" dirty="0"/>
              <a:t>	</a:t>
            </a:r>
            <a:r>
              <a:rPr lang="en-US" sz="2800" dirty="0">
                <a:solidFill>
                  <a:srgbClr val="009900"/>
                </a:solidFill>
              </a:rPr>
              <a:t>CALCIUM CHANNEL BLOCKADE</a:t>
            </a:r>
          </a:p>
          <a:p>
            <a:pPr eaLnBrk="1" hangingPunct="1"/>
            <a:r>
              <a:rPr lang="en-US" sz="2800" dirty="0" err="1">
                <a:solidFill>
                  <a:srgbClr val="009900"/>
                </a:solidFill>
              </a:rPr>
              <a:t>Ethosuximide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</a:p>
          <a:p>
            <a:pPr lvl="1" eaLnBrk="1" hangingPunct="1"/>
            <a:r>
              <a:rPr lang="en-US" sz="2400" dirty="0" err="1">
                <a:solidFill>
                  <a:srgbClr val="009900"/>
                </a:solidFill>
              </a:rPr>
              <a:t>Valproic</a:t>
            </a:r>
            <a:r>
              <a:rPr lang="en-US" sz="2400" dirty="0">
                <a:solidFill>
                  <a:srgbClr val="009900"/>
                </a:solidFill>
              </a:rPr>
              <a:t> acid</a:t>
            </a:r>
            <a:r>
              <a:rPr lang="en-US" sz="2400" dirty="0"/>
              <a:t> has similar action</a:t>
            </a:r>
          </a:p>
        </p:txBody>
      </p:sp>
    </p:spTree>
    <p:extLst>
      <p:ext uri="{BB962C8B-B14F-4D97-AF65-F5344CB8AC3E}">
        <p14:creationId xmlns:p14="http://schemas.microsoft.com/office/powerpoint/2010/main" val="2018318268"/>
      </p:ext>
    </p:extLst>
  </p:cSld>
  <p:clrMapOvr>
    <a:masterClrMapping/>
  </p:clrMapOvr>
  <p:transition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>
                <a:solidFill>
                  <a:srgbClr val="009900"/>
                </a:solidFill>
              </a:rPr>
              <a:t>ANTISEIZURE DRUGS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dirty="0">
                <a:solidFill>
                  <a:srgbClr val="0000FF"/>
                </a:solidFill>
              </a:rPr>
              <a:t>MECHANISM OF ACTION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dirty="0"/>
              <a:t>	</a:t>
            </a:r>
            <a:r>
              <a:rPr lang="tr-TR" sz="2800" dirty="0">
                <a:solidFill>
                  <a:schemeClr val="tx1"/>
                </a:solidFill>
              </a:rPr>
              <a:t>C</a:t>
            </a:r>
            <a:r>
              <a:rPr lang="en-US" sz="2800" dirty="0">
                <a:solidFill>
                  <a:schemeClr val="tx1"/>
                </a:solidFill>
              </a:rPr>
              <a:t>.	</a:t>
            </a:r>
            <a:r>
              <a:rPr lang="en-US" sz="2800" dirty="0">
                <a:solidFill>
                  <a:srgbClr val="009900"/>
                </a:solidFill>
              </a:rPr>
              <a:t>GABA</a:t>
            </a:r>
            <a:r>
              <a:rPr lang="tr-TR" sz="2800" dirty="0">
                <a:solidFill>
                  <a:srgbClr val="009900"/>
                </a:solidFill>
              </a:rPr>
              <a:t> (gamma-</a:t>
            </a:r>
            <a:r>
              <a:rPr lang="tr-TR" sz="2800" dirty="0" err="1">
                <a:solidFill>
                  <a:srgbClr val="009900"/>
                </a:solidFill>
              </a:rPr>
              <a:t>aminobutyric</a:t>
            </a:r>
            <a:r>
              <a:rPr lang="tr-TR" sz="2800" dirty="0">
                <a:solidFill>
                  <a:srgbClr val="009900"/>
                </a:solidFill>
              </a:rPr>
              <a:t> </a:t>
            </a:r>
            <a:r>
              <a:rPr lang="tr-TR" sz="2800" dirty="0" err="1">
                <a:solidFill>
                  <a:srgbClr val="009900"/>
                </a:solidFill>
              </a:rPr>
              <a:t>acid</a:t>
            </a:r>
            <a:r>
              <a:rPr lang="tr-TR" sz="2800" dirty="0">
                <a:solidFill>
                  <a:srgbClr val="009900"/>
                </a:solidFill>
              </a:rPr>
              <a:t>)</a:t>
            </a:r>
            <a:r>
              <a:rPr lang="en-US" sz="2800" dirty="0">
                <a:solidFill>
                  <a:srgbClr val="009900"/>
                </a:solidFill>
              </a:rPr>
              <a:t>-RELATED TARGETS</a:t>
            </a:r>
            <a:endParaRPr lang="tr-TR" sz="2800" dirty="0">
              <a:solidFill>
                <a:srgbClr val="0099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800" dirty="0">
                <a:solidFill>
                  <a:srgbClr val="C00000"/>
                </a:solidFill>
              </a:rPr>
              <a:t>GABA is </a:t>
            </a:r>
            <a:r>
              <a:rPr lang="tr-TR" sz="2800" dirty="0" err="1">
                <a:solidFill>
                  <a:srgbClr val="C00000"/>
                </a:solidFill>
              </a:rPr>
              <a:t>inhibitory</a:t>
            </a:r>
            <a:r>
              <a:rPr lang="tr-TR" sz="2800" dirty="0">
                <a:solidFill>
                  <a:srgbClr val="C00000"/>
                </a:solidFill>
              </a:rPr>
              <a:t> </a:t>
            </a:r>
            <a:r>
              <a:rPr lang="tr-TR" sz="2800" dirty="0" err="1">
                <a:solidFill>
                  <a:srgbClr val="C00000"/>
                </a:solidFill>
              </a:rPr>
              <a:t>neurotransmitter</a:t>
            </a:r>
            <a:r>
              <a:rPr lang="tr-TR" sz="2800" dirty="0">
                <a:solidFill>
                  <a:srgbClr val="C00000"/>
                </a:solidFill>
              </a:rPr>
              <a:t> in </a:t>
            </a:r>
            <a:r>
              <a:rPr lang="tr-TR" sz="2800" dirty="0" err="1">
                <a:solidFill>
                  <a:srgbClr val="C00000"/>
                </a:solidFill>
              </a:rPr>
              <a:t>the</a:t>
            </a:r>
            <a:r>
              <a:rPr lang="tr-TR" sz="2800" dirty="0">
                <a:solidFill>
                  <a:srgbClr val="C00000"/>
                </a:solidFill>
              </a:rPr>
              <a:t> </a:t>
            </a:r>
            <a:r>
              <a:rPr lang="tr-TR" sz="2800" dirty="0" err="1">
                <a:solidFill>
                  <a:srgbClr val="C00000"/>
                </a:solidFill>
              </a:rPr>
              <a:t>brain</a:t>
            </a:r>
            <a:endParaRPr lang="tr-TR" sz="2800" dirty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>
                <a:solidFill>
                  <a:srgbClr val="009900"/>
                </a:solidFill>
              </a:rPr>
              <a:t>Benzodiazepines</a:t>
            </a:r>
            <a:r>
              <a:rPr lang="tr-TR" sz="2800" dirty="0"/>
              <a:t> and </a:t>
            </a:r>
            <a:r>
              <a:rPr lang="en-US" sz="2800" dirty="0">
                <a:solidFill>
                  <a:srgbClr val="009900"/>
                </a:solidFill>
              </a:rPr>
              <a:t>Phenobarbital </a:t>
            </a:r>
            <a:r>
              <a:rPr lang="en-US" sz="2800" dirty="0"/>
              <a:t>and other barbiturates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Interact with specific GABA</a:t>
            </a:r>
            <a:r>
              <a:rPr lang="en-US" baseline="-25000" dirty="0"/>
              <a:t>A</a:t>
            </a:r>
            <a:r>
              <a:rPr lang="en-US" dirty="0"/>
              <a:t> receptor-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	chloride ion channel macromolecular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	complex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Frequency of Cl</a:t>
            </a:r>
            <a:r>
              <a:rPr lang="en-US" baseline="30000" dirty="0"/>
              <a:t>-</a:t>
            </a:r>
            <a:r>
              <a:rPr lang="en-US" dirty="0"/>
              <a:t> ion channel opening is increased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7222105"/>
      </p:ext>
    </p:extLst>
  </p:cSld>
  <p:clrMapOvr>
    <a:masterClrMapping/>
  </p:clrMapOvr>
  <p:transition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>
                <a:solidFill>
                  <a:srgbClr val="009900"/>
                </a:solidFill>
              </a:rPr>
              <a:t>ANTISEIZURE DRUGS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dirty="0">
                <a:solidFill>
                  <a:srgbClr val="0000FF"/>
                </a:solidFill>
              </a:rPr>
              <a:t>MECHANISM OF ACTION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b="1" dirty="0"/>
              <a:t>	</a:t>
            </a:r>
            <a:r>
              <a:rPr lang="tr-TR" sz="2800" dirty="0">
                <a:solidFill>
                  <a:schemeClr val="tx1"/>
                </a:solidFill>
              </a:rPr>
              <a:t>C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r>
              <a:rPr lang="en-US" sz="2800" dirty="0"/>
              <a:t>	</a:t>
            </a:r>
            <a:r>
              <a:rPr lang="en-US" sz="2800" dirty="0">
                <a:solidFill>
                  <a:srgbClr val="009900"/>
                </a:solidFill>
              </a:rPr>
              <a:t>GABA-RELATED TARGETS</a:t>
            </a:r>
          </a:p>
          <a:p>
            <a:pPr eaLnBrk="1" hangingPunct="1"/>
            <a:r>
              <a:rPr lang="en-US" sz="2800" dirty="0" err="1">
                <a:solidFill>
                  <a:srgbClr val="009900"/>
                </a:solidFill>
              </a:rPr>
              <a:t>Tiagabine</a:t>
            </a:r>
            <a:r>
              <a:rPr lang="en-US" sz="2800" dirty="0"/>
              <a:t> </a:t>
            </a:r>
            <a:r>
              <a:rPr lang="tr-TR" sz="2800" dirty="0"/>
              <a:t>i</a:t>
            </a:r>
            <a:r>
              <a:rPr lang="en-US" sz="2800" dirty="0" err="1"/>
              <a:t>nhibits</a:t>
            </a:r>
            <a:r>
              <a:rPr lang="en-US" sz="2800" dirty="0"/>
              <a:t> reuptake of GABA</a:t>
            </a:r>
            <a:endParaRPr lang="tr-TR" sz="2800" dirty="0"/>
          </a:p>
          <a:p>
            <a:pPr eaLnBrk="1" hangingPunct="1"/>
            <a:r>
              <a:rPr lang="en-US" sz="2800" dirty="0">
                <a:solidFill>
                  <a:srgbClr val="009900"/>
                </a:solidFill>
              </a:rPr>
              <a:t>Gabapentin</a:t>
            </a:r>
            <a:r>
              <a:rPr lang="en-US" sz="2800" dirty="0"/>
              <a:t> </a:t>
            </a:r>
            <a:r>
              <a:rPr lang="tr-TR" sz="2800" dirty="0" err="1"/>
              <a:t>promotes</a:t>
            </a:r>
            <a:r>
              <a:rPr lang="tr-TR" sz="2800" dirty="0"/>
              <a:t> GABA </a:t>
            </a:r>
            <a:r>
              <a:rPr lang="tr-TR" sz="2800" dirty="0" err="1"/>
              <a:t>release</a:t>
            </a:r>
            <a:endParaRPr lang="tr-TR" sz="2800" dirty="0"/>
          </a:p>
          <a:p>
            <a:pPr eaLnBrk="1" hangingPunct="1"/>
            <a:r>
              <a:rPr lang="en-US" sz="2800" dirty="0" err="1">
                <a:solidFill>
                  <a:srgbClr val="009900"/>
                </a:solidFill>
              </a:rPr>
              <a:t>Vigabatrin</a:t>
            </a:r>
            <a:r>
              <a:rPr lang="en-US" sz="2800" dirty="0"/>
              <a:t> </a:t>
            </a:r>
            <a:r>
              <a:rPr lang="tr-TR" sz="2800" dirty="0"/>
              <a:t>i</a:t>
            </a:r>
            <a:r>
              <a:rPr lang="en-US" sz="2800" dirty="0" err="1"/>
              <a:t>rreversibly</a:t>
            </a:r>
            <a:r>
              <a:rPr lang="en-US" sz="2800" dirty="0"/>
              <a:t> inactivates </a:t>
            </a:r>
            <a:r>
              <a:rPr lang="en-US" sz="2800" dirty="0">
                <a:solidFill>
                  <a:srgbClr val="009900"/>
                </a:solidFill>
              </a:rPr>
              <a:t>GABA transaminase</a:t>
            </a:r>
            <a:r>
              <a:rPr lang="tr-TR" sz="2800" dirty="0">
                <a:solidFill>
                  <a:srgbClr val="009900"/>
                </a:solidFill>
              </a:rPr>
              <a:t> </a:t>
            </a:r>
            <a:r>
              <a:rPr lang="tr-TR" sz="2800" dirty="0" err="1"/>
              <a:t>which</a:t>
            </a:r>
            <a:r>
              <a:rPr lang="tr-TR" sz="2800" dirty="0"/>
              <a:t> is an</a:t>
            </a:r>
            <a:r>
              <a:rPr lang="en-US" sz="2800" dirty="0"/>
              <a:t> important enzyme in the termination of action of GABA</a:t>
            </a:r>
          </a:p>
          <a:p>
            <a:pPr eaLnBrk="1" hangingPunct="1"/>
            <a:endParaRPr lang="en-US" sz="3200" dirty="0">
              <a:solidFill>
                <a:srgbClr val="009900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84374"/>
      </p:ext>
    </p:extLst>
  </p:cSld>
  <p:clrMapOvr>
    <a:masterClrMapping/>
  </p:clrMapOvr>
  <p:transition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>
                <a:solidFill>
                  <a:srgbClr val="009900"/>
                </a:solidFill>
              </a:rPr>
              <a:t>ANTISEIZURE DRUGS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82296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b="1" dirty="0">
                <a:solidFill>
                  <a:srgbClr val="0000FF"/>
                </a:solidFill>
              </a:rPr>
              <a:t>MECHANISM OF ACTION</a:t>
            </a:r>
          </a:p>
          <a:p>
            <a:pPr eaLnBrk="1" hangingPunct="1">
              <a:buNone/>
            </a:pPr>
            <a:r>
              <a:rPr lang="en-US" sz="2800" dirty="0">
                <a:solidFill>
                  <a:schemeClr val="tx1"/>
                </a:solidFill>
              </a:rPr>
              <a:t>	D.</a:t>
            </a:r>
            <a:r>
              <a:rPr lang="en-US" sz="2800" dirty="0"/>
              <a:t>	</a:t>
            </a:r>
            <a:r>
              <a:rPr lang="tr-TR" sz="2800" dirty="0">
                <a:solidFill>
                  <a:srgbClr val="009900"/>
                </a:solidFill>
              </a:rPr>
              <a:t>ANTAGONISM OF GLUTAMATE</a:t>
            </a:r>
          </a:p>
          <a:p>
            <a:pPr>
              <a:buNone/>
            </a:pPr>
            <a:r>
              <a:rPr lang="tr-TR" sz="2800" dirty="0" err="1">
                <a:solidFill>
                  <a:srgbClr val="C00000"/>
                </a:solidFill>
              </a:rPr>
              <a:t>Glutamate</a:t>
            </a:r>
            <a:r>
              <a:rPr lang="tr-TR" sz="2800" dirty="0">
                <a:solidFill>
                  <a:srgbClr val="C00000"/>
                </a:solidFill>
              </a:rPr>
              <a:t> is </a:t>
            </a:r>
            <a:r>
              <a:rPr lang="tr-TR" sz="2800" dirty="0" err="1">
                <a:solidFill>
                  <a:srgbClr val="C00000"/>
                </a:solidFill>
              </a:rPr>
              <a:t>excitatory</a:t>
            </a:r>
            <a:r>
              <a:rPr lang="tr-TR" sz="2800" dirty="0">
                <a:solidFill>
                  <a:srgbClr val="C00000"/>
                </a:solidFill>
              </a:rPr>
              <a:t> </a:t>
            </a:r>
            <a:r>
              <a:rPr lang="tr-TR" sz="2800" dirty="0" err="1">
                <a:solidFill>
                  <a:srgbClr val="C00000"/>
                </a:solidFill>
              </a:rPr>
              <a:t>neurotransmitter</a:t>
            </a:r>
            <a:r>
              <a:rPr lang="tr-TR" sz="2800" dirty="0">
                <a:solidFill>
                  <a:srgbClr val="C00000"/>
                </a:solidFill>
              </a:rPr>
              <a:t> in </a:t>
            </a:r>
            <a:r>
              <a:rPr lang="tr-TR" sz="2800" dirty="0" err="1">
                <a:solidFill>
                  <a:srgbClr val="C00000"/>
                </a:solidFill>
              </a:rPr>
              <a:t>the</a:t>
            </a:r>
            <a:r>
              <a:rPr lang="tr-TR" sz="2800" dirty="0">
                <a:solidFill>
                  <a:srgbClr val="C00000"/>
                </a:solidFill>
              </a:rPr>
              <a:t> </a:t>
            </a:r>
            <a:r>
              <a:rPr lang="tr-TR" sz="2800" dirty="0" err="1">
                <a:solidFill>
                  <a:srgbClr val="C00000"/>
                </a:solidFill>
              </a:rPr>
              <a:t>brain</a:t>
            </a:r>
            <a:endParaRPr lang="tr-TR" sz="2800" dirty="0">
              <a:solidFill>
                <a:srgbClr val="C00000"/>
              </a:solidFill>
            </a:endParaRPr>
          </a:p>
          <a:p>
            <a:pPr eaLnBrk="1" hangingPunct="1">
              <a:buNone/>
            </a:pPr>
            <a:endParaRPr lang="en-US" sz="2800" dirty="0">
              <a:solidFill>
                <a:srgbClr val="009900"/>
              </a:solidFill>
            </a:endParaRPr>
          </a:p>
          <a:p>
            <a:pPr eaLnBrk="1" hangingPunct="1"/>
            <a:r>
              <a:rPr lang="en-US" sz="2800" dirty="0" err="1">
                <a:solidFill>
                  <a:srgbClr val="009900"/>
                </a:solidFill>
              </a:rPr>
              <a:t>Felbamate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endParaRPr lang="tr-TR" sz="2800" dirty="0">
              <a:solidFill>
                <a:schemeClr val="accent1"/>
              </a:solidFill>
            </a:endParaRPr>
          </a:p>
          <a:p>
            <a:pPr eaLnBrk="1" hangingPunct="1"/>
            <a:r>
              <a:rPr lang="en-US" sz="2800" dirty="0" err="1">
                <a:solidFill>
                  <a:srgbClr val="009900"/>
                </a:solidFill>
              </a:rPr>
              <a:t>Topiramate</a:t>
            </a:r>
            <a:endParaRPr lang="en-US" sz="2800" dirty="0">
              <a:solidFill>
                <a:schemeClr val="accent1"/>
              </a:solidFill>
            </a:endParaRPr>
          </a:p>
          <a:p>
            <a:pPr marL="457200" lvl="1" indent="0" eaLnBrk="1" hangingPunct="1">
              <a:buNone/>
            </a:pPr>
            <a:r>
              <a:rPr lang="en-US" sz="2800" dirty="0"/>
              <a:t>Blocks glutamate NMDA receptors</a:t>
            </a:r>
          </a:p>
        </p:txBody>
      </p:sp>
    </p:spTree>
    <p:extLst>
      <p:ext uri="{BB962C8B-B14F-4D97-AF65-F5344CB8AC3E}">
        <p14:creationId xmlns:p14="http://schemas.microsoft.com/office/powerpoint/2010/main" val="3002277938"/>
      </p:ext>
    </p:extLst>
  </p:cSld>
  <p:clrMapOvr>
    <a:masterClrMapping/>
  </p:clrMapOvr>
  <p:transition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solidFill>
                  <a:srgbClr val="009900"/>
                </a:solidFill>
              </a:rPr>
              <a:t>ANTISEIZURE DRUGS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3"/>
            <a:ext cx="8568952" cy="575840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dirty="0">
                <a:solidFill>
                  <a:srgbClr val="0000FF"/>
                </a:solidFill>
              </a:rPr>
              <a:t>CLINICAL USES</a:t>
            </a:r>
          </a:p>
          <a:p>
            <a:pPr eaLnBrk="1" hangingPunct="1"/>
            <a:r>
              <a:rPr lang="en-US" sz="2800" dirty="0">
                <a:solidFill>
                  <a:srgbClr val="009900"/>
                </a:solidFill>
              </a:rPr>
              <a:t>Diagnosis of specific type of seizure</a:t>
            </a:r>
            <a:r>
              <a:rPr lang="en-US" sz="2800" dirty="0"/>
              <a:t> is important for prescribing the most appropriate drug or</a:t>
            </a:r>
            <a:r>
              <a:rPr lang="tr-TR" sz="2800" dirty="0"/>
              <a:t> </a:t>
            </a:r>
            <a:r>
              <a:rPr lang="en-US" sz="2800" dirty="0"/>
              <a:t>combination of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/>
              <a:t>	drugs</a:t>
            </a:r>
            <a:endParaRPr lang="tr-TR" sz="2800" dirty="0"/>
          </a:p>
          <a:p>
            <a:pPr eaLnBrk="1" hangingPunct="1">
              <a:buFont typeface="Wingdings" pitchFamily="2" charset="2"/>
              <a:buNone/>
            </a:pPr>
            <a:endParaRPr lang="tr-TR" sz="2800" dirty="0"/>
          </a:p>
          <a:p>
            <a:r>
              <a:rPr lang="en-US" sz="2800" dirty="0"/>
              <a:t>As a rule, partial seizures and generalized seizures are treated</a:t>
            </a:r>
            <a:r>
              <a:rPr lang="tr-TR" sz="2800" dirty="0"/>
              <a:t> </a:t>
            </a:r>
            <a:r>
              <a:rPr lang="en-US" sz="2800" dirty="0"/>
              <a:t>with different drugs; however, there are some exceptions.</a:t>
            </a:r>
            <a:endParaRPr lang="tr-TR" sz="2800" dirty="0"/>
          </a:p>
          <a:p>
            <a:pPr marL="0" indent="0">
              <a:buNone/>
            </a:pPr>
            <a:endParaRPr lang="tr-TR" sz="2800" dirty="0"/>
          </a:p>
          <a:p>
            <a:r>
              <a:rPr lang="tr-TR" sz="2800" dirty="0"/>
              <a:t> </a:t>
            </a:r>
            <a:r>
              <a:rPr lang="en-US" sz="2800" dirty="0"/>
              <a:t>Antiepileptic drugs suppress but do not cure seizures</a:t>
            </a:r>
            <a:endParaRPr lang="tr-TR" sz="2800" dirty="0"/>
          </a:p>
          <a:p>
            <a:pPr eaLnBrk="1" hangingPunct="1">
              <a:buFont typeface="Wingdings" pitchFamily="2" charset="2"/>
              <a:buNone/>
            </a:pPr>
            <a:endParaRPr lang="tr-TR" sz="2800" dirty="0"/>
          </a:p>
          <a:p>
            <a:pPr eaLnBrk="1" hangingPunct="1">
              <a:buFont typeface="Wingdings" pitchFamily="2" charset="2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7564069"/>
      </p:ext>
    </p:extLst>
  </p:cSld>
  <p:clrMapOvr>
    <a:masterClrMapping/>
  </p:clrMapOvr>
  <p:transition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9066" y="260648"/>
            <a:ext cx="8935421" cy="510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tr-TR" sz="2800" dirty="0"/>
          </a:p>
          <a:p>
            <a:pPr algn="l" rtl="0"/>
            <a:r>
              <a:rPr lang="en-US" sz="3000" dirty="0"/>
              <a:t>Up to 80% of pts can expect partial or complete control of seizures with appropriate treatment</a:t>
            </a:r>
            <a:r>
              <a:rPr lang="en-US" sz="3000" b="1" dirty="0"/>
              <a:t>.</a:t>
            </a:r>
            <a:endParaRPr lang="tr-TR" sz="3000" b="1" dirty="0"/>
          </a:p>
          <a:p>
            <a:pPr marL="0" indent="0" algn="l" rtl="0">
              <a:buNone/>
            </a:pPr>
            <a:endParaRPr lang="en-US" sz="3000" dirty="0"/>
          </a:p>
          <a:p>
            <a:pPr algn="l" rtl="0"/>
            <a:r>
              <a:rPr lang="en-US" sz="3000" dirty="0"/>
              <a:t>An initial therapeutic aim is to use only one drug</a:t>
            </a:r>
            <a:r>
              <a:rPr lang="tr-TR" sz="3000" dirty="0"/>
              <a:t>  </a:t>
            </a:r>
            <a:r>
              <a:rPr lang="en-US" sz="3000" dirty="0"/>
              <a:t>(monotherapy)</a:t>
            </a:r>
            <a:endParaRPr lang="tr-TR" sz="3000" dirty="0"/>
          </a:p>
          <a:p>
            <a:pPr marL="0" indent="0">
              <a:buNone/>
            </a:pPr>
            <a:endParaRPr lang="tr-TR" sz="3000" b="1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000" b="1" i="1" dirty="0">
                <a:cs typeface="Arial" panose="020B0604020202020204" pitchFamily="34" charset="0"/>
              </a:rPr>
              <a:t>Advantage of monotherapy</a:t>
            </a:r>
            <a:r>
              <a:rPr lang="en-US" sz="3000" i="1" dirty="0">
                <a:cs typeface="Arial" panose="020B0604020202020204" pitchFamily="34" charset="0"/>
              </a:rPr>
              <a:t>: </a:t>
            </a:r>
            <a:endParaRPr lang="tr-TR" sz="3000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000" i="1" dirty="0">
              <a:cs typeface="Arial" panose="020B0604020202020204" pitchFamily="34" charset="0"/>
            </a:endParaRPr>
          </a:p>
          <a:p>
            <a:r>
              <a:rPr lang="en-US" sz="3000" i="1" dirty="0"/>
              <a:t>fewer side effects, </a:t>
            </a:r>
            <a:endParaRPr lang="tr-TR" sz="3000" i="1" dirty="0"/>
          </a:p>
          <a:p>
            <a:r>
              <a:rPr lang="en-US" sz="3000" i="1" dirty="0"/>
              <a:t>decreased drug-drug interactions, </a:t>
            </a:r>
            <a:endParaRPr lang="tr-TR" sz="3000" i="1" dirty="0"/>
          </a:p>
          <a:p>
            <a:r>
              <a:rPr lang="en-US" sz="3000" i="1" dirty="0"/>
              <a:t>better compliance, </a:t>
            </a:r>
            <a:endParaRPr lang="tr-TR" sz="3000" i="1" dirty="0"/>
          </a:p>
          <a:p>
            <a:r>
              <a:rPr lang="en-US" sz="3000" i="1" dirty="0"/>
              <a:t>lower costs</a:t>
            </a:r>
          </a:p>
          <a:p>
            <a:pPr marL="0" indent="0" algn="l" rtl="0">
              <a:buNone/>
            </a:pPr>
            <a:endParaRPr lang="en-US" sz="3000" dirty="0"/>
          </a:p>
          <a:p>
            <a:pPr algn="l" rtl="0">
              <a:buFontTx/>
              <a:buNone/>
            </a:pPr>
            <a:endParaRPr lang="en-US" sz="3000" i="1" dirty="0"/>
          </a:p>
          <a:p>
            <a:pPr algn="l" rtl="0">
              <a:buFontTx/>
              <a:buNone/>
            </a:pPr>
            <a:endParaRPr lang="en-US" sz="3000" i="1" dirty="0"/>
          </a:p>
          <a:p>
            <a:pPr algn="l" rtl="0">
              <a:buFontTx/>
              <a:buNone/>
            </a:pPr>
            <a:endParaRPr lang="en-US" sz="2800" i="1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4184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88640"/>
            <a:ext cx="9144000" cy="6858000"/>
          </a:xfrm>
        </p:spPr>
        <p:txBody>
          <a:bodyPr/>
          <a:lstStyle/>
          <a:p>
            <a:pPr algn="l" rtl="0">
              <a:lnSpc>
                <a:spcPct val="90000"/>
              </a:lnSpc>
              <a:buFontTx/>
              <a:buNone/>
            </a:pPr>
            <a:r>
              <a:rPr lang="en-US" sz="4400" b="1" i="1" dirty="0"/>
              <a:t>  </a:t>
            </a:r>
            <a:endParaRPr lang="en-US" b="1" i="1" dirty="0"/>
          </a:p>
          <a:p>
            <a:pPr algn="l" rtl="0">
              <a:lnSpc>
                <a:spcPct val="90000"/>
              </a:lnSpc>
            </a:pPr>
            <a:r>
              <a:rPr lang="en-US" sz="2800" b="1" i="1" dirty="0"/>
              <a:t> </a:t>
            </a:r>
            <a:r>
              <a:rPr lang="en-US" sz="2800" dirty="0"/>
              <a:t>The drugs are usually administered orally</a:t>
            </a:r>
          </a:p>
          <a:p>
            <a:pPr algn="l" rtl="0">
              <a:lnSpc>
                <a:spcPct val="90000"/>
              </a:lnSpc>
            </a:pPr>
            <a:endParaRPr lang="en-US" sz="2800" i="1" dirty="0"/>
          </a:p>
          <a:p>
            <a:pPr algn="l" rtl="0">
              <a:lnSpc>
                <a:spcPct val="90000"/>
              </a:lnSpc>
            </a:pPr>
            <a:r>
              <a:rPr lang="en-US" sz="2800" i="1" dirty="0"/>
              <a:t> </a:t>
            </a:r>
            <a:r>
              <a:rPr lang="en-US" sz="2800" b="1" i="1" dirty="0">
                <a:solidFill>
                  <a:srgbClr val="C00000"/>
                </a:solidFill>
              </a:rPr>
              <a:t>The monitoring of plasma drug levels is very useful</a:t>
            </a:r>
            <a:endParaRPr lang="tr-TR" sz="2800" b="1" i="1" dirty="0">
              <a:solidFill>
                <a:srgbClr val="C00000"/>
              </a:solidFill>
            </a:endParaRPr>
          </a:p>
          <a:p>
            <a:pPr marL="0" indent="0" algn="l" rtl="0">
              <a:lnSpc>
                <a:spcPct val="90000"/>
              </a:lnSpc>
              <a:buNone/>
            </a:pPr>
            <a:endParaRPr lang="tr-TR" sz="2800" b="1" i="1" dirty="0">
              <a:solidFill>
                <a:srgbClr val="C00000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800" i="1" dirty="0"/>
              <a:t>withdrawal may be considered after seizure- free period of  2-3 or more years</a:t>
            </a:r>
            <a:endParaRPr lang="tr-TR" sz="2800" i="1" dirty="0"/>
          </a:p>
          <a:p>
            <a:pPr algn="l" rtl="0">
              <a:lnSpc>
                <a:spcPct val="90000"/>
              </a:lnSpc>
              <a:buFontTx/>
              <a:buNone/>
            </a:pPr>
            <a:endParaRPr lang="en-US" sz="2800" i="1" dirty="0"/>
          </a:p>
          <a:p>
            <a:r>
              <a:rPr lang="en-US" sz="2800" i="1" dirty="0"/>
              <a:t> </a:t>
            </a:r>
            <a:r>
              <a:rPr lang="en-US" sz="2800" b="1" i="1" dirty="0">
                <a:solidFill>
                  <a:srgbClr val="C00000"/>
                </a:solidFill>
              </a:rPr>
              <a:t>The sudden withdrawal of drugs should be avoided</a:t>
            </a:r>
            <a:endParaRPr lang="tr-TR" sz="28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sz="2800" i="1" dirty="0"/>
          </a:p>
          <a:p>
            <a:pPr marL="0" indent="0">
              <a:buNone/>
            </a:pPr>
            <a:r>
              <a:rPr lang="en-US" sz="2800" i="1" dirty="0"/>
              <a:t> </a:t>
            </a:r>
          </a:p>
          <a:p>
            <a:pPr marL="0" indent="0">
              <a:buNone/>
            </a:pP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084492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72000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sz="3200" b="1" dirty="0">
                <a:solidFill>
                  <a:srgbClr val="0000FF"/>
                </a:solidFill>
              </a:rPr>
              <a:t>ANTISEIZURE DRUGS</a:t>
            </a:r>
          </a:p>
          <a:p>
            <a:pPr marL="571500" indent="-571500" eaLnBrk="1" hangingPunct="1"/>
            <a:r>
              <a:rPr lang="en-US" sz="2800" dirty="0">
                <a:solidFill>
                  <a:srgbClr val="009900"/>
                </a:solidFill>
              </a:rPr>
              <a:t>DRUG INTERACTIONS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are common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sz="2800" dirty="0"/>
              <a:t>Drugs that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rgbClr val="009900"/>
                </a:solidFill>
              </a:rPr>
              <a:t>inhibit </a:t>
            </a:r>
            <a:r>
              <a:rPr lang="en-US" sz="2800" dirty="0" err="1">
                <a:solidFill>
                  <a:srgbClr val="009900"/>
                </a:solidFill>
              </a:rPr>
              <a:t>antiseizure</a:t>
            </a:r>
            <a:r>
              <a:rPr lang="en-US" sz="2800" dirty="0">
                <a:solidFill>
                  <a:srgbClr val="009900"/>
                </a:solidFill>
              </a:rPr>
              <a:t> drug metabolism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en-US" sz="2800" dirty="0"/>
              <a:t>	or displace a</a:t>
            </a:r>
            <a:r>
              <a:rPr lang="tr-TR" sz="2800" dirty="0" err="1"/>
              <a:t>ntiseizure</a:t>
            </a:r>
            <a:r>
              <a:rPr lang="en-US" sz="2800" dirty="0"/>
              <a:t> from plasma protein bindings sites  </a:t>
            </a:r>
            <a:r>
              <a:rPr lang="tr-TR" sz="2800" dirty="0" err="1"/>
              <a:t>cause</a:t>
            </a:r>
            <a:r>
              <a:rPr lang="tr-TR" sz="2800" dirty="0"/>
              <a:t>     </a:t>
            </a:r>
            <a:r>
              <a:rPr lang="en-US" sz="2800" dirty="0">
                <a:solidFill>
                  <a:srgbClr val="009900"/>
                </a:solidFill>
              </a:rPr>
              <a:t>toxic levels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of plasma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concentration</a:t>
            </a:r>
            <a:endParaRPr lang="tr-TR" sz="2800" dirty="0"/>
          </a:p>
          <a:p>
            <a:pPr marL="571500" indent="-571500" eaLnBrk="1" hangingPunct="1">
              <a:buFont typeface="Wingdings" pitchFamily="2" charset="2"/>
              <a:buAutoNum type="arabicPeriod" startAt="2"/>
            </a:pPr>
            <a:r>
              <a:rPr lang="en-US" sz="2800" dirty="0"/>
              <a:t>Drugs that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rgbClr val="009900"/>
                </a:solidFill>
              </a:rPr>
              <a:t>induce hepatic drug-metabolizing </a:t>
            </a:r>
          </a:p>
          <a:p>
            <a:pPr marL="571500" indent="-571500" eaLnBrk="1" hangingPunct="1">
              <a:buNone/>
            </a:pPr>
            <a:r>
              <a:rPr lang="en-US" sz="2800" dirty="0">
                <a:solidFill>
                  <a:srgbClr val="009900"/>
                </a:solidFill>
              </a:rPr>
              <a:t>	enzymes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(e.g., rifampicin) </a:t>
            </a:r>
            <a:r>
              <a:rPr lang="tr-TR" sz="2800" dirty="0" err="1"/>
              <a:t>result</a:t>
            </a:r>
            <a:r>
              <a:rPr lang="tr-TR" sz="2800" dirty="0"/>
              <a:t> in</a:t>
            </a:r>
            <a:r>
              <a:rPr lang="en-US" sz="2800" dirty="0"/>
              <a:t>    </a:t>
            </a:r>
            <a:r>
              <a:rPr lang="en-US" sz="2800" dirty="0">
                <a:solidFill>
                  <a:srgbClr val="009900"/>
                </a:solidFill>
              </a:rPr>
              <a:t>inadequate </a:t>
            </a:r>
          </a:p>
          <a:p>
            <a:pPr marL="571500" indent="-571500" eaLnBrk="1" hangingPunct="1">
              <a:buNone/>
            </a:pPr>
            <a:r>
              <a:rPr lang="en-US" sz="2800" dirty="0">
                <a:solidFill>
                  <a:srgbClr val="009900"/>
                </a:solidFill>
              </a:rPr>
              <a:t>	levels </a:t>
            </a:r>
            <a:r>
              <a:rPr lang="en-US" sz="2800" dirty="0"/>
              <a:t>of plasma concentration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en-US" sz="2800" dirty="0"/>
          </a:p>
          <a:p>
            <a:pPr marL="571500" indent="-571500" eaLnBrk="1" hangingPunct="1">
              <a:buFont typeface="Wingdings" pitchFamily="2" charset="2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9523656"/>
      </p:ext>
    </p:extLst>
  </p:cSld>
  <p:clrMapOvr>
    <a:masterClrMapping/>
  </p:clrMapOvr>
  <p:transition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3" y="30296"/>
            <a:ext cx="9144000" cy="6629400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0066FF"/>
                </a:solidFill>
              </a:rPr>
              <a:t>Phenytoin</a:t>
            </a:r>
            <a:r>
              <a:rPr lang="tr-TR" sz="3200" b="1" dirty="0">
                <a:solidFill>
                  <a:srgbClr val="0066FF"/>
                </a:solidFill>
              </a:rPr>
              <a:t> (</a:t>
            </a:r>
            <a:r>
              <a:rPr lang="en-US" sz="3200" dirty="0">
                <a:solidFill>
                  <a:srgbClr val="009900"/>
                </a:solidFill>
              </a:rPr>
              <a:t>Diphenylhydantoin</a:t>
            </a:r>
            <a:r>
              <a:rPr lang="tr-TR" sz="3200" dirty="0">
                <a:solidFill>
                  <a:srgbClr val="009900"/>
                </a:solidFill>
              </a:rPr>
              <a:t>)</a:t>
            </a:r>
            <a:endParaRPr lang="en-US" sz="3200" dirty="0">
              <a:solidFill>
                <a:srgbClr val="009900"/>
              </a:solidFill>
            </a:endParaRPr>
          </a:p>
          <a:p>
            <a:pPr lvl="1" algn="l" rtl="0">
              <a:lnSpc>
                <a:spcPct val="80000"/>
              </a:lnSpc>
              <a:buFontTx/>
              <a:buNone/>
            </a:pPr>
            <a:endParaRPr lang="en-US" sz="2400" b="1" i="1" dirty="0"/>
          </a:p>
          <a:p>
            <a:pPr lvl="1" algn="ctr" rtl="0">
              <a:lnSpc>
                <a:spcPct val="80000"/>
              </a:lnSpc>
              <a:buFontTx/>
              <a:buNone/>
            </a:pPr>
            <a:r>
              <a:rPr lang="en-US" b="1" i="1" dirty="0"/>
              <a:t>Pharmacokinetics</a:t>
            </a:r>
            <a:endParaRPr lang="tr-TR" b="1" i="1" dirty="0"/>
          </a:p>
          <a:p>
            <a:pPr algn="l" rtl="0">
              <a:lnSpc>
                <a:spcPct val="80000"/>
              </a:lnSpc>
            </a:pPr>
            <a:r>
              <a:rPr lang="en-US" sz="2000" b="1" i="1" dirty="0"/>
              <a:t>Well absorbed when given orally, however, it is also available as iv. (for emergency) 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000" b="1" i="1" dirty="0"/>
          </a:p>
          <a:p>
            <a:pPr>
              <a:lnSpc>
                <a:spcPct val="80000"/>
              </a:lnSpc>
            </a:pPr>
            <a:r>
              <a:rPr lang="en-US" sz="2000" b="1" i="1" dirty="0"/>
              <a:t>Binds extensively to plasma proteins (97-98%)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000" b="1" i="1" dirty="0"/>
          </a:p>
          <a:p>
            <a:pPr algn="l" rtl="0">
              <a:lnSpc>
                <a:spcPct val="80000"/>
              </a:lnSpc>
            </a:pPr>
            <a:r>
              <a:rPr lang="en-US" sz="2000" b="1" i="1" dirty="0"/>
              <a:t>Induces liver enzymes </a:t>
            </a:r>
            <a:r>
              <a:rPr lang="en-US" sz="2000" b="1" i="1" dirty="0">
                <a:solidFill>
                  <a:srgbClr val="C00000"/>
                </a:solidFill>
              </a:rPr>
              <a:t>(Very Important)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000" b="1" i="1" dirty="0"/>
          </a:p>
          <a:p>
            <a:pPr algn="l" rtl="0">
              <a:lnSpc>
                <a:spcPct val="80000"/>
              </a:lnSpc>
            </a:pPr>
            <a:r>
              <a:rPr lang="en-US" sz="2000" b="1" i="1" dirty="0"/>
              <a:t>Metabolized by the liver to inactive metabolite</a:t>
            </a:r>
          </a:p>
          <a:p>
            <a:pPr algn="l" rtl="0">
              <a:lnSpc>
                <a:spcPct val="80000"/>
              </a:lnSpc>
            </a:pPr>
            <a:endParaRPr lang="en-US" sz="2000" b="1" i="1" dirty="0"/>
          </a:p>
          <a:p>
            <a:pPr algn="l" rtl="0">
              <a:lnSpc>
                <a:spcPct val="80000"/>
              </a:lnSpc>
            </a:pPr>
            <a:r>
              <a:rPr lang="en-US" sz="2000" b="1" i="1" dirty="0"/>
              <a:t>Metabolism shows saturation kinetics and hence t ½ increases as the dose increased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000" b="1" i="1" dirty="0"/>
          </a:p>
          <a:p>
            <a:pPr algn="l" rtl="0">
              <a:lnSpc>
                <a:spcPct val="80000"/>
              </a:lnSpc>
            </a:pPr>
            <a:r>
              <a:rPr lang="en-US" sz="2000" b="1" i="1" dirty="0"/>
              <a:t>Excreted in urine as glucuronide conjugate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000" b="1" i="1" dirty="0"/>
          </a:p>
          <a:p>
            <a:pPr algn="l" rtl="0">
              <a:lnSpc>
                <a:spcPct val="80000"/>
              </a:lnSpc>
            </a:pPr>
            <a:r>
              <a:rPr lang="en-US" sz="2000" b="1" i="1" dirty="0"/>
              <a:t>Plasma t </a:t>
            </a:r>
            <a:r>
              <a:rPr lang="en-US" sz="2000" b="1" i="1" baseline="-25000" dirty="0"/>
              <a:t>½</a:t>
            </a:r>
            <a:r>
              <a:rPr lang="en-US" sz="2000" b="1" i="1" dirty="0"/>
              <a:t> approx. 20 hours</a:t>
            </a:r>
            <a:endParaRPr lang="tr-TR" sz="2000" b="1" i="1" dirty="0"/>
          </a:p>
          <a:p>
            <a:pPr marL="0" indent="0" algn="l" rtl="0">
              <a:lnSpc>
                <a:spcPct val="80000"/>
              </a:lnSpc>
              <a:buNone/>
            </a:pPr>
            <a:endParaRPr lang="tr-TR" sz="2000" b="1" i="1" dirty="0"/>
          </a:p>
          <a:p>
            <a:pPr>
              <a:lnSpc>
                <a:spcPct val="80000"/>
              </a:lnSpc>
            </a:pPr>
            <a:r>
              <a:rPr lang="en-US" sz="2000" b="1" i="1" dirty="0" err="1"/>
              <a:t>Fosphenytoin</a:t>
            </a:r>
            <a:r>
              <a:rPr lang="en-US" sz="2000" b="1" i="1" dirty="0"/>
              <a:t> is a water-soluble prodrug form that is used parenterally</a:t>
            </a:r>
          </a:p>
          <a:p>
            <a:pPr algn="l" rtl="0">
              <a:lnSpc>
                <a:spcPct val="80000"/>
              </a:lnSpc>
            </a:pPr>
            <a:endParaRPr lang="en-US" sz="2000" b="1" i="1" dirty="0"/>
          </a:p>
          <a:p>
            <a:pPr algn="l" rtl="0">
              <a:lnSpc>
                <a:spcPct val="80000"/>
              </a:lnSpc>
              <a:buFontTx/>
              <a:buNone/>
            </a:pPr>
            <a:endParaRPr lang="x-none" sz="2000" b="1" i="1" dirty="0"/>
          </a:p>
        </p:txBody>
      </p:sp>
    </p:spTree>
    <p:extLst>
      <p:ext uri="{BB962C8B-B14F-4D97-AF65-F5344CB8AC3E}">
        <p14:creationId xmlns:p14="http://schemas.microsoft.com/office/powerpoint/2010/main" val="3032638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Definition of Epilepsy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It is a 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medical condition produced by sudden changes in the electrical function of the brain.</a:t>
            </a:r>
            <a:endParaRPr lang="tr-TR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tr-TR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800">
                <a:latin typeface="Arial" panose="020B0604020202020204" pitchFamily="34" charset="0"/>
                <a:cs typeface="Arial" panose="020B0604020202020204" pitchFamily="34" charset="0"/>
              </a:rPr>
              <a:t> it is characterized by recurrent seizures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241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0217" y="497845"/>
            <a:ext cx="9141817" cy="536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35217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90600"/>
            <a:ext cx="6553200" cy="553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1498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2667" y="838200"/>
            <a:ext cx="8839200" cy="4572000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200" b="1" dirty="0">
                <a:solidFill>
                  <a:srgbClr val="0000FF"/>
                </a:solidFill>
              </a:rPr>
              <a:t>PHENYTOIN</a:t>
            </a:r>
            <a:r>
              <a:rPr lang="tr-TR" sz="3200" b="1" dirty="0">
                <a:solidFill>
                  <a:srgbClr val="0000FF"/>
                </a:solidFill>
              </a:rPr>
              <a:t> (</a:t>
            </a:r>
            <a:r>
              <a:rPr lang="tr-TR" sz="3200" b="1" dirty="0" err="1">
                <a:solidFill>
                  <a:srgbClr val="0000FF"/>
                </a:solidFill>
              </a:rPr>
              <a:t>Drug-interactions</a:t>
            </a:r>
            <a:r>
              <a:rPr lang="tr-TR" sz="3200" b="1" dirty="0">
                <a:solidFill>
                  <a:srgbClr val="0000FF"/>
                </a:solidFill>
              </a:rPr>
              <a:t>)</a:t>
            </a:r>
            <a:endParaRPr lang="en-US" sz="3200" b="1" dirty="0">
              <a:solidFill>
                <a:srgbClr val="0000FF"/>
              </a:solidFill>
            </a:endParaRPr>
          </a:p>
          <a:p>
            <a:pPr eaLnBrk="1" hangingPunct="1"/>
            <a:r>
              <a:rPr lang="en-US" sz="2400" dirty="0"/>
              <a:t>Free (unbound) levels in plasma is increased transiently by drugs that compete for binding</a:t>
            </a:r>
          </a:p>
          <a:p>
            <a:pPr lvl="1" eaLnBrk="1" hangingPunct="1"/>
            <a:r>
              <a:rPr lang="en-US" sz="2400" dirty="0"/>
              <a:t>Sulfonamides</a:t>
            </a:r>
          </a:p>
          <a:p>
            <a:pPr lvl="1" eaLnBrk="1" hangingPunct="1"/>
            <a:r>
              <a:rPr lang="en-US" sz="2400" dirty="0" err="1"/>
              <a:t>Valproic</a:t>
            </a:r>
            <a:r>
              <a:rPr lang="en-US" sz="2400" dirty="0"/>
              <a:t> acid</a:t>
            </a:r>
            <a:endParaRPr lang="tr-TR" sz="2400" dirty="0"/>
          </a:p>
          <a:p>
            <a:pPr eaLnBrk="1" hangingPunct="1"/>
            <a:r>
              <a:rPr lang="en-US" sz="2400" dirty="0"/>
              <a:t>Metabolism is enhanced in the presence of inducers of liver metabolism</a:t>
            </a:r>
          </a:p>
          <a:p>
            <a:pPr lvl="1" eaLnBrk="1" hangingPunct="1"/>
            <a:r>
              <a:rPr lang="en-US" sz="2400" dirty="0"/>
              <a:t> Phenobarbital</a:t>
            </a:r>
          </a:p>
          <a:p>
            <a:pPr lvl="1" eaLnBrk="1" hangingPunct="1"/>
            <a:r>
              <a:rPr lang="en-US" sz="2400" dirty="0"/>
              <a:t> Rifampicin</a:t>
            </a:r>
            <a:endParaRPr lang="tr-TR" sz="2400" dirty="0"/>
          </a:p>
          <a:p>
            <a:pPr eaLnBrk="1" hangingPunct="1"/>
            <a:r>
              <a:rPr lang="en-US" sz="2400" dirty="0"/>
              <a:t>Metabolism is inhibited by other drugs</a:t>
            </a:r>
          </a:p>
          <a:p>
            <a:pPr lvl="1" eaLnBrk="1" hangingPunct="1"/>
            <a:r>
              <a:rPr lang="en-US" sz="2400" dirty="0"/>
              <a:t>Cimetidine</a:t>
            </a:r>
          </a:p>
          <a:p>
            <a:pPr lvl="1" eaLnBrk="1" hangingPunct="1"/>
            <a:r>
              <a:rPr lang="en-US" sz="2400" dirty="0"/>
              <a:t>Isoniazid </a:t>
            </a:r>
            <a:endParaRPr lang="tr-TR" sz="2400" dirty="0"/>
          </a:p>
          <a:p>
            <a:pPr lvl="1" eaLnBrk="1" hangingPunct="1"/>
            <a:r>
              <a:rPr lang="en-US" sz="2400" dirty="0"/>
              <a:t>Chloramphenicol</a:t>
            </a:r>
          </a:p>
          <a:p>
            <a:pPr marL="457200" lvl="1" indent="0" eaLnBrk="1" hangingPunct="1">
              <a:buNone/>
            </a:pPr>
            <a:endParaRPr lang="en-US" dirty="0"/>
          </a:p>
          <a:p>
            <a:pPr marL="457200" lvl="1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28677"/>
      </p:ext>
    </p:extLst>
  </p:cSld>
  <p:clrMapOvr>
    <a:masterClrMapping/>
  </p:clrMapOvr>
  <p:transition>
    <p:check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8229600" cy="685800"/>
          </a:xfrm>
        </p:spPr>
        <p:txBody>
          <a:bodyPr/>
          <a:lstStyle/>
          <a:p>
            <a:pPr algn="l" rtl="0"/>
            <a:r>
              <a:rPr lang="en-US" sz="3600" b="1" dirty="0">
                <a:solidFill>
                  <a:srgbClr val="C00000"/>
                </a:solidFill>
              </a:rPr>
              <a:t>Side effects of Phenytoin</a:t>
            </a:r>
          </a:p>
        </p:txBody>
      </p:sp>
      <p:sp>
        <p:nvSpPr>
          <p:cNvPr id="1269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762999" cy="6019800"/>
          </a:xfrm>
        </p:spPr>
        <p:txBody>
          <a:bodyPr/>
          <a:lstStyle/>
          <a:p>
            <a:pPr algn="l" rtl="0"/>
            <a:r>
              <a:rPr lang="en-US" sz="2400" b="1" i="1" dirty="0"/>
              <a:t>Gingival hyperplasia</a:t>
            </a:r>
          </a:p>
          <a:p>
            <a:pPr algn="l" rtl="0"/>
            <a:r>
              <a:rPr lang="en-US" sz="2400" b="1" i="1" dirty="0"/>
              <a:t>Hirsutism</a:t>
            </a:r>
          </a:p>
          <a:p>
            <a:pPr algn="l" rtl="0"/>
            <a:r>
              <a:rPr lang="en-US" sz="2400" b="1" i="1" dirty="0"/>
              <a:t>Megaloblastic </a:t>
            </a:r>
            <a:r>
              <a:rPr lang="en-US" sz="2400" b="1" i="1" dirty="0" err="1"/>
              <a:t>anaemia</a:t>
            </a:r>
            <a:endParaRPr lang="en-US" sz="2400" b="1" i="1" dirty="0"/>
          </a:p>
          <a:p>
            <a:pPr algn="l" rtl="0"/>
            <a:r>
              <a:rPr lang="en-US" sz="2400" b="1" i="1" dirty="0"/>
              <a:t>Hypersensitivity reactions (mainly skin rashes and lesions, mouth ulcer) </a:t>
            </a:r>
          </a:p>
          <a:p>
            <a:pPr algn="l" rtl="0"/>
            <a:r>
              <a:rPr lang="en-US" sz="2400" b="1" i="1" dirty="0"/>
              <a:t>Hepatitis –rare</a:t>
            </a:r>
          </a:p>
          <a:p>
            <a:pPr algn="l" rtl="0"/>
            <a:r>
              <a:rPr lang="en-US" sz="2400" b="1" i="1" dirty="0"/>
              <a:t>Fetal malformations- esp. cleft plate</a:t>
            </a:r>
            <a:endParaRPr lang="x-none" sz="2400" b="1" i="1" dirty="0"/>
          </a:p>
          <a:p>
            <a:pPr algn="l" rtl="0"/>
            <a:r>
              <a:rPr lang="en-US" sz="2400" b="1" i="1" dirty="0" err="1"/>
              <a:t>Osteomalacia</a:t>
            </a:r>
            <a:r>
              <a:rPr lang="en-US" sz="2400" b="1" i="1" dirty="0"/>
              <a:t> due to abnormalities in </a:t>
            </a:r>
            <a:r>
              <a:rPr lang="en-US" sz="2400" b="1" i="1" dirty="0" err="1"/>
              <a:t>vit</a:t>
            </a:r>
            <a:r>
              <a:rPr lang="en-US" sz="2400" b="1" i="1" dirty="0"/>
              <a:t> D metabolism</a:t>
            </a:r>
            <a:endParaRPr lang="tr-TR" sz="2400" b="1" i="1" dirty="0"/>
          </a:p>
          <a:p>
            <a:r>
              <a:rPr lang="tr-TR" sz="2400" b="1" i="1" dirty="0"/>
              <a:t> </a:t>
            </a:r>
            <a:r>
              <a:rPr lang="en-US" sz="2400" b="1" i="1" dirty="0"/>
              <a:t>Phenytoin can decrease synthesis of vitamin K–dependent</a:t>
            </a:r>
            <a:r>
              <a:rPr lang="tr-TR" sz="2400" b="1" i="1" dirty="0"/>
              <a:t> </a:t>
            </a:r>
            <a:r>
              <a:rPr lang="en-US" sz="2400" b="1" i="1" dirty="0"/>
              <a:t>clotting factors and can thereby cause bleeding tendencies in</a:t>
            </a:r>
            <a:r>
              <a:rPr lang="tr-TR" sz="2400" b="1" i="1" dirty="0"/>
              <a:t> </a:t>
            </a:r>
            <a:r>
              <a:rPr lang="en-US" sz="2400" b="1" i="1" dirty="0"/>
              <a:t>newborns.</a:t>
            </a:r>
          </a:p>
        </p:txBody>
      </p:sp>
    </p:spTree>
    <p:extLst>
      <p:ext uri="{BB962C8B-B14F-4D97-AF65-F5344CB8AC3E}">
        <p14:creationId xmlns:p14="http://schemas.microsoft.com/office/powerpoint/2010/main" val="711686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762000"/>
            <a:ext cx="7191442" cy="547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3592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>
                <a:solidFill>
                  <a:srgbClr val="009900"/>
                </a:solidFill>
              </a:rPr>
              <a:t>ANTISEIZURE DRUGS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2286000"/>
            <a:ext cx="82296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dirty="0">
                <a:solidFill>
                  <a:srgbClr val="0000FF"/>
                </a:solidFill>
              </a:rPr>
              <a:t>CARBAMAZEPINE</a:t>
            </a:r>
          </a:p>
          <a:p>
            <a:pPr eaLnBrk="1" hangingPunct="1"/>
            <a:r>
              <a:rPr lang="en-US" sz="2800" dirty="0"/>
              <a:t>Blocks sodium channels</a:t>
            </a:r>
          </a:p>
          <a:p>
            <a:pPr eaLnBrk="1" hangingPunct="1"/>
            <a:r>
              <a:rPr lang="en-US" sz="2800" dirty="0"/>
              <a:t>Absorbed orally</a:t>
            </a:r>
          </a:p>
          <a:p>
            <a:pPr eaLnBrk="1" hangingPunct="1"/>
            <a:r>
              <a:rPr lang="en-US" sz="2800" dirty="0"/>
              <a:t>Bound to plasma proteins (70%) </a:t>
            </a:r>
          </a:p>
        </p:txBody>
      </p:sp>
    </p:spTree>
    <p:extLst>
      <p:ext uri="{BB962C8B-B14F-4D97-AF65-F5344CB8AC3E}">
        <p14:creationId xmlns:p14="http://schemas.microsoft.com/office/powerpoint/2010/main" val="86291935"/>
      </p:ext>
    </p:extLst>
  </p:cSld>
  <p:clrMapOvr>
    <a:masterClrMapping/>
  </p:clrMapOvr>
  <p:transition>
    <p:check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>
                <a:solidFill>
                  <a:srgbClr val="009900"/>
                </a:solidFill>
              </a:rPr>
              <a:t>ANTISEIZURE DRUGS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82296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dirty="0">
                <a:solidFill>
                  <a:srgbClr val="0000FF"/>
                </a:solidFill>
              </a:rPr>
              <a:t>CARBAMAZEPINE</a:t>
            </a:r>
          </a:p>
          <a:p>
            <a:pPr eaLnBrk="1" hangingPunct="1"/>
            <a:r>
              <a:rPr lang="en-US" sz="2800" dirty="0">
                <a:solidFill>
                  <a:srgbClr val="009900"/>
                </a:solidFill>
              </a:rPr>
              <a:t>Enzyme inducer</a:t>
            </a:r>
          </a:p>
          <a:p>
            <a:pPr lvl="1" eaLnBrk="1" hangingPunct="1"/>
            <a:r>
              <a:rPr lang="en-US" sz="2800" dirty="0"/>
              <a:t>Increases the metabolism of the drug itself </a:t>
            </a:r>
          </a:p>
          <a:p>
            <a:pPr lvl="1" eaLnBrk="1" hangingPunct="1"/>
            <a:r>
              <a:rPr lang="en-US" sz="2800" dirty="0"/>
              <a:t>May increase the clearance of many other anticonvulsant drugs </a:t>
            </a:r>
            <a:r>
              <a:rPr lang="tr-TR" sz="2800" dirty="0"/>
              <a:t>and </a:t>
            </a:r>
            <a:r>
              <a:rPr lang="en-US" sz="2800" dirty="0"/>
              <a:t>other drugs e.g. oral contraceptives, warfarin, etc.</a:t>
            </a:r>
          </a:p>
          <a:p>
            <a:pPr lvl="1" eaLnBrk="1" hangingPunct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44770999"/>
      </p:ext>
    </p:extLst>
  </p:cSld>
  <p:clrMapOvr>
    <a:masterClrMapping/>
  </p:clrMapOvr>
  <p:transition>
    <p:check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839200" cy="6477000"/>
          </a:xfrm>
        </p:spPr>
        <p:txBody>
          <a:bodyPr/>
          <a:lstStyle/>
          <a:p>
            <a:pPr algn="ctr" rtl="0">
              <a:lnSpc>
                <a:spcPct val="90000"/>
              </a:lnSpc>
            </a:pPr>
            <a:r>
              <a:rPr lang="en-US" sz="2800" b="1" u="sng" dirty="0"/>
              <a:t>Side Effects of Carbamazepine: </a:t>
            </a:r>
          </a:p>
          <a:p>
            <a:pPr algn="l" rtl="0">
              <a:lnSpc>
                <a:spcPct val="90000"/>
              </a:lnSpc>
            </a:pPr>
            <a:r>
              <a:rPr lang="en-US" sz="2800" i="1" dirty="0"/>
              <a:t>G.I upset</a:t>
            </a:r>
          </a:p>
          <a:p>
            <a:pPr algn="l" rtl="0">
              <a:lnSpc>
                <a:spcPct val="90000"/>
              </a:lnSpc>
            </a:pPr>
            <a:r>
              <a:rPr lang="en-US" sz="2800" i="1" dirty="0" err="1"/>
              <a:t>Drowziness</a:t>
            </a:r>
            <a:r>
              <a:rPr lang="en-US" sz="2800" i="1" dirty="0"/>
              <a:t>, ataxia and headache; diplopia</a:t>
            </a:r>
          </a:p>
          <a:p>
            <a:pPr algn="l" rtl="0">
              <a:lnSpc>
                <a:spcPct val="90000"/>
              </a:lnSpc>
            </a:pPr>
            <a:r>
              <a:rPr lang="en-US" sz="2800" i="1" dirty="0"/>
              <a:t>Hepatotoxicity- rare</a:t>
            </a:r>
          </a:p>
          <a:p>
            <a:pPr algn="l" rtl="0">
              <a:lnSpc>
                <a:spcPct val="90000"/>
              </a:lnSpc>
            </a:pPr>
            <a:r>
              <a:rPr lang="en-US" sz="2800" i="1" u="sng" dirty="0"/>
              <a:t>Congenital malformation (craniofacial anomalies &amp; neural tube defects).</a:t>
            </a:r>
          </a:p>
          <a:p>
            <a:pPr algn="l" rtl="0">
              <a:lnSpc>
                <a:spcPct val="90000"/>
              </a:lnSpc>
            </a:pPr>
            <a:r>
              <a:rPr lang="en-US" sz="2800" i="1" u="sng" dirty="0" err="1"/>
              <a:t>Hyponatraemia</a:t>
            </a:r>
            <a:r>
              <a:rPr lang="en-US" sz="2800" i="1" dirty="0"/>
              <a:t> &amp; water intoxication.</a:t>
            </a:r>
          </a:p>
          <a:p>
            <a:pPr algn="l" rtl="0">
              <a:lnSpc>
                <a:spcPct val="90000"/>
              </a:lnSpc>
            </a:pPr>
            <a:r>
              <a:rPr lang="en-US" sz="2800" i="1" dirty="0"/>
              <a:t>Late hypersensitivity reaction (erythematous skin rashes, mouth ulceration and lymphadenopathy. </a:t>
            </a:r>
          </a:p>
          <a:p>
            <a:pPr algn="l" rtl="0">
              <a:lnSpc>
                <a:spcPct val="90000"/>
              </a:lnSpc>
            </a:pPr>
            <a:r>
              <a:rPr lang="en-US" sz="2800" i="1" dirty="0"/>
              <a:t>Blood </a:t>
            </a:r>
            <a:r>
              <a:rPr lang="en-US" sz="2800" i="1" dirty="0" err="1"/>
              <a:t>dyscrasias</a:t>
            </a:r>
            <a:r>
              <a:rPr lang="en-US" sz="2800" i="1" dirty="0"/>
              <a:t> as fetal aplastic anemia (stop medication); mild leukopenia (decrease the dose) 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x-none" sz="2800" i="1" dirty="0"/>
          </a:p>
          <a:p>
            <a:pPr algn="l" rtl="0">
              <a:lnSpc>
                <a:spcPct val="90000"/>
              </a:lnSpc>
              <a:buFontTx/>
              <a:buNone/>
            </a:pP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038307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ctr"/>
            <a:r>
              <a:rPr lang="en-US" b="1" dirty="0"/>
              <a:t>Phenobarbital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6172200"/>
          </a:xfrm>
        </p:spPr>
        <p:txBody>
          <a:bodyPr/>
          <a:lstStyle/>
          <a:p>
            <a:pPr algn="l" rtl="0">
              <a:buFontTx/>
              <a:buNone/>
            </a:pPr>
            <a:r>
              <a:rPr lang="en-US" sz="3600" b="1" dirty="0"/>
              <a:t> </a:t>
            </a:r>
          </a:p>
          <a:p>
            <a:pPr algn="l" rtl="0">
              <a:buFontTx/>
              <a:buNone/>
            </a:pPr>
            <a:r>
              <a:rPr lang="en-US" sz="3600" b="1" dirty="0"/>
              <a:t>Mechanism of Action:</a:t>
            </a:r>
          </a:p>
          <a:p>
            <a:pPr algn="l" rtl="0"/>
            <a:r>
              <a:rPr lang="en-US" b="1" dirty="0"/>
              <a:t> </a:t>
            </a:r>
            <a:r>
              <a:rPr lang="en-US" sz="2800" dirty="0"/>
              <a:t>Increases the inhibitory neurotransmitters (GABA ) and decreasing the excitatory transmission.</a:t>
            </a:r>
          </a:p>
          <a:p>
            <a:pPr algn="l" rtl="0"/>
            <a:r>
              <a:rPr lang="en-US" sz="2800" dirty="0"/>
              <a:t> Also, it also prolongs the opening of Cl</a:t>
            </a:r>
            <a:r>
              <a:rPr lang="en-US" sz="2800" baseline="30000" dirty="0"/>
              <a:t>-</a:t>
            </a:r>
            <a:r>
              <a:rPr lang="en-US" sz="2800" dirty="0"/>
              <a:t> channels</a:t>
            </a:r>
            <a:r>
              <a:rPr lang="en-US" dirty="0"/>
              <a:t>.   </a:t>
            </a:r>
            <a:endParaRPr lang="tr-TR" dirty="0"/>
          </a:p>
          <a:p>
            <a:pPr algn="l" rtl="0"/>
            <a:endParaRPr lang="tr-TR" dirty="0"/>
          </a:p>
          <a:p>
            <a:pPr marL="0" indent="0" algn="l" rtl="0">
              <a:buNone/>
            </a:pPr>
            <a:endParaRPr lang="en-US" dirty="0"/>
          </a:p>
          <a:p>
            <a:pPr algn="l" rtl="0">
              <a:buFontTx/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41844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017588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PHENOBARBITAL DRUG INTERACTIONS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79296" cy="5181600"/>
          </a:xfrm>
        </p:spPr>
        <p:txBody>
          <a:bodyPr>
            <a:normAutofit/>
          </a:bodyPr>
          <a:lstStyle/>
          <a:p>
            <a:r>
              <a:rPr lang="en-US" sz="3200" b="1" u="sng" dirty="0">
                <a:effectLst/>
              </a:rPr>
              <a:t>Increase</a:t>
            </a:r>
            <a:r>
              <a:rPr lang="en-US" sz="3200" dirty="0"/>
              <a:t> phenobarbital levels via metabolism; acute ethanol ingestion, chloramphenicol, </a:t>
            </a:r>
            <a:r>
              <a:rPr lang="en-US" sz="3200" dirty="0" err="1"/>
              <a:t>valproic</a:t>
            </a:r>
            <a:r>
              <a:rPr lang="en-US" sz="3200" dirty="0"/>
              <a:t> acid</a:t>
            </a:r>
          </a:p>
          <a:p>
            <a:r>
              <a:rPr lang="en-US" sz="3200" u="sng" dirty="0"/>
              <a:t>Decrease</a:t>
            </a:r>
            <a:r>
              <a:rPr lang="en-US" sz="3200" dirty="0"/>
              <a:t> phenobarbital levels via increase metabolism, chronic alcohol ingestion, pyridoxine, rifampin</a:t>
            </a:r>
          </a:p>
          <a:p>
            <a:r>
              <a:rPr lang="en-US" sz="3200" dirty="0"/>
              <a:t>Barbiturates </a:t>
            </a:r>
            <a:r>
              <a:rPr lang="en-US" sz="3200" b="1" u="sng" dirty="0"/>
              <a:t>decrease</a:t>
            </a:r>
            <a:r>
              <a:rPr lang="en-US" sz="3200" dirty="0"/>
              <a:t> serum levels</a:t>
            </a:r>
            <a:r>
              <a:rPr lang="tr-TR" sz="3200" dirty="0"/>
              <a:t> of </a:t>
            </a:r>
            <a:r>
              <a:rPr lang="en-US" sz="3200" dirty="0"/>
              <a:t>tricyclics, warfarin, beta blockers, oral contraceptives, </a:t>
            </a:r>
            <a:r>
              <a:rPr lang="en-US" sz="3200" dirty="0" err="1"/>
              <a:t>digitoxin</a:t>
            </a:r>
            <a:r>
              <a:rPr lang="en-US" sz="3200" dirty="0"/>
              <a:t>, doxycycline, metronidazole, </a:t>
            </a:r>
            <a:r>
              <a:rPr lang="en-US" sz="3200" dirty="0" err="1"/>
              <a:t>theophyllline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0445353"/>
      </p:ext>
    </p:extLst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2" name="Picture 4" descr="scan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-100013"/>
            <a:ext cx="8675687" cy="6958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0587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579296" cy="6400800"/>
          </a:xfrm>
        </p:spPr>
        <p:txBody>
          <a:bodyPr/>
          <a:lstStyle/>
          <a:p>
            <a:pPr algn="ctr" rtl="0">
              <a:buFontTx/>
              <a:buNone/>
            </a:pPr>
            <a:endParaRPr lang="en-US" sz="3600" b="1" dirty="0"/>
          </a:p>
          <a:p>
            <a:pPr algn="ctr" rtl="0">
              <a:buFontTx/>
              <a:buNone/>
            </a:pPr>
            <a:endParaRPr lang="en-US" sz="3600" b="1" dirty="0"/>
          </a:p>
          <a:p>
            <a:pPr algn="ctr" rtl="0">
              <a:buFontTx/>
              <a:buNone/>
            </a:pPr>
            <a:r>
              <a:rPr lang="en-US" sz="3600" b="1" dirty="0"/>
              <a:t>Sodium Valproate or </a:t>
            </a:r>
            <a:r>
              <a:rPr lang="en-US" sz="3600" b="1" dirty="0" err="1"/>
              <a:t>Valproic</a:t>
            </a:r>
            <a:r>
              <a:rPr lang="en-US" sz="3600" b="1" dirty="0"/>
              <a:t> Acid </a:t>
            </a:r>
          </a:p>
          <a:p>
            <a:pPr algn="l" rtl="0"/>
            <a:r>
              <a:rPr lang="en-US" sz="3200" dirty="0"/>
              <a:t>Available as capsule, Syrup, I.V</a:t>
            </a:r>
          </a:p>
          <a:p>
            <a:pPr algn="l" rtl="0"/>
            <a:r>
              <a:rPr lang="en-US" sz="3200" dirty="0"/>
              <a:t>Inhibits metabolism of several drugs such as Carbamazepine; phenytoin, </a:t>
            </a:r>
            <a:r>
              <a:rPr lang="en-US" sz="3200" dirty="0" err="1"/>
              <a:t>Topiramate</a:t>
            </a:r>
            <a:r>
              <a:rPr lang="en-US" sz="3200" dirty="0"/>
              <a:t> and phenobarbital.</a:t>
            </a:r>
          </a:p>
        </p:txBody>
      </p:sp>
    </p:spTree>
    <p:extLst>
      <p:ext uri="{BB962C8B-B14F-4D97-AF65-F5344CB8AC3E}">
        <p14:creationId xmlns:p14="http://schemas.microsoft.com/office/powerpoint/2010/main" val="3598005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"/>
            <a:ext cx="8229600" cy="6705600"/>
          </a:xfrm>
        </p:spPr>
        <p:txBody>
          <a:bodyPr/>
          <a:lstStyle/>
          <a:p>
            <a:pPr algn="l" rtl="0"/>
            <a:endParaRPr lang="en-US" b="1" dirty="0"/>
          </a:p>
          <a:p>
            <a:pPr algn="l" rtl="0"/>
            <a:endParaRPr lang="en-US" b="1" dirty="0"/>
          </a:p>
          <a:p>
            <a:pPr marL="0" indent="0" algn="l" rtl="0">
              <a:buNone/>
            </a:pPr>
            <a:r>
              <a:rPr lang="en-US" sz="3200" b="1" dirty="0"/>
              <a:t>Side Effects of Sod. valproate:</a:t>
            </a:r>
          </a:p>
          <a:p>
            <a:pPr algn="l" rtl="0"/>
            <a:r>
              <a:rPr lang="en-US" sz="3200" dirty="0"/>
              <a:t>Nausea, vomiting and GIT disturbances (Start with low doses)</a:t>
            </a:r>
          </a:p>
          <a:p>
            <a:pPr algn="l" rtl="0"/>
            <a:r>
              <a:rPr lang="en-US" sz="3200" dirty="0"/>
              <a:t> </a:t>
            </a:r>
            <a:r>
              <a:rPr lang="en-US" sz="3200" b="1" dirty="0"/>
              <a:t>Increased appetite &amp; weight gain</a:t>
            </a:r>
            <a:r>
              <a:rPr lang="en-US" sz="3200" dirty="0"/>
              <a:t> </a:t>
            </a:r>
          </a:p>
          <a:p>
            <a:pPr algn="l" rtl="0"/>
            <a:r>
              <a:rPr lang="en-US" sz="3200" dirty="0"/>
              <a:t>Transient hair loss.</a:t>
            </a:r>
          </a:p>
          <a:p>
            <a:pPr algn="l" rtl="0"/>
            <a:r>
              <a:rPr lang="en-US" sz="3200" b="1" dirty="0"/>
              <a:t>Hepatotoxicity </a:t>
            </a:r>
          </a:p>
          <a:p>
            <a:pPr algn="l" rtl="0"/>
            <a:r>
              <a:rPr lang="en-US" sz="3200" dirty="0"/>
              <a:t>Thrombocytopenia</a:t>
            </a:r>
          </a:p>
          <a:p>
            <a:pPr algn="l" rtl="0"/>
            <a:r>
              <a:rPr lang="en-US" sz="3200" b="1" dirty="0"/>
              <a:t>Neural Tube defect</a:t>
            </a:r>
            <a:r>
              <a:rPr lang="en-US" sz="3200" dirty="0"/>
              <a:t> (e.g. </a:t>
            </a:r>
            <a:r>
              <a:rPr lang="en-US" sz="3200" dirty="0" err="1"/>
              <a:t>Spina</a:t>
            </a:r>
            <a:r>
              <a:rPr lang="en-US" sz="3200" dirty="0"/>
              <a:t> bifida) in the offspring of  women. (contraindicated in pregnancy) </a:t>
            </a:r>
          </a:p>
          <a:p>
            <a:pPr algn="l" rtl="0">
              <a:buFontTx/>
              <a:buNone/>
            </a:pPr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10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632"/>
            <a:ext cx="7620000" cy="5715000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2267744" y="6093296"/>
            <a:ext cx="589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Neural Tube defect</a:t>
            </a:r>
            <a:r>
              <a:rPr lang="tr-TR" b="1" dirty="0"/>
              <a:t> </a:t>
            </a:r>
            <a:r>
              <a:rPr lang="en-US" b="1" dirty="0"/>
              <a:t>in the offspring of  women. </a:t>
            </a:r>
            <a:r>
              <a:rPr lang="en-US" dirty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1265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620688"/>
            <a:ext cx="82296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dirty="0">
                <a:solidFill>
                  <a:srgbClr val="0000FF"/>
                </a:solidFill>
              </a:rPr>
              <a:t>ETHOSUXIMIDE</a:t>
            </a:r>
          </a:p>
          <a:p>
            <a:pPr eaLnBrk="1" hangingPunct="1"/>
            <a:r>
              <a:rPr lang="en-US" sz="2800" dirty="0"/>
              <a:t>Inhibits calcium channels</a:t>
            </a:r>
          </a:p>
          <a:p>
            <a:pPr eaLnBrk="1" hangingPunct="1"/>
            <a:r>
              <a:rPr lang="en-US" sz="2800" dirty="0" err="1">
                <a:solidFill>
                  <a:srgbClr val="009900"/>
                </a:solidFill>
              </a:rPr>
              <a:t>Valproic</a:t>
            </a:r>
            <a:r>
              <a:rPr lang="en-US" sz="2800" dirty="0">
                <a:solidFill>
                  <a:srgbClr val="009900"/>
                </a:solidFill>
              </a:rPr>
              <a:t> acid</a:t>
            </a:r>
            <a:r>
              <a:rPr lang="en-US" sz="2800" dirty="0"/>
              <a:t> increases the level of the drug</a:t>
            </a:r>
            <a:endParaRPr lang="tr-TR" sz="2800" dirty="0"/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r>
              <a:rPr lang="tr-TR" sz="2800" dirty="0"/>
              <a:t> </a:t>
            </a:r>
            <a:r>
              <a:rPr lang="en-US" sz="2800" dirty="0"/>
              <a:t>Toxic effects </a:t>
            </a:r>
          </a:p>
          <a:p>
            <a:r>
              <a:rPr lang="en-US" sz="2800" dirty="0"/>
              <a:t>Gastric and hematological abnormalities</a:t>
            </a:r>
          </a:p>
          <a:p>
            <a:r>
              <a:rPr lang="en-US" sz="2800" dirty="0"/>
              <a:t>Skin rashes</a:t>
            </a:r>
          </a:p>
          <a:p>
            <a:pPr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8283195"/>
      </p:ext>
    </p:extLst>
  </p:cSld>
  <p:clrMapOvr>
    <a:masterClrMapping/>
  </p:clrMapOvr>
  <p:transition>
    <p:check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BENZODIAZEPINES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0689"/>
            <a:ext cx="8229600" cy="4835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/>
              <a:t>Diazepam,   lorazepam, clonazepam, </a:t>
            </a:r>
            <a:r>
              <a:rPr lang="en-US" sz="3600" dirty="0" err="1"/>
              <a:t>clorazepate</a:t>
            </a:r>
            <a:r>
              <a:rPr lang="en-US" sz="3600" dirty="0"/>
              <a:t>, </a:t>
            </a:r>
            <a:r>
              <a:rPr lang="en-US" sz="3600" dirty="0" err="1"/>
              <a:t>Nitrazepam</a:t>
            </a:r>
            <a:r>
              <a:rPr lang="en-US" sz="3600" dirty="0"/>
              <a:t>,  </a:t>
            </a:r>
            <a:r>
              <a:rPr lang="en-US" sz="3600" dirty="0" err="1"/>
              <a:t>clobazam</a:t>
            </a:r>
            <a:endParaRPr lang="en-US" sz="3600" dirty="0"/>
          </a:p>
          <a:p>
            <a:pPr>
              <a:lnSpc>
                <a:spcPct val="90000"/>
              </a:lnSpc>
            </a:pPr>
            <a:r>
              <a:rPr lang="en-US" sz="3600" dirty="0"/>
              <a:t>Extensively metabolized with many active metabolites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May cause sedation, tolerance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DIAZEPAM: </a:t>
            </a:r>
            <a:r>
              <a:rPr lang="tr-TR" sz="3600" dirty="0" err="1"/>
              <a:t>used</a:t>
            </a:r>
            <a:r>
              <a:rPr lang="en-US" sz="3600" dirty="0"/>
              <a:t> for status epilepticus</a:t>
            </a:r>
          </a:p>
        </p:txBody>
      </p:sp>
    </p:spTree>
    <p:extLst>
      <p:ext uri="{BB962C8B-B14F-4D97-AF65-F5344CB8AC3E}">
        <p14:creationId xmlns:p14="http://schemas.microsoft.com/office/powerpoint/2010/main" val="1858184173"/>
      </p:ext>
    </p:extLst>
  </p:cSld>
  <p:clrMapOvr>
    <a:masterClrMapping/>
  </p:clrMapOvr>
  <p:transition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4000" b="1" dirty="0">
                <a:solidFill>
                  <a:schemeClr val="tx1"/>
                </a:solidFill>
              </a:rPr>
              <a:t>Newer Antiepileptic  Drugs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( Second- Generation 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marL="609600" indent="-609600" algn="l" rtl="0">
              <a:lnSpc>
                <a:spcPct val="90000"/>
              </a:lnSpc>
              <a:buFontTx/>
              <a:buAutoNum type="arabicPeriod"/>
            </a:pPr>
            <a:r>
              <a:rPr lang="en-US" sz="2800" dirty="0" err="1"/>
              <a:t>Vigabatrin</a:t>
            </a:r>
            <a:r>
              <a:rPr lang="en-US" sz="2800" dirty="0"/>
              <a:t> </a:t>
            </a:r>
            <a:endParaRPr lang="tr-TR" sz="2800" dirty="0"/>
          </a:p>
          <a:p>
            <a:pPr marL="609600" indent="-609600" algn="l" rtl="0">
              <a:lnSpc>
                <a:spcPct val="90000"/>
              </a:lnSpc>
              <a:buFontTx/>
              <a:buAutoNum type="arabicPeriod"/>
            </a:pPr>
            <a:r>
              <a:rPr lang="en-US" sz="2800" dirty="0"/>
              <a:t>Gabapentin  </a:t>
            </a:r>
          </a:p>
          <a:p>
            <a:pPr marL="609600" indent="-609600" algn="l" rtl="0">
              <a:lnSpc>
                <a:spcPct val="90000"/>
              </a:lnSpc>
              <a:buFontTx/>
              <a:buAutoNum type="arabicPeriod"/>
            </a:pPr>
            <a:r>
              <a:rPr lang="en-US" sz="2800" dirty="0"/>
              <a:t>Lamotrigine  </a:t>
            </a:r>
          </a:p>
          <a:p>
            <a:pPr marL="609600" indent="-609600" algn="l" rtl="0">
              <a:lnSpc>
                <a:spcPct val="90000"/>
              </a:lnSpc>
              <a:buFontTx/>
              <a:buAutoNum type="arabicPeriod"/>
            </a:pPr>
            <a:r>
              <a:rPr lang="en-US" sz="2800" dirty="0" err="1"/>
              <a:t>Topiramate</a:t>
            </a:r>
            <a:r>
              <a:rPr lang="en-US" sz="2800" dirty="0"/>
              <a:t>  </a:t>
            </a:r>
          </a:p>
          <a:p>
            <a:pPr marL="609600" indent="-609600" algn="l" rtl="0">
              <a:lnSpc>
                <a:spcPct val="90000"/>
              </a:lnSpc>
              <a:buFontTx/>
              <a:buAutoNum type="arabicPeriod"/>
            </a:pPr>
            <a:r>
              <a:rPr lang="en-US" sz="2800" dirty="0" err="1"/>
              <a:t>Tiagabine</a:t>
            </a:r>
            <a:r>
              <a:rPr lang="en-US" sz="2800" dirty="0"/>
              <a:t> </a:t>
            </a:r>
          </a:p>
          <a:p>
            <a:pPr marL="609600" indent="-609600" algn="l" rtl="0">
              <a:lnSpc>
                <a:spcPct val="90000"/>
              </a:lnSpc>
              <a:buFontTx/>
              <a:buAutoNum type="arabicPeriod"/>
            </a:pPr>
            <a:r>
              <a:rPr lang="en-US" sz="2800" dirty="0"/>
              <a:t> </a:t>
            </a:r>
            <a:r>
              <a:rPr lang="en-US" sz="2800" dirty="0" err="1"/>
              <a:t>levetiracetam</a:t>
            </a:r>
            <a:r>
              <a:rPr lang="en-US" sz="2800" dirty="0"/>
              <a:t> </a:t>
            </a:r>
          </a:p>
          <a:p>
            <a:pPr marL="609600" indent="-609600" algn="l" rtl="0">
              <a:lnSpc>
                <a:spcPct val="90000"/>
              </a:lnSpc>
              <a:buFontTx/>
              <a:buAutoNum type="arabicPeriod"/>
            </a:pPr>
            <a:r>
              <a:rPr lang="en-US" sz="2800" dirty="0"/>
              <a:t>Oxcarbazepine  (safety profile similar to CBZ). Hyponatremia is also problem, however it is less likely to cause rash than CBZ.</a:t>
            </a:r>
          </a:p>
          <a:p>
            <a:pPr marL="609600" indent="-609600" algn="l" rtl="0">
              <a:lnSpc>
                <a:spcPct val="90000"/>
              </a:lnSpc>
              <a:buFontTx/>
              <a:buAutoNum type="arabicPeriod"/>
            </a:pPr>
            <a:r>
              <a:rPr lang="en-US" sz="2800" dirty="0" err="1"/>
              <a:t>Zonisamide</a:t>
            </a:r>
            <a:r>
              <a:rPr lang="en-US" sz="2800" dirty="0"/>
              <a:t>  </a:t>
            </a:r>
          </a:p>
          <a:p>
            <a:pPr marL="609600" indent="-609600" algn="l" rtl="0">
              <a:lnSpc>
                <a:spcPct val="90000"/>
              </a:lnSpc>
              <a:buFontTx/>
              <a:buNone/>
            </a:pP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72153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6632"/>
            <a:ext cx="8496944" cy="6552728"/>
          </a:xfrm>
        </p:spPr>
        <p:txBody>
          <a:bodyPr>
            <a:normAutofit fontScale="47500" lnSpcReduction="20000"/>
          </a:bodyPr>
          <a:lstStyle/>
          <a:p>
            <a:pPr algn="l" rtl="0"/>
            <a:r>
              <a:rPr lang="en-US" sz="5100" b="1" dirty="0"/>
              <a:t>NEWER  AGENTS  DIFFER FROM OLDER  DRUGS  BY</a:t>
            </a:r>
            <a:endParaRPr lang="tr-TR" sz="5100" b="1" dirty="0"/>
          </a:p>
          <a:p>
            <a:pPr marL="0" indent="0" algn="l" rtl="0">
              <a:buNone/>
            </a:pPr>
            <a:endParaRPr lang="en-US" sz="5100" b="1" dirty="0"/>
          </a:p>
          <a:p>
            <a:pPr>
              <a:buFontTx/>
              <a:buChar char="-"/>
            </a:pPr>
            <a:r>
              <a:rPr lang="en-US" sz="5100" dirty="0"/>
              <a:t>Clinical</a:t>
            </a:r>
            <a:r>
              <a:rPr lang="tr-TR" sz="5100" dirty="0"/>
              <a:t> </a:t>
            </a:r>
            <a:r>
              <a:rPr lang="en-US" sz="5100" dirty="0"/>
              <a:t>experience with the newer drugs is less than that of traditional</a:t>
            </a:r>
            <a:r>
              <a:rPr lang="tr-TR" sz="5100" dirty="0"/>
              <a:t> </a:t>
            </a:r>
            <a:r>
              <a:rPr lang="en-US" sz="5100" dirty="0"/>
              <a:t>AEDs, they are prescribed less often. Oxcarbazepine and</a:t>
            </a:r>
            <a:r>
              <a:rPr lang="tr-TR" sz="5100" dirty="0"/>
              <a:t> </a:t>
            </a:r>
            <a:r>
              <a:rPr lang="en-US" sz="5100" dirty="0"/>
              <a:t>lamotrigine are the primary exceptions to this rule.</a:t>
            </a:r>
            <a:endParaRPr lang="tr-TR" sz="5100" dirty="0"/>
          </a:p>
          <a:p>
            <a:pPr marL="0" indent="0">
              <a:buNone/>
            </a:pPr>
            <a:endParaRPr lang="tr-TR" sz="5100" dirty="0"/>
          </a:p>
          <a:p>
            <a:pPr>
              <a:buFontTx/>
              <a:buChar char="-"/>
            </a:pPr>
            <a:r>
              <a:rPr lang="tr-TR" sz="5100" dirty="0"/>
              <a:t> </a:t>
            </a:r>
            <a:r>
              <a:rPr lang="tr-TR" sz="5100" dirty="0" err="1"/>
              <a:t>It</a:t>
            </a:r>
            <a:r>
              <a:rPr lang="tr-TR" sz="5100" dirty="0"/>
              <a:t> is </a:t>
            </a:r>
            <a:r>
              <a:rPr lang="tr-TR" sz="5100" dirty="0" err="1"/>
              <a:t>costly</a:t>
            </a:r>
            <a:r>
              <a:rPr lang="tr-TR" sz="5100" dirty="0"/>
              <a:t> </a:t>
            </a:r>
          </a:p>
          <a:p>
            <a:pPr marL="0" indent="0">
              <a:buNone/>
            </a:pPr>
            <a:endParaRPr lang="tr-TR" sz="5100" dirty="0"/>
          </a:p>
          <a:p>
            <a:pPr>
              <a:buFontTx/>
              <a:buChar char="-"/>
            </a:pPr>
            <a:r>
              <a:rPr lang="en-US" sz="5100" dirty="0"/>
              <a:t>Relatively lack of drug-drug interaction</a:t>
            </a:r>
            <a:r>
              <a:rPr lang="x-none" sz="5100" dirty="0"/>
              <a:t> </a:t>
            </a:r>
            <a:r>
              <a:rPr lang="tr-TR" sz="5100" dirty="0"/>
              <a:t>(</a:t>
            </a:r>
            <a:r>
              <a:rPr lang="tr-TR" sz="5100" dirty="0" err="1"/>
              <a:t>except</a:t>
            </a:r>
            <a:r>
              <a:rPr lang="tr-TR" sz="5100" dirty="0"/>
              <a:t> </a:t>
            </a:r>
            <a:r>
              <a:rPr lang="tr-TR" sz="5100" dirty="0" err="1"/>
              <a:t>oxcarbazepine</a:t>
            </a:r>
            <a:r>
              <a:rPr lang="tr-TR" sz="5100" dirty="0"/>
              <a:t>)</a:t>
            </a:r>
          </a:p>
          <a:p>
            <a:pPr algn="l" rtl="0">
              <a:buFontTx/>
              <a:buChar char="-"/>
            </a:pPr>
            <a:endParaRPr lang="tr-TR" sz="5100" dirty="0"/>
          </a:p>
          <a:p>
            <a:pPr algn="l" rtl="0">
              <a:buFontTx/>
              <a:buChar char="-"/>
            </a:pPr>
            <a:r>
              <a:rPr lang="en-US" sz="5100" dirty="0"/>
              <a:t>they are better tolerated than the</a:t>
            </a:r>
            <a:r>
              <a:rPr lang="tr-TR" sz="5100" dirty="0"/>
              <a:t> </a:t>
            </a:r>
            <a:r>
              <a:rPr lang="en-US" sz="5100" dirty="0"/>
              <a:t>traditional AEDs</a:t>
            </a:r>
            <a:endParaRPr lang="tr-TR" sz="5100" dirty="0"/>
          </a:p>
          <a:p>
            <a:pPr marL="0" indent="0" algn="l" rtl="0">
              <a:buNone/>
            </a:pPr>
            <a:endParaRPr lang="tr-TR" sz="5100" dirty="0"/>
          </a:p>
          <a:p>
            <a:pPr>
              <a:buFontTx/>
              <a:buChar char="-"/>
            </a:pPr>
            <a:r>
              <a:rPr lang="tr-TR" sz="5100" dirty="0"/>
              <a:t> </a:t>
            </a:r>
            <a:r>
              <a:rPr lang="tr-TR" sz="5100" dirty="0" err="1"/>
              <a:t>they</a:t>
            </a:r>
            <a:r>
              <a:rPr lang="tr-TR" sz="5100" dirty="0"/>
              <a:t> </a:t>
            </a:r>
            <a:r>
              <a:rPr lang="en-US" sz="5100" dirty="0"/>
              <a:t>may pose a smaller risk to the developing</a:t>
            </a:r>
            <a:r>
              <a:rPr lang="tr-TR" sz="5100" dirty="0"/>
              <a:t> </a:t>
            </a:r>
            <a:r>
              <a:rPr lang="en-US" sz="5100" dirty="0"/>
              <a:t>fetus.</a:t>
            </a:r>
            <a:endParaRPr lang="tr-TR" sz="5100" dirty="0"/>
          </a:p>
          <a:p>
            <a:pPr algn="l" rtl="0">
              <a:buFontTx/>
              <a:buChar char="-"/>
            </a:pPr>
            <a:endParaRPr lang="tr-TR" sz="5100" dirty="0"/>
          </a:p>
          <a:p>
            <a:pPr>
              <a:buFontTx/>
              <a:buChar char="-"/>
            </a:pPr>
            <a:r>
              <a:rPr lang="tr-TR" sz="5100" dirty="0"/>
              <a:t> </a:t>
            </a:r>
            <a:r>
              <a:rPr lang="tr-TR" sz="5100" dirty="0" err="1"/>
              <a:t>Felbamate</a:t>
            </a:r>
            <a:r>
              <a:rPr lang="tr-TR" sz="5100" dirty="0"/>
              <a:t>, </a:t>
            </a:r>
            <a:r>
              <a:rPr lang="tr-TR" sz="5100" dirty="0" err="1"/>
              <a:t>lacosamide</a:t>
            </a:r>
            <a:r>
              <a:rPr lang="tr-TR" sz="5100" dirty="0"/>
              <a:t>, </a:t>
            </a:r>
            <a:r>
              <a:rPr lang="tr-TR" sz="5100" dirty="0" err="1"/>
              <a:t>lamotrigine</a:t>
            </a:r>
            <a:r>
              <a:rPr lang="tr-TR" sz="5100" dirty="0"/>
              <a:t>, </a:t>
            </a:r>
            <a:r>
              <a:rPr lang="tr-TR" sz="5100" dirty="0" err="1"/>
              <a:t>oxcarbazepine</a:t>
            </a:r>
            <a:r>
              <a:rPr lang="tr-TR" sz="5100" dirty="0"/>
              <a:t>, </a:t>
            </a:r>
            <a:r>
              <a:rPr lang="tr-TR" sz="5100" dirty="0" err="1"/>
              <a:t>topiramate,and</a:t>
            </a:r>
            <a:r>
              <a:rPr lang="tr-TR" sz="5100" dirty="0"/>
              <a:t> </a:t>
            </a:r>
            <a:r>
              <a:rPr lang="tr-TR" sz="5100" dirty="0" err="1"/>
              <a:t>vigabatrin</a:t>
            </a:r>
            <a:r>
              <a:rPr lang="tr-TR" sz="5100" dirty="0"/>
              <a:t> can be </a:t>
            </a:r>
            <a:r>
              <a:rPr lang="tr-TR" sz="5100" dirty="0" err="1"/>
              <a:t>used</a:t>
            </a:r>
            <a:r>
              <a:rPr lang="tr-TR" sz="5100" dirty="0"/>
              <a:t> </a:t>
            </a:r>
            <a:r>
              <a:rPr lang="tr-TR" sz="5100" dirty="0" err="1"/>
              <a:t>for</a:t>
            </a:r>
            <a:r>
              <a:rPr lang="tr-TR" sz="5100" dirty="0"/>
              <a:t> </a:t>
            </a:r>
            <a:r>
              <a:rPr lang="tr-TR" sz="5100" dirty="0" err="1"/>
              <a:t>monoterapy</a:t>
            </a:r>
            <a:r>
              <a:rPr lang="tr-TR" sz="5100" dirty="0"/>
              <a:t>.</a:t>
            </a:r>
            <a:endParaRPr lang="en-US" sz="5100" dirty="0"/>
          </a:p>
          <a:p>
            <a:pPr algn="l" rtl="0">
              <a:buFontTx/>
              <a:buNone/>
            </a:pPr>
            <a:r>
              <a:rPr lang="en-US" sz="3200" b="1" dirty="0"/>
              <a:t>   </a:t>
            </a:r>
            <a:endParaRPr lang="tr-TR" sz="3200" b="1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33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>
                <a:solidFill>
                  <a:srgbClr val="009900"/>
                </a:solidFill>
              </a:rPr>
              <a:t>ANTISEIZURE DRUGS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133600"/>
            <a:ext cx="82296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>
                <a:solidFill>
                  <a:srgbClr val="0000FF"/>
                </a:solidFill>
              </a:rPr>
              <a:t>TOXICITY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>
                <a:solidFill>
                  <a:schemeClr val="tx1"/>
                </a:solidFill>
              </a:rPr>
              <a:t>	A.</a:t>
            </a:r>
            <a:r>
              <a:rPr lang="en-US" sz="2800">
                <a:solidFill>
                  <a:srgbClr val="009900"/>
                </a:solidFill>
              </a:rPr>
              <a:t>	TERATOGENICITY</a:t>
            </a:r>
          </a:p>
          <a:p>
            <a:pPr eaLnBrk="1" hangingPunct="1"/>
            <a:r>
              <a:rPr lang="en-US" sz="2800"/>
              <a:t>Increased </a:t>
            </a:r>
            <a:r>
              <a:rPr lang="en-US" sz="2800">
                <a:solidFill>
                  <a:srgbClr val="000000"/>
                </a:solidFill>
              </a:rPr>
              <a:t>risk for</a:t>
            </a:r>
            <a:r>
              <a:rPr lang="en-US" sz="2800">
                <a:solidFill>
                  <a:srgbClr val="009900"/>
                </a:solidFill>
              </a:rPr>
              <a:t> congenital abnormalities</a:t>
            </a:r>
          </a:p>
          <a:p>
            <a:pPr eaLnBrk="1" hangingPunct="1"/>
            <a:r>
              <a:rPr lang="en-US" sz="2800">
                <a:solidFill>
                  <a:srgbClr val="000000"/>
                </a:solidFill>
              </a:rPr>
              <a:t>Phenytoin</a:t>
            </a:r>
          </a:p>
          <a:p>
            <a:pPr lvl="1" eaLnBrk="1" hangingPunct="1"/>
            <a:r>
              <a:rPr lang="en-US">
                <a:solidFill>
                  <a:srgbClr val="009900"/>
                </a:solidFill>
              </a:rPr>
              <a:t>Fetal hydantoin  syndrome</a:t>
            </a:r>
          </a:p>
          <a:p>
            <a:pPr eaLnBrk="1" hangingPunct="1"/>
            <a:r>
              <a:rPr lang="en-US" sz="2800"/>
              <a:t>Valproic acid</a:t>
            </a:r>
          </a:p>
          <a:p>
            <a:pPr lvl="1" eaLnBrk="1" hangingPunct="1"/>
            <a:r>
              <a:rPr lang="en-US">
                <a:solidFill>
                  <a:srgbClr val="009900"/>
                </a:solidFill>
              </a:rPr>
              <a:t>Neural tube defect</a:t>
            </a:r>
            <a:r>
              <a:rPr lang="en-US"/>
              <a:t> (spina bifida)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30132830"/>
      </p:ext>
    </p:extLst>
  </p:cSld>
  <p:clrMapOvr>
    <a:masterClrMapping/>
  </p:clrMapOvr>
  <p:transition>
    <p:check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>
                <a:solidFill>
                  <a:srgbClr val="009900"/>
                </a:solidFill>
              </a:rPr>
              <a:t>ANTISEIZURE DRUGS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82296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dirty="0">
                <a:solidFill>
                  <a:srgbClr val="0000FF"/>
                </a:solidFill>
              </a:rPr>
              <a:t>TOXICITY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>
                <a:solidFill>
                  <a:schemeClr val="tx1"/>
                </a:solidFill>
              </a:rPr>
              <a:t>	B.	</a:t>
            </a:r>
            <a:r>
              <a:rPr lang="en-US" sz="2800" dirty="0">
                <a:solidFill>
                  <a:srgbClr val="009900"/>
                </a:solidFill>
              </a:rPr>
              <a:t>OVERDOSAGE TOXICITY</a:t>
            </a:r>
          </a:p>
          <a:p>
            <a:pPr eaLnBrk="1" hangingPunct="1"/>
            <a:r>
              <a:rPr lang="en-US" sz="2800" dirty="0"/>
              <a:t>Commonly used drugs are </a:t>
            </a:r>
            <a:r>
              <a:rPr lang="en-US" sz="2800" dirty="0">
                <a:solidFill>
                  <a:srgbClr val="009900"/>
                </a:solidFill>
              </a:rPr>
              <a:t>CNS depressants</a:t>
            </a:r>
          </a:p>
          <a:p>
            <a:pPr lvl="1" eaLnBrk="1" hangingPunct="1"/>
            <a:r>
              <a:rPr lang="en-US" sz="2800" dirty="0">
                <a:solidFill>
                  <a:srgbClr val="009900"/>
                </a:solidFill>
              </a:rPr>
              <a:t>Respiratory depression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4106225"/>
      </p:ext>
    </p:extLst>
  </p:cSld>
  <p:clrMapOvr>
    <a:masterClrMapping/>
  </p:clrMapOvr>
  <p:transition>
    <p:check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>
                <a:solidFill>
                  <a:srgbClr val="009900"/>
                </a:solidFill>
              </a:rPr>
              <a:t>ANTISEIZURE DRUGS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2296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dirty="0">
                <a:solidFill>
                  <a:srgbClr val="0000FF"/>
                </a:solidFill>
              </a:rPr>
              <a:t>TOXICITY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>
                <a:solidFill>
                  <a:schemeClr val="tx1"/>
                </a:solidFill>
              </a:rPr>
              <a:t>	C.</a:t>
            </a:r>
            <a:r>
              <a:rPr lang="en-US" sz="2800" dirty="0">
                <a:solidFill>
                  <a:srgbClr val="009900"/>
                </a:solidFill>
              </a:rPr>
              <a:t>	LIFE-THREATENING TOXICITY</a:t>
            </a:r>
          </a:p>
          <a:p>
            <a:pPr eaLnBrk="1" hangingPunct="1"/>
            <a:r>
              <a:rPr lang="en-US" sz="2800" dirty="0" err="1">
                <a:solidFill>
                  <a:srgbClr val="009900"/>
                </a:solidFill>
              </a:rPr>
              <a:t>Valproic</a:t>
            </a:r>
            <a:r>
              <a:rPr lang="en-US" sz="2800" dirty="0">
                <a:solidFill>
                  <a:srgbClr val="009900"/>
                </a:solidFill>
              </a:rPr>
              <a:t> acid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and patients taking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rgbClr val="009900"/>
                </a:solidFill>
              </a:rPr>
              <a:t>multiple anticonvulsant drugs</a:t>
            </a:r>
          </a:p>
          <a:p>
            <a:pPr lvl="1" eaLnBrk="1" hangingPunct="1"/>
            <a:r>
              <a:rPr lang="en-US" sz="2800" dirty="0">
                <a:solidFill>
                  <a:srgbClr val="009900"/>
                </a:solidFill>
              </a:rPr>
              <a:t>Fatal hepatotoxicity</a:t>
            </a:r>
            <a:r>
              <a:rPr lang="en-US" sz="2800" dirty="0"/>
              <a:t> has occurred with greatest risk to children younger than 2 years </a:t>
            </a:r>
          </a:p>
        </p:txBody>
      </p:sp>
    </p:spTree>
    <p:extLst>
      <p:ext uri="{BB962C8B-B14F-4D97-AF65-F5344CB8AC3E}">
        <p14:creationId xmlns:p14="http://schemas.microsoft.com/office/powerpoint/2010/main" val="2264920375"/>
      </p:ext>
    </p:extLst>
  </p:cSld>
  <p:clrMapOvr>
    <a:masterClrMapping/>
  </p:clrMapOvr>
  <p:transition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0"/>
            <a:ext cx="8763000" cy="6858000"/>
          </a:xfrm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r>
              <a:rPr lang="en-US" sz="4000" b="1">
                <a:solidFill>
                  <a:srgbClr val="FF3300"/>
                </a:solidFill>
              </a:rPr>
              <a:t>Etiology</a:t>
            </a:r>
          </a:p>
          <a:p>
            <a:pPr algn="l" rtl="0">
              <a:lnSpc>
                <a:spcPct val="80000"/>
              </a:lnSpc>
            </a:pPr>
            <a:endParaRPr lang="en-US" sz="4000" b="1"/>
          </a:p>
          <a:p>
            <a:pPr algn="l" rtl="0">
              <a:lnSpc>
                <a:spcPct val="80000"/>
              </a:lnSpc>
            </a:pPr>
            <a:endParaRPr lang="tr-TR" b="1"/>
          </a:p>
          <a:p>
            <a:pPr algn="l" rtl="0">
              <a:lnSpc>
                <a:spcPct val="80000"/>
              </a:lnSpc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Congenital defects, head injuries, trauma, hypoxia</a:t>
            </a:r>
          </a:p>
          <a:p>
            <a:pPr algn="l" rtl="0">
              <a:lnSpc>
                <a:spcPct val="80000"/>
              </a:lnSpc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Infection e.g. meningitis, brain abscess, viral encephalitis</a:t>
            </a:r>
          </a:p>
          <a:p>
            <a:pPr algn="l" rtl="0">
              <a:lnSpc>
                <a:spcPct val="80000"/>
              </a:lnSpc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Brain tumors (including tuberculoma), vascular occlusion.</a:t>
            </a:r>
          </a:p>
          <a:p>
            <a:pPr algn="l" rtl="0">
              <a:lnSpc>
                <a:spcPct val="80000"/>
              </a:lnSpc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Drug withdrawal, e.g. CNS depressants .</a:t>
            </a:r>
          </a:p>
          <a:p>
            <a:pPr algn="l" rtl="0">
              <a:lnSpc>
                <a:spcPct val="80000"/>
              </a:lnSpc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Fever in children (febrile convulsion).</a:t>
            </a:r>
          </a:p>
          <a:p>
            <a:pPr algn="l" rtl="0">
              <a:lnSpc>
                <a:spcPct val="80000"/>
              </a:lnSpc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Hypoglycemia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78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>
                <a:solidFill>
                  <a:srgbClr val="009900"/>
                </a:solidFill>
              </a:rPr>
              <a:t>ANTISEIZURE DRUGS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86000"/>
            <a:ext cx="82296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dirty="0">
                <a:solidFill>
                  <a:srgbClr val="0000FF"/>
                </a:solidFill>
              </a:rPr>
              <a:t>TOXICITY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>
                <a:solidFill>
                  <a:schemeClr val="tx1"/>
                </a:solidFill>
              </a:rPr>
              <a:t>	D.	</a:t>
            </a:r>
            <a:r>
              <a:rPr lang="en-US" sz="2800" dirty="0">
                <a:solidFill>
                  <a:srgbClr val="009900"/>
                </a:solidFill>
              </a:rPr>
              <a:t>WITHDRAWAL</a:t>
            </a:r>
          </a:p>
          <a:p>
            <a:pPr eaLnBrk="1" hangingPunct="1"/>
            <a:r>
              <a:rPr lang="en-US" sz="2800" dirty="0"/>
              <a:t>Accomplished gradually to avoid increase seizure frequency and severity </a:t>
            </a:r>
          </a:p>
        </p:txBody>
      </p:sp>
    </p:spTree>
    <p:extLst>
      <p:ext uri="{BB962C8B-B14F-4D97-AF65-F5344CB8AC3E}">
        <p14:creationId xmlns:p14="http://schemas.microsoft.com/office/powerpoint/2010/main" val="729270194"/>
      </p:ext>
    </p:extLst>
  </p:cSld>
  <p:clrMapOvr>
    <a:masterClrMapping/>
  </p:clrMapOvr>
  <p:transition>
    <p:check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438400"/>
            <a:ext cx="82296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dirty="0">
                <a:solidFill>
                  <a:srgbClr val="0000FF"/>
                </a:solidFill>
              </a:rPr>
              <a:t>STATUS EPILEPTICUS</a:t>
            </a:r>
          </a:p>
          <a:p>
            <a:pPr eaLnBrk="1" hangingPunct="1"/>
            <a:r>
              <a:rPr lang="en-US" sz="2800" dirty="0">
                <a:solidFill>
                  <a:srgbClr val="009900"/>
                </a:solidFill>
              </a:rPr>
              <a:t>Series </a:t>
            </a:r>
            <a:r>
              <a:rPr lang="en-US" sz="2800" dirty="0"/>
              <a:t>of seizures </a:t>
            </a:r>
          </a:p>
          <a:p>
            <a:pPr eaLnBrk="1" hangingPunct="1"/>
            <a:r>
              <a:rPr lang="en-US" sz="2800" dirty="0"/>
              <a:t>Usually </a:t>
            </a:r>
            <a:r>
              <a:rPr lang="en-US" sz="2800" dirty="0">
                <a:solidFill>
                  <a:srgbClr val="009900"/>
                </a:solidFill>
              </a:rPr>
              <a:t>tonic-</a:t>
            </a:r>
            <a:r>
              <a:rPr lang="en-US" sz="2800" dirty="0" err="1">
                <a:solidFill>
                  <a:srgbClr val="009900"/>
                </a:solidFill>
              </a:rPr>
              <a:t>clonic</a:t>
            </a:r>
            <a:endParaRPr lang="en-US" sz="2800" dirty="0">
              <a:solidFill>
                <a:srgbClr val="009900"/>
              </a:solidFill>
            </a:endParaRPr>
          </a:p>
          <a:p>
            <a:pPr eaLnBrk="1" hangingPunct="1"/>
            <a:r>
              <a:rPr lang="en-US" sz="2800" dirty="0">
                <a:solidFill>
                  <a:srgbClr val="009900"/>
                </a:solidFill>
              </a:rPr>
              <a:t>Without recovery of consciousness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between attacks</a:t>
            </a:r>
          </a:p>
          <a:p>
            <a:pPr eaLnBrk="1" hangingPunct="1"/>
            <a:r>
              <a:rPr lang="en-US" sz="2800" dirty="0">
                <a:solidFill>
                  <a:srgbClr val="009900"/>
                </a:solidFill>
              </a:rPr>
              <a:t>Life-threatening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emergency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16632"/>
            <a:ext cx="399453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98279"/>
      </p:ext>
    </p:extLst>
  </p:cSld>
  <p:clrMapOvr>
    <a:masterClrMapping/>
  </p:clrMapOvr>
  <p:transition>
    <p:check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553200"/>
          </a:xfrm>
        </p:spPr>
        <p:txBody>
          <a:bodyPr>
            <a:normAutofit/>
          </a:bodyPr>
          <a:lstStyle/>
          <a:p>
            <a:pPr algn="ctr" rtl="0">
              <a:buFontTx/>
              <a:buNone/>
            </a:pPr>
            <a:r>
              <a:rPr lang="en-US" sz="3200" b="1" dirty="0" err="1">
                <a:solidFill>
                  <a:srgbClr val="0066FF"/>
                </a:solidFill>
              </a:rPr>
              <a:t>Antiepeliptics</a:t>
            </a:r>
            <a:r>
              <a:rPr lang="en-US" sz="3200" b="1" dirty="0">
                <a:solidFill>
                  <a:srgbClr val="0066FF"/>
                </a:solidFill>
              </a:rPr>
              <a:t> and </a:t>
            </a:r>
            <a:r>
              <a:rPr lang="en-US" sz="3200" b="1" dirty="0" err="1">
                <a:solidFill>
                  <a:srgbClr val="0066FF"/>
                </a:solidFill>
              </a:rPr>
              <a:t>Pregnan</a:t>
            </a:r>
            <a:r>
              <a:rPr lang="tr-TR" sz="3200" b="1" dirty="0">
                <a:solidFill>
                  <a:srgbClr val="0066FF"/>
                </a:solidFill>
              </a:rPr>
              <a:t>c</a:t>
            </a:r>
            <a:r>
              <a:rPr lang="en-US" sz="3200" b="1" dirty="0">
                <a:solidFill>
                  <a:srgbClr val="0066FF"/>
                </a:solidFill>
              </a:rPr>
              <a:t>y:</a:t>
            </a:r>
          </a:p>
          <a:p>
            <a:pPr algn="l" rtl="0">
              <a:buFontTx/>
              <a:buNone/>
            </a:pPr>
            <a:endParaRPr lang="en-US" b="1" dirty="0">
              <a:solidFill>
                <a:srgbClr val="0066FF"/>
              </a:solidFill>
            </a:endParaRPr>
          </a:p>
          <a:p>
            <a:pPr lvl="1" algn="l" rtl="0"/>
            <a:r>
              <a:rPr lang="en-US" sz="3200" dirty="0"/>
              <a:t>Seizure </a:t>
            </a:r>
            <a:r>
              <a:rPr lang="tr-TR" sz="3200" dirty="0"/>
              <a:t>is </a:t>
            </a:r>
            <a:r>
              <a:rPr lang="en-US" sz="3200" dirty="0"/>
              <a:t>very harmful for pregnant women.</a:t>
            </a:r>
            <a:endParaRPr lang="tr-TR" sz="3200" dirty="0"/>
          </a:p>
          <a:p>
            <a:pPr marL="342900" lvl="1" indent="0" algn="l" rtl="0">
              <a:buNone/>
            </a:pPr>
            <a:endParaRPr lang="tr-TR" sz="3200" dirty="0"/>
          </a:p>
          <a:p>
            <a:pPr lvl="1"/>
            <a:r>
              <a:rPr lang="tr-TR" sz="3200" dirty="0"/>
              <a:t> </a:t>
            </a:r>
            <a:r>
              <a:rPr lang="en-US" sz="3200" dirty="0"/>
              <a:t>Phenytoin, sodium valproate are absolutely contraindicated and </a:t>
            </a:r>
            <a:r>
              <a:rPr lang="en-US" sz="3200" dirty="0" err="1"/>
              <a:t>oxcarbamazepine</a:t>
            </a:r>
            <a:r>
              <a:rPr lang="en-US" sz="3200" dirty="0"/>
              <a:t> is better than carbamazepine.</a:t>
            </a:r>
            <a:endParaRPr lang="tr-TR" sz="3200" dirty="0"/>
          </a:p>
          <a:p>
            <a:pPr marL="342900" lvl="1" indent="0">
              <a:buNone/>
            </a:pPr>
            <a:endParaRPr lang="tr-TR" sz="3200" dirty="0"/>
          </a:p>
          <a:p>
            <a:pPr lvl="1" algn="l" rtl="0"/>
            <a:r>
              <a:rPr lang="en-US" sz="3200" dirty="0"/>
              <a:t>Monotherapy </a:t>
            </a:r>
            <a:r>
              <a:rPr lang="tr-TR" sz="3200" dirty="0"/>
              <a:t>is </a:t>
            </a:r>
            <a:r>
              <a:rPr lang="en-US" sz="3200" dirty="0"/>
              <a:t>usually better than drugs combination.</a:t>
            </a:r>
            <a:endParaRPr lang="tr-TR" sz="3200" dirty="0"/>
          </a:p>
          <a:p>
            <a:pPr marL="342900" lvl="1" indent="0" algn="l" rtl="0">
              <a:buNone/>
            </a:pPr>
            <a:endParaRPr lang="en-US" sz="3200" dirty="0"/>
          </a:p>
          <a:p>
            <a:pPr lvl="1" algn="l" rtl="0"/>
            <a:r>
              <a:rPr lang="en-US" sz="3200" dirty="0"/>
              <a:t>Folic acid is recommended to be given for every pregnant women with epilepsy</a:t>
            </a:r>
            <a:endParaRPr lang="tr-TR" sz="3200" dirty="0"/>
          </a:p>
          <a:p>
            <a:pPr marL="342900" lvl="1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79769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553200"/>
          </a:xfrm>
        </p:spPr>
        <p:txBody>
          <a:bodyPr>
            <a:normAutofit/>
          </a:bodyPr>
          <a:lstStyle/>
          <a:p>
            <a:pPr algn="ctr" rtl="0">
              <a:buFontTx/>
              <a:buNone/>
            </a:pPr>
            <a:r>
              <a:rPr lang="en-US" sz="3200" b="1" dirty="0" err="1">
                <a:solidFill>
                  <a:srgbClr val="0066FF"/>
                </a:solidFill>
              </a:rPr>
              <a:t>Antiepeliptics</a:t>
            </a:r>
            <a:r>
              <a:rPr lang="en-US" sz="3200" b="1" dirty="0">
                <a:solidFill>
                  <a:srgbClr val="0066FF"/>
                </a:solidFill>
              </a:rPr>
              <a:t> and </a:t>
            </a:r>
            <a:r>
              <a:rPr lang="en-US" sz="3200" b="1" dirty="0" err="1">
                <a:solidFill>
                  <a:srgbClr val="0066FF"/>
                </a:solidFill>
              </a:rPr>
              <a:t>Pregnan</a:t>
            </a:r>
            <a:r>
              <a:rPr lang="tr-TR" sz="3200" b="1" dirty="0">
                <a:solidFill>
                  <a:srgbClr val="0066FF"/>
                </a:solidFill>
              </a:rPr>
              <a:t>c</a:t>
            </a:r>
            <a:r>
              <a:rPr lang="en-US" sz="3200" b="1" dirty="0">
                <a:solidFill>
                  <a:srgbClr val="0066FF"/>
                </a:solidFill>
              </a:rPr>
              <a:t>y:</a:t>
            </a:r>
          </a:p>
          <a:p>
            <a:pPr algn="l" rtl="0">
              <a:buFontTx/>
              <a:buNone/>
            </a:pPr>
            <a:endParaRPr lang="en-US" b="1" dirty="0">
              <a:solidFill>
                <a:srgbClr val="0066FF"/>
              </a:solidFill>
            </a:endParaRPr>
          </a:p>
          <a:p>
            <a:pPr lvl="1" algn="l" rtl="0"/>
            <a:r>
              <a:rPr lang="tr-TR" sz="3200" dirty="0" err="1"/>
              <a:t>Maternal</a:t>
            </a:r>
            <a:r>
              <a:rPr lang="tr-TR" sz="3200" dirty="0"/>
              <a:t> and </a:t>
            </a:r>
            <a:r>
              <a:rPr lang="tr-TR" sz="3200" dirty="0" err="1"/>
              <a:t>fetal</a:t>
            </a:r>
            <a:r>
              <a:rPr lang="tr-TR" sz="3200" dirty="0"/>
              <a:t>/</a:t>
            </a:r>
            <a:r>
              <a:rPr lang="tr-TR" sz="3200" dirty="0" err="1"/>
              <a:t>infant</a:t>
            </a:r>
            <a:r>
              <a:rPr lang="tr-TR" sz="3200" dirty="0"/>
              <a:t> </a:t>
            </a:r>
            <a:r>
              <a:rPr lang="tr-TR" sz="3200" dirty="0" err="1"/>
              <a:t>bleeding</a:t>
            </a:r>
            <a:r>
              <a:rPr lang="tr-TR" sz="3200" dirty="0"/>
              <a:t> </a:t>
            </a:r>
            <a:r>
              <a:rPr lang="tr-TR" sz="3200" dirty="0" err="1"/>
              <a:t>risks</a:t>
            </a:r>
            <a:r>
              <a:rPr lang="tr-TR" sz="3200" dirty="0"/>
              <a:t> </a:t>
            </a:r>
            <a:r>
              <a:rPr lang="tr-TR" sz="3200" dirty="0" err="1"/>
              <a:t>are</a:t>
            </a:r>
            <a:r>
              <a:rPr lang="tr-TR" sz="3200" dirty="0"/>
              <a:t> </a:t>
            </a:r>
            <a:r>
              <a:rPr lang="tr-TR" sz="3200" dirty="0" err="1"/>
              <a:t>also</a:t>
            </a:r>
            <a:r>
              <a:rPr lang="tr-TR" sz="3200" dirty="0"/>
              <a:t> a </a:t>
            </a:r>
            <a:r>
              <a:rPr lang="tr-TR" sz="3200" dirty="0" err="1"/>
              <a:t>concern</a:t>
            </a:r>
            <a:r>
              <a:rPr lang="tr-TR" sz="3200" dirty="0"/>
              <a:t>. </a:t>
            </a:r>
            <a:r>
              <a:rPr lang="tr-TR" sz="3200" dirty="0" err="1"/>
              <a:t>Phenobarbital</a:t>
            </a:r>
            <a:r>
              <a:rPr lang="tr-TR" sz="3200" dirty="0"/>
              <a:t>, </a:t>
            </a:r>
            <a:r>
              <a:rPr lang="tr-TR" sz="3200" dirty="0" err="1"/>
              <a:t>phenytoin</a:t>
            </a:r>
            <a:r>
              <a:rPr lang="tr-TR" sz="3200" dirty="0"/>
              <a:t>, </a:t>
            </a:r>
            <a:r>
              <a:rPr lang="tr-TR" sz="3200" dirty="0" err="1"/>
              <a:t>carbamazepine</a:t>
            </a:r>
            <a:r>
              <a:rPr lang="tr-TR" sz="3200" dirty="0"/>
              <a:t>, and </a:t>
            </a:r>
            <a:r>
              <a:rPr lang="tr-TR" sz="3200" dirty="0" err="1"/>
              <a:t>primidone</a:t>
            </a:r>
            <a:r>
              <a:rPr lang="tr-TR" sz="3200" dirty="0"/>
              <a:t> </a:t>
            </a:r>
            <a:r>
              <a:rPr lang="tr-TR" sz="3200" dirty="0" err="1"/>
              <a:t>reduce</a:t>
            </a:r>
            <a:r>
              <a:rPr lang="tr-TR" sz="3200" dirty="0"/>
              <a:t> </a:t>
            </a:r>
            <a:r>
              <a:rPr lang="tr-TR" sz="3200" dirty="0" err="1"/>
              <a:t>levels</a:t>
            </a:r>
            <a:r>
              <a:rPr lang="tr-TR" sz="3200" dirty="0"/>
              <a:t> of vitamin K–</a:t>
            </a:r>
            <a:r>
              <a:rPr lang="tr-TR" sz="3200" dirty="0" err="1"/>
              <a:t>dependent</a:t>
            </a:r>
            <a:r>
              <a:rPr lang="tr-TR" sz="3200" dirty="0"/>
              <a:t> </a:t>
            </a:r>
            <a:r>
              <a:rPr lang="tr-TR" sz="3200" dirty="0" err="1"/>
              <a:t>clotting</a:t>
            </a:r>
            <a:r>
              <a:rPr lang="tr-TR" sz="3200" dirty="0"/>
              <a:t> </a:t>
            </a:r>
            <a:r>
              <a:rPr lang="tr-TR" sz="3200" dirty="0" err="1"/>
              <a:t>factors</a:t>
            </a:r>
            <a:r>
              <a:rPr lang="tr-TR" sz="3200" dirty="0"/>
              <a:t> </a:t>
            </a:r>
            <a:r>
              <a:rPr lang="tr-TR" sz="3200" dirty="0" err="1"/>
              <a:t>by</a:t>
            </a:r>
            <a:r>
              <a:rPr lang="tr-TR" sz="3200" dirty="0"/>
              <a:t> </a:t>
            </a:r>
            <a:r>
              <a:rPr lang="tr-TR" sz="3200" dirty="0" err="1"/>
              <a:t>inducing</a:t>
            </a:r>
            <a:r>
              <a:rPr lang="tr-TR" sz="3200" dirty="0"/>
              <a:t> </a:t>
            </a:r>
            <a:r>
              <a:rPr lang="tr-TR" sz="3200" dirty="0" err="1"/>
              <a:t>hepatic</a:t>
            </a:r>
            <a:r>
              <a:rPr lang="tr-TR" sz="3200" dirty="0"/>
              <a:t> </a:t>
            </a:r>
            <a:r>
              <a:rPr lang="tr-TR" sz="3200" dirty="0" err="1"/>
              <a:t>enzymes</a:t>
            </a:r>
            <a:r>
              <a:rPr lang="tr-TR" sz="3200" dirty="0"/>
              <a:t>, </a:t>
            </a:r>
            <a:r>
              <a:rPr lang="tr-TR" sz="3200" dirty="0" err="1"/>
              <a:t>increasing</a:t>
            </a:r>
            <a:r>
              <a:rPr lang="tr-TR" sz="3200" dirty="0"/>
              <a:t> </a:t>
            </a:r>
            <a:r>
              <a:rPr lang="tr-TR" sz="3200" dirty="0" err="1"/>
              <a:t>the</a:t>
            </a:r>
            <a:r>
              <a:rPr lang="tr-TR" sz="3200" dirty="0"/>
              <a:t> risk of </a:t>
            </a:r>
            <a:r>
              <a:rPr lang="tr-TR" sz="3200" dirty="0" err="1"/>
              <a:t>bleeding</a:t>
            </a:r>
            <a:r>
              <a:rPr lang="tr-TR" sz="3200" dirty="0"/>
              <a:t>.</a:t>
            </a:r>
          </a:p>
          <a:p>
            <a:pPr marL="342900" lvl="1" indent="0" algn="l" rtl="0">
              <a:buNone/>
            </a:pPr>
            <a:endParaRPr lang="tr-TR" sz="3200" dirty="0"/>
          </a:p>
          <a:p>
            <a:pPr lvl="1"/>
            <a:r>
              <a:rPr lang="tr-TR" sz="3200" dirty="0"/>
              <a:t> </a:t>
            </a:r>
            <a:r>
              <a:rPr lang="en-US" sz="3200" dirty="0"/>
              <a:t>To reduce</a:t>
            </a:r>
            <a:r>
              <a:rPr lang="tr-TR" sz="3200" dirty="0"/>
              <a:t> </a:t>
            </a:r>
            <a:r>
              <a:rPr lang="en-US" sz="3200" dirty="0"/>
              <a:t>the risk, pregnant patients should be given vitamin</a:t>
            </a:r>
            <a:r>
              <a:rPr lang="tr-TR" sz="3200" dirty="0"/>
              <a:t> </a:t>
            </a:r>
            <a:r>
              <a:rPr lang="en-US" sz="3200" dirty="0"/>
              <a:t>K daily during the last few weeks of pregnancy, and the </a:t>
            </a:r>
            <a:r>
              <a:rPr lang="en-US" sz="3200" dirty="0" err="1"/>
              <a:t>fet</a:t>
            </a:r>
            <a:r>
              <a:rPr lang="tr-TR" sz="3200" dirty="0"/>
              <a:t>u</a:t>
            </a:r>
            <a:r>
              <a:rPr lang="en-US" sz="3200" dirty="0"/>
              <a:t>s</a:t>
            </a:r>
            <a:r>
              <a:rPr lang="tr-TR" sz="3200" dirty="0"/>
              <a:t> </a:t>
            </a:r>
            <a:r>
              <a:rPr lang="en-US" sz="3200" dirty="0"/>
              <a:t>should be given IM injection of vitamin K at birth.</a:t>
            </a:r>
          </a:p>
          <a:p>
            <a:pPr lvl="1" algn="l" rtl="0">
              <a:buFontTx/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151472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4000" b="1"/>
              <a:t>Common Causes of Failure of Antiepileptics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 algn="l" rtl="0">
              <a:buFontTx/>
              <a:buAutoNum type="arabicPeriod"/>
            </a:pPr>
            <a:r>
              <a:rPr lang="en-US" sz="3200" dirty="0"/>
              <a:t>Improper  diagnosis of the type of seizures</a:t>
            </a:r>
          </a:p>
          <a:p>
            <a:pPr marL="609600" indent="-609600" algn="l" rtl="0">
              <a:buFontTx/>
              <a:buAutoNum type="arabicPeriod"/>
            </a:pPr>
            <a:r>
              <a:rPr lang="en-US" sz="3200" dirty="0"/>
              <a:t> </a:t>
            </a:r>
            <a:r>
              <a:rPr lang="en-US" sz="3200" dirty="0" err="1"/>
              <a:t>Incorrrect</a:t>
            </a:r>
            <a:r>
              <a:rPr lang="en-US" sz="3200" dirty="0"/>
              <a:t> choice of drug</a:t>
            </a:r>
          </a:p>
          <a:p>
            <a:pPr marL="609600" indent="-609600" algn="l" rtl="0">
              <a:buFontTx/>
              <a:buAutoNum type="arabicPeriod"/>
            </a:pPr>
            <a:r>
              <a:rPr lang="en-US" sz="3200" dirty="0"/>
              <a:t> Inadequate or excessive dosage</a:t>
            </a:r>
          </a:p>
          <a:p>
            <a:pPr marL="609600" indent="-609600" algn="l" rtl="0">
              <a:buFontTx/>
              <a:buAutoNum type="arabicPeriod"/>
            </a:pPr>
            <a:r>
              <a:rPr lang="en-US" sz="3200" dirty="0"/>
              <a:t> Poor compliance</a:t>
            </a:r>
          </a:p>
        </p:txBody>
      </p:sp>
    </p:spTree>
    <p:extLst>
      <p:ext uri="{BB962C8B-B14F-4D97-AF65-F5344CB8AC3E}">
        <p14:creationId xmlns:p14="http://schemas.microsoft.com/office/powerpoint/2010/main" val="2122347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9144000" cy="5486400"/>
          </a:xfrm>
        </p:spPr>
        <p:txBody>
          <a:bodyPr/>
          <a:lstStyle/>
          <a:p>
            <a:pPr marL="609600" indent="-609600" algn="l" rtl="0">
              <a:lnSpc>
                <a:spcPct val="90000"/>
              </a:lnSpc>
              <a:buFontTx/>
              <a:buNone/>
            </a:pPr>
            <a:endParaRPr lang="en-US" sz="3600" dirty="0">
              <a:solidFill>
                <a:srgbClr val="F6F4B2"/>
              </a:solidFill>
            </a:endParaRPr>
          </a:p>
          <a:p>
            <a:pPr marL="609600" indent="-609600" algn="l" rtl="0">
              <a:lnSpc>
                <a:spcPct val="90000"/>
              </a:lnSpc>
              <a:buFontTx/>
              <a:buNone/>
            </a:pPr>
            <a:endParaRPr lang="tr-TR" sz="3600" b="1" i="1" dirty="0"/>
          </a:p>
          <a:p>
            <a:pPr marL="609600" indent="-609600" algn="l" rtl="0">
              <a:lnSpc>
                <a:spcPct val="90000"/>
              </a:lnSpc>
              <a:buFontTx/>
              <a:buNone/>
            </a:pPr>
            <a:r>
              <a:rPr lang="en-US" sz="3600" b="1" i="1" dirty="0"/>
              <a:t>TRIGGERS</a:t>
            </a:r>
            <a:endParaRPr lang="tr-TR" sz="3600" b="1" i="1" dirty="0">
              <a:solidFill>
                <a:srgbClr val="F6F4B2"/>
              </a:solidFill>
            </a:endParaRPr>
          </a:p>
          <a:p>
            <a:pPr marL="609600" indent="-609600" algn="l" rtl="0">
              <a:lnSpc>
                <a:spcPct val="90000"/>
              </a:lnSpc>
              <a:buFontTx/>
              <a:buNone/>
            </a:pPr>
            <a:endParaRPr lang="en-US" sz="3600" b="1" i="1" dirty="0">
              <a:solidFill>
                <a:srgbClr val="F6F4B2"/>
              </a:solidFill>
            </a:endParaRPr>
          </a:p>
          <a:p>
            <a:pPr algn="l" rtl="0">
              <a:lnSpc>
                <a:spcPct val="90000"/>
              </a:lnSpc>
              <a:buFontTx/>
              <a:buChar char="-"/>
            </a:pPr>
            <a:r>
              <a:rPr lang="en-US" sz="3600" dirty="0"/>
              <a:t>Fatigue, </a:t>
            </a:r>
            <a:endParaRPr lang="tr-TR" sz="3600" dirty="0"/>
          </a:p>
          <a:p>
            <a:pPr algn="l" rtl="0">
              <a:lnSpc>
                <a:spcPct val="90000"/>
              </a:lnSpc>
              <a:buFontTx/>
              <a:buChar char="-"/>
            </a:pPr>
            <a:r>
              <a:rPr lang="tr-TR" sz="3600" dirty="0"/>
              <a:t>S</a:t>
            </a:r>
            <a:r>
              <a:rPr lang="en-US" sz="3600" dirty="0"/>
              <a:t>tress, </a:t>
            </a:r>
            <a:endParaRPr lang="tr-TR" sz="3600" dirty="0"/>
          </a:p>
          <a:p>
            <a:pPr algn="l" rtl="0">
              <a:lnSpc>
                <a:spcPct val="90000"/>
              </a:lnSpc>
              <a:buFontTx/>
              <a:buChar char="-"/>
            </a:pPr>
            <a:r>
              <a:rPr lang="tr-TR" sz="3600" dirty="0"/>
              <a:t>P</a:t>
            </a:r>
            <a:r>
              <a:rPr lang="en-US" sz="3600" dirty="0" err="1"/>
              <a:t>oor</a:t>
            </a:r>
            <a:r>
              <a:rPr lang="en-US" sz="3600" dirty="0"/>
              <a:t> nutrition, </a:t>
            </a:r>
            <a:endParaRPr lang="tr-TR" sz="3600" dirty="0"/>
          </a:p>
          <a:p>
            <a:pPr algn="l" rtl="0">
              <a:lnSpc>
                <a:spcPct val="90000"/>
              </a:lnSpc>
              <a:buFontTx/>
              <a:buChar char="-"/>
            </a:pPr>
            <a:r>
              <a:rPr lang="tr-TR" sz="3600" dirty="0"/>
              <a:t>A</a:t>
            </a:r>
            <a:r>
              <a:rPr lang="en-US" sz="3600" dirty="0" err="1"/>
              <a:t>lcohol</a:t>
            </a:r>
            <a:r>
              <a:rPr lang="en-US" sz="3600" dirty="0"/>
              <a:t> and sleep deprivation</a:t>
            </a:r>
            <a:r>
              <a:rPr lang="en-US" sz="3600" b="1" i="1" dirty="0"/>
              <a:t>.</a:t>
            </a:r>
          </a:p>
          <a:p>
            <a:pPr marL="609600" indent="-609600" algn="l" rtl="0"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5868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seizur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0"/>
            <a:ext cx="3352586" cy="3501008"/>
          </a:xfrm>
        </p:spPr>
      </p:pic>
      <p:pic>
        <p:nvPicPr>
          <p:cNvPr id="4" name="Picture 4" descr="SWScan004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140968"/>
            <a:ext cx="6264821" cy="290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0822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332656"/>
            <a:ext cx="835292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66009A"/>
                </a:solidFill>
                <a:latin typeface="Frutiger-Bold"/>
              </a:rPr>
              <a:t>Therapeutic Goal and Treatment Options</a:t>
            </a:r>
            <a:endParaRPr lang="tr-TR" sz="2800" b="1" dirty="0">
              <a:solidFill>
                <a:srgbClr val="66009A"/>
              </a:solidFill>
              <a:latin typeface="Frutiger-Bold"/>
            </a:endParaRPr>
          </a:p>
          <a:p>
            <a:endParaRPr lang="en-US" sz="2800" b="1" dirty="0">
              <a:solidFill>
                <a:srgbClr val="66009A"/>
              </a:solidFill>
              <a:latin typeface="Frutiger-Bold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latin typeface="TimesNewRomanPSMT"/>
              </a:rPr>
              <a:t>Antiepileptics are indicated when </a:t>
            </a:r>
            <a:r>
              <a:rPr lang="en-US" sz="2800">
                <a:solidFill>
                  <a:srgbClr val="000000"/>
                </a:solidFill>
                <a:latin typeface="TimesNewRomanPSMT"/>
              </a:rPr>
              <a:t>there are </a:t>
            </a:r>
            <a:r>
              <a:rPr lang="en-US" sz="2800" dirty="0">
                <a:solidFill>
                  <a:srgbClr val="000000"/>
                </a:solidFill>
                <a:latin typeface="TimesNewRomanPSMT"/>
              </a:rPr>
              <a:t>two or more seizures occurred in short interval (6m -1 y)</a:t>
            </a:r>
            <a:endParaRPr lang="tr-TR" sz="2800" dirty="0">
              <a:solidFill>
                <a:srgbClr val="000000"/>
              </a:solidFill>
              <a:latin typeface="TimesNewRomanPSMT"/>
            </a:endParaRPr>
          </a:p>
          <a:p>
            <a:endParaRPr lang="tr-TR" sz="2800" dirty="0">
              <a:solidFill>
                <a:srgbClr val="000000"/>
              </a:solidFill>
              <a:latin typeface="TimesNewRomanPSMT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latin typeface="TimesNewRomanPSMT"/>
              </a:rPr>
              <a:t>The goal in treating epilepsy is to reduce seizures </a:t>
            </a:r>
            <a:r>
              <a:rPr lang="tr-TR" sz="2800" dirty="0">
                <a:solidFill>
                  <a:srgbClr val="000000"/>
                </a:solidFill>
                <a:latin typeface="TimesNewRomanPSMT"/>
              </a:rPr>
              <a:t>in </a:t>
            </a:r>
            <a:r>
              <a:rPr lang="tr-TR" sz="2800" dirty="0" err="1">
                <a:solidFill>
                  <a:srgbClr val="000000"/>
                </a:solidFill>
                <a:latin typeface="TimesNewRomanPSMT"/>
              </a:rPr>
              <a:t>patients</a:t>
            </a:r>
            <a:r>
              <a:rPr lang="tr-TR" sz="28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NewRomanPSMT"/>
              </a:rPr>
              <a:t>for</a:t>
            </a:r>
            <a:r>
              <a:rPr lang="tr-TR" sz="28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tr-TR" sz="2800" dirty="0" err="1">
                <a:solidFill>
                  <a:srgbClr val="000000"/>
                </a:solidFill>
                <a:latin typeface="TimesNewRomanPSMT"/>
              </a:rPr>
              <a:t>their</a:t>
            </a:r>
            <a:r>
              <a:rPr lang="tr-TR" sz="2800" dirty="0">
                <a:solidFill>
                  <a:srgbClr val="000000"/>
                </a:solidFill>
                <a:latin typeface="TimesNewRomanPSMT"/>
              </a:rPr>
              <a:t> normal life.</a:t>
            </a:r>
          </a:p>
          <a:p>
            <a:endParaRPr lang="tr-TR" sz="2800" dirty="0">
              <a:solidFill>
                <a:srgbClr val="000000"/>
              </a:solidFill>
              <a:latin typeface="TimesNewRomanPSMT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latin typeface="TimesNewRomanPSMT"/>
              </a:rPr>
              <a:t>Ideally, treatment should eliminate seizures entirely. </a:t>
            </a:r>
            <a:endParaRPr lang="tr-TR" sz="2800" dirty="0">
              <a:solidFill>
                <a:srgbClr val="000000"/>
              </a:solidFill>
              <a:latin typeface="TimesNewRomanPSMT"/>
            </a:endParaRPr>
          </a:p>
          <a:p>
            <a:pPr marL="285750" indent="-285750">
              <a:buFontTx/>
              <a:buChar char="-"/>
            </a:pPr>
            <a:endParaRPr lang="tr-TR" sz="2800" dirty="0">
              <a:solidFill>
                <a:srgbClr val="000000"/>
              </a:solidFill>
              <a:latin typeface="TimesNewRomanPSMT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solidFill>
                  <a:srgbClr val="000000"/>
                </a:solidFill>
                <a:latin typeface="TimesNewRomanPSMT"/>
              </a:rPr>
              <a:t>However,</a:t>
            </a:r>
            <a:r>
              <a:rPr lang="tr-TR" sz="280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NewRomanPSMT"/>
              </a:rPr>
              <a:t>this may not be possible without causing intolerable side effects.</a:t>
            </a:r>
            <a:endParaRPr lang="tr-TR" sz="2800" dirty="0">
              <a:solidFill>
                <a:srgbClr val="000000"/>
              </a:solidFill>
              <a:latin typeface="TimesNewRomanPSMT"/>
            </a:endParaRPr>
          </a:p>
          <a:p>
            <a:pPr marL="285750" indent="-285750">
              <a:buFontTx/>
              <a:buChar char="-"/>
            </a:pPr>
            <a:endParaRPr lang="tr-TR" dirty="0">
              <a:solidFill>
                <a:srgbClr val="000000"/>
              </a:solidFill>
              <a:latin typeface="TimesNewRomanPSMT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1835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658" y="188640"/>
            <a:ext cx="7886700" cy="11420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</a:rPr>
              <a:t>ANTIE</a:t>
            </a:r>
            <a:r>
              <a:rPr lang="tr-TR" sz="3600" b="1" dirty="0">
                <a:solidFill>
                  <a:srgbClr val="009900"/>
                </a:solidFill>
              </a:rPr>
              <a:t>PILEPTIC</a:t>
            </a:r>
            <a:r>
              <a:rPr lang="en-US" sz="3600" b="1" dirty="0">
                <a:solidFill>
                  <a:srgbClr val="009900"/>
                </a:solidFill>
              </a:rPr>
              <a:t> DRUGS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en-US" b="1" dirty="0">
                <a:solidFill>
                  <a:srgbClr val="C00000"/>
                </a:solidFill>
              </a:rPr>
              <a:t>PRIMARY</a:t>
            </a:r>
            <a:r>
              <a:rPr lang="tr-TR" b="1" dirty="0">
                <a:solidFill>
                  <a:srgbClr val="C00000"/>
                </a:solidFill>
              </a:rPr>
              <a:t> (TRADIONAL)</a:t>
            </a:r>
            <a:r>
              <a:rPr lang="en-US" b="1" dirty="0">
                <a:solidFill>
                  <a:srgbClr val="C00000"/>
                </a:solidFill>
              </a:rPr>
              <a:t> DRUGS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640960" cy="50405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CARBAMAZEPINE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PHENYTOIN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VALPROIC ACID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PHENOBARBITAL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PRIMIDONE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DIAZEPAM /LORAZEPAM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CLONAZEPAM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ETHOSUXIMIDE</a:t>
            </a:r>
          </a:p>
        </p:txBody>
      </p:sp>
    </p:spTree>
    <p:extLst>
      <p:ext uri="{BB962C8B-B14F-4D97-AF65-F5344CB8AC3E}">
        <p14:creationId xmlns:p14="http://schemas.microsoft.com/office/powerpoint/2010/main" val="2205038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799"/>
            <a:ext cx="7010400" cy="1066801"/>
          </a:xfrm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NEWER (</a:t>
            </a:r>
            <a:r>
              <a:rPr lang="en-US" b="1" dirty="0">
                <a:solidFill>
                  <a:srgbClr val="C00000"/>
                </a:solidFill>
              </a:rPr>
              <a:t>ADJUNCTIVE</a:t>
            </a:r>
            <a:r>
              <a:rPr lang="tr-TR" b="1" dirty="0">
                <a:solidFill>
                  <a:srgbClr val="C00000"/>
                </a:solidFill>
              </a:rPr>
              <a:t>)</a:t>
            </a:r>
            <a:r>
              <a:rPr lang="en-US" b="1" dirty="0">
                <a:solidFill>
                  <a:srgbClr val="C00000"/>
                </a:solidFill>
              </a:rPr>
              <a:t> DRUGS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686800" cy="4724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3600" dirty="0"/>
              <a:t>FELBAMATE            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GABAPENTIN 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LAMOTRIGINE</a:t>
            </a:r>
          </a:p>
          <a:p>
            <a:pPr>
              <a:buNone/>
            </a:pPr>
            <a:r>
              <a:rPr lang="en-US" sz="3600" dirty="0"/>
              <a:t>LEVETIRACETAM     	   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TIAGABINE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TOPIRAMATE         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 VIGABATRIN 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ZONISAMIDE</a:t>
            </a:r>
          </a:p>
          <a:p>
            <a:pPr>
              <a:buFont typeface="Wingdings" pitchFamily="2" charset="2"/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525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4803</TotalTime>
  <Words>1155</Words>
  <Application>Microsoft Office PowerPoint</Application>
  <PresentationFormat>Ekran Gösterisi (4:3)</PresentationFormat>
  <Paragraphs>292</Paragraphs>
  <Slides>44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Frutiger-Bold</vt:lpstr>
      <vt:lpstr>TimesNewRomanPSMT</vt:lpstr>
      <vt:lpstr>Wingdings</vt:lpstr>
      <vt:lpstr>Office Teması</vt:lpstr>
      <vt:lpstr>ANTIEPILEPTIC DRUGS</vt:lpstr>
      <vt:lpstr>Definition of Epilepsy</vt:lpstr>
      <vt:lpstr>PowerPoint Sunusu</vt:lpstr>
      <vt:lpstr>PowerPoint Sunusu</vt:lpstr>
      <vt:lpstr>PowerPoint Sunusu</vt:lpstr>
      <vt:lpstr>PowerPoint Sunusu</vt:lpstr>
      <vt:lpstr>PowerPoint Sunusu</vt:lpstr>
      <vt:lpstr>ANTIEPILEPTIC DRUGS  PRIMARY (TRADIONAL) DRUGS</vt:lpstr>
      <vt:lpstr>NEWER (ADJUNCTIVE) DRUGS</vt:lpstr>
      <vt:lpstr>PowerPoint Sunusu</vt:lpstr>
      <vt:lpstr>ANTISEIZURE DRUGS</vt:lpstr>
      <vt:lpstr>ANTISEIZURE DRUGS</vt:lpstr>
      <vt:lpstr>ANTISEIZURE DRUGS</vt:lpstr>
      <vt:lpstr>ANTISEIZURE DRUGS</vt:lpstr>
      <vt:lpstr>ANTISEIZURE DRUGS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Side effects of Phenytoin</vt:lpstr>
      <vt:lpstr>PowerPoint Sunusu</vt:lpstr>
      <vt:lpstr>ANTISEIZURE DRUGS</vt:lpstr>
      <vt:lpstr>ANTISEIZURE DRUGS</vt:lpstr>
      <vt:lpstr>PowerPoint Sunusu</vt:lpstr>
      <vt:lpstr>Phenobarbital</vt:lpstr>
      <vt:lpstr>PHENOBARBITAL DRUG INTERACTIONS</vt:lpstr>
      <vt:lpstr>PowerPoint Sunusu</vt:lpstr>
      <vt:lpstr>PowerPoint Sunusu</vt:lpstr>
      <vt:lpstr>PowerPoint Sunusu</vt:lpstr>
      <vt:lpstr>PowerPoint Sunusu</vt:lpstr>
      <vt:lpstr>BENZODIAZEPINES</vt:lpstr>
      <vt:lpstr>Newer Antiepileptic  Drugs ( Second- Generation )</vt:lpstr>
      <vt:lpstr>PowerPoint Sunusu</vt:lpstr>
      <vt:lpstr>ANTISEIZURE DRUGS</vt:lpstr>
      <vt:lpstr>ANTISEIZURE DRUGS</vt:lpstr>
      <vt:lpstr>ANTISEIZURE DRUGS</vt:lpstr>
      <vt:lpstr>ANTISEIZURE DRUGS</vt:lpstr>
      <vt:lpstr>PowerPoint Sunusu</vt:lpstr>
      <vt:lpstr>PowerPoint Sunusu</vt:lpstr>
      <vt:lpstr>PowerPoint Sunusu</vt:lpstr>
      <vt:lpstr>Common Causes of Failure of Antiepileptics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pc</dc:creator>
  <cp:lastModifiedBy>Işıl Özakca</cp:lastModifiedBy>
  <cp:revision>308</cp:revision>
  <dcterms:created xsi:type="dcterms:W3CDTF">2009-03-16T08:08:00Z</dcterms:created>
  <dcterms:modified xsi:type="dcterms:W3CDTF">2020-12-21T12:34:59Z</dcterms:modified>
</cp:coreProperties>
</file>