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8" r:id="rId2"/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299" r:id="rId23"/>
    <p:sldId id="304" r:id="rId24"/>
    <p:sldId id="305" r:id="rId25"/>
    <p:sldId id="306" r:id="rId26"/>
    <p:sldId id="307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06" autoAdjust="0"/>
  </p:normalViewPr>
  <p:slideViewPr>
    <p:cSldViewPr>
      <p:cViewPr varScale="1">
        <p:scale>
          <a:sx n="75" d="100"/>
          <a:sy n="75" d="100"/>
        </p:scale>
        <p:origin x="26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00C74-5179-474B-A454-73087759D957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B41B-C726-4D83-8F6E-D7E2B4F01F0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organization is a group of people that is structured and managed to meet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mission or set of group goals.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“Structured” means that there are defined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between members of the organization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 are considered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open systems,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affect and are affected by their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surrounding environment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tr-TR" sz="1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tr-TR" sz="12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comparative</a:t>
            </a:r>
            <a:r>
              <a:rPr lang="tr-TR" sz="1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tr-TR" sz="1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BPR</a:t>
            </a:r>
            <a:r>
              <a:rPr lang="tr-TR" sz="1200" b="0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0" baseline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b="0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CI.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ignificant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portion of expenses for most organizations goes toward hiring,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compensating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costs by determining the number of employees they need to maintain high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and services without being overstaffed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Outsourcing is a long-term business arrangement in which a company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contracts for services with an outside organization that has expertise in providing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specific function.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 often outsource a process so they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focus more closely on their core business—and target their limited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to meet strategic goals.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Offshore outsourcing (also called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offshoring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an outsourcing arrangement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the organization providing the service is located in a country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from the firm obtaining the services.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Downsizing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rightsizing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the number of employees to cut costs.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 is a set of major understandings and assumptions shared by a group,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within an ethnic group or a country.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rganizational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culture consists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major understandings and assumptions for an organization.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often not stated or documented as goals or formal policies.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Organizational change deals with how organizations successfully plan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for, implement, and handle change.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can be caused by internal factors,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those initiated by employees at all levels, or by external factors, such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competitors, stockholders, laws,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regulations, natural disasters, and general economic conditions.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change, such as a new information system introduces conflict,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confusion, and disruption.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must stop doing things the way they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accustomed to and begin doing them differently.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 implementation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change only happens when people accept the need for change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believe that the change will improve their productivity and enable them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meet their customers’ needs.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so-called soft side of implementing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involves work designed to help employees embrace a new information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and way of working.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model”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phases an individual or organization goes through in making a change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principles for successful implementation of change.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 for dealing with the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side of implementing change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“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Lewin’s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Model” (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Kurt Lewin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Edgar Schein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3-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as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project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fail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“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Lewin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extended his change model theory to include force field analysis,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identifies both the driving (positive) and restraining (negative) forces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influence whether change can occur.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example of a force-field analysis of a group of workers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they first learn that a new information system is to be installed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feelings must be reduced or eliminated in order for a new system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acceptance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enough to reduce or neutralize negative feelings. Positive feelings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also be created to truly motivate the individual.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example of a force field analysis of workers after managers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effectively prepared them to accept the system.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role is essential to the success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system, and they are making an important contribution to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development of new skills and knowledge will enhance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career growth,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individual has an important responsibility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perform within the project to secure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potential benefits for both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Leavitt’s diamond is another organizational change model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organizational system is made up of four main components—people,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tasks, structure, and technology—that all interact;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change in one of these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elements will necessitate a change in the other three elements.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to successfully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a new information system, appropriate changes must be made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people, structure, and tasks affected by the new system.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major challenges to successful implementation of an information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are often more behavioral issues than technical.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of an information system into an organization requires a mix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good organizational change skills and technical skills.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Strong, effective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leadership is required to overcome the behavioral resistance to change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 a smooth and successful system introduction.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shines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rganizational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learning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closely related to organizational change. All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 adapt to new conditions or alter their practices over time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Collectively, these adaptations and adjustments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experience and ideas are called organizational learning.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cases, the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adjustments can require a radical redesign of business processes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reengineering.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cases, adjustments can be more incremental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continuous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technology acceptance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(TAM)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specifies the factors that can lead to better attitudes about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of a new information system, along with its higher acceptance and usage.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model, “perceived usefulness” is defined as the degree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which individuals believe that use of the system will improve their performance.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“perceived ease of use” is the degree to which individuals believe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system will be easy to learn and use.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Perceived usefulness and ease of 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influence an individual’s attitude toward the system, which affect their behavioral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intention to use the system.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Providing value to a stakeholder—customer, supplier, partner, shareholder,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employee—is the primary goal of any organization.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chain is a series (chain) of activities that an organization performs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transform inputs into outputs in such a way that the value of the input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organization may have many value chains, and different organizations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different industries will have different value chains.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diffusion of innovation theory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E.M. Rogers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basically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adoption of any innovation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drawn-out process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is important to understand the characteristics of the target population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Rogers defined five categories of adopters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categories of adopters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Today, most organizations cannot function or compete effectively without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systems professionals are in high demand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U.S. Bureau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 Statistics (BLS) forecasts an increase of 1.2 million new computing jobs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time period 2012 to 2022.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average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124,000 new jobs per year.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chart</a:t>
            </a:r>
            <a:r>
              <a:rPr lang="tr-TR" dirty="0" smtClean="0"/>
              <a:t>,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see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fields</a:t>
            </a:r>
            <a:r>
              <a:rPr lang="tr-TR" dirty="0" smtClean="0"/>
              <a:t> of IS/IT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their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sales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volume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million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dollars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their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marketshare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92EB-BF1D-4F51-BC91-4651CE511C47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111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Annual</a:t>
            </a:r>
            <a:r>
              <a:rPr lang="tr-TR" dirty="0" smtClean="0"/>
              <a:t> </a:t>
            </a:r>
            <a:r>
              <a:rPr lang="tr-TR" dirty="0" err="1" smtClean="0"/>
              <a:t>growth</a:t>
            </a:r>
            <a:r>
              <a:rPr lang="tr-TR" dirty="0" smtClean="0"/>
              <a:t> </a:t>
            </a:r>
            <a:r>
              <a:rPr lang="tr-TR" dirty="0" err="1" smtClean="0"/>
              <a:t>rates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seen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tr-TR" dirty="0" smtClean="0"/>
              <a:t>. CRM (</a:t>
            </a:r>
            <a:r>
              <a:rPr lang="tr-TR" dirty="0" err="1" smtClean="0"/>
              <a:t>customer</a:t>
            </a:r>
            <a:r>
              <a:rPr lang="tr-TR" dirty="0" smtClean="0"/>
              <a:t> </a:t>
            </a:r>
            <a:r>
              <a:rPr lang="tr-TR" dirty="0" err="1" smtClean="0"/>
              <a:t>relationship</a:t>
            </a:r>
            <a:r>
              <a:rPr lang="tr-TR" dirty="0" smtClean="0"/>
              <a:t> </a:t>
            </a:r>
            <a:r>
              <a:rPr lang="tr-TR" dirty="0" err="1" smtClean="0"/>
              <a:t>management</a:t>
            </a:r>
            <a:r>
              <a:rPr lang="tr-TR" dirty="0" smtClean="0"/>
              <a:t>) </a:t>
            </a:r>
            <a:r>
              <a:rPr lang="tr-TR" dirty="0" err="1" smtClean="0"/>
              <a:t>field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leader</a:t>
            </a:r>
            <a:r>
              <a:rPr lang="tr-TR" dirty="0" smtClean="0"/>
              <a:t>. </a:t>
            </a:r>
            <a:r>
              <a:rPr lang="en-US" dirty="0" smtClean="0"/>
              <a:t>CRM applications help you track the status of your customer relationships and push that data into other systems.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92EB-BF1D-4F51-BC91-4651CE511C47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434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Marketshare</a:t>
            </a:r>
            <a:r>
              <a:rPr lang="tr-TR" baseline="0" dirty="0" smtClean="0"/>
              <a:t> </a:t>
            </a:r>
            <a:r>
              <a:rPr lang="tr-TR" dirty="0" err="1" smtClean="0"/>
              <a:t>rates</a:t>
            </a:r>
            <a:r>
              <a:rPr lang="tr-TR" dirty="0" smtClean="0"/>
              <a:t> of </a:t>
            </a:r>
            <a:r>
              <a:rPr lang="tr-TR" dirty="0" err="1" smtClean="0"/>
              <a:t>cyber</a:t>
            </a:r>
            <a:r>
              <a:rPr lang="tr-TR" dirty="0" smtClean="0"/>
              <a:t> </a:t>
            </a:r>
            <a:r>
              <a:rPr lang="tr-TR" dirty="0" err="1" smtClean="0"/>
              <a:t>security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seen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tr-TR" dirty="0" smtClean="0"/>
              <a:t>. IT </a:t>
            </a:r>
            <a:r>
              <a:rPr lang="tr-TR" dirty="0" err="1" smtClean="0"/>
              <a:t>outsourcing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SIEM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lead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92EB-BF1D-4F51-BC91-4651CE511C47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721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Annual</a:t>
            </a:r>
            <a:r>
              <a:rPr lang="tr-TR" dirty="0" smtClean="0"/>
              <a:t> </a:t>
            </a:r>
            <a:r>
              <a:rPr lang="tr-TR" dirty="0" err="1" smtClean="0"/>
              <a:t>growth</a:t>
            </a:r>
            <a:r>
              <a:rPr lang="tr-TR" dirty="0" smtClean="0"/>
              <a:t> </a:t>
            </a:r>
            <a:r>
              <a:rPr lang="tr-TR" dirty="0" err="1" smtClean="0"/>
              <a:t>rates</a:t>
            </a:r>
            <a:r>
              <a:rPr lang="tr-TR" dirty="0" smtClean="0"/>
              <a:t> of </a:t>
            </a:r>
            <a:r>
              <a:rPr lang="tr-TR" dirty="0" err="1" smtClean="0"/>
              <a:t>cyber</a:t>
            </a:r>
            <a:r>
              <a:rPr lang="tr-TR" dirty="0" smtClean="0"/>
              <a:t> </a:t>
            </a:r>
            <a:r>
              <a:rPr lang="tr-TR" dirty="0" err="1" smtClean="0"/>
              <a:t>security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seen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tr-TR" dirty="0" smtClean="0"/>
              <a:t>. IT </a:t>
            </a:r>
            <a:r>
              <a:rPr lang="tr-TR" dirty="0" err="1" smtClean="0"/>
              <a:t>outsourcing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SIEM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lead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92EB-BF1D-4F51-BC91-4651CE511C47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497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IS organization is divided into three main functions: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Chief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(CIO)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IS department’s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equipment and personnel to help the organization attain its goals. CIOs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 the importance of finance, accounting, and return on investment.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CIOs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job titles such as vice president of information systems, manager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information systems, and chief technology officer (CTO).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communicate with other areas of the organization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determine changing business needs.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CTO, for example, typically works under a CIO and specializes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networks and related equipment and technology.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</a:t>
            </a:r>
            <a:r>
              <a:rPr lang="tr-TR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</a:t>
            </a:r>
            <a:r>
              <a:rPr lang="tr-TR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operations group is responsible for the day-to-day running of IS hardware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process the organization’s information systems workload.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center manager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center managers are responsible for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maintenance and operation of the organization’s computing facilities 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house a variety of hardware devices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None/>
            </a:pP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operator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operators run and maintain IS equipment.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systems security analyst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security analysts are responsible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maintaining the security and integrity of their organizations’ systems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data.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 administrator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area network (LAN) administrators set up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network hardware, software, and security processes.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tr-TR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</a:t>
            </a:r>
            <a:r>
              <a:rPr lang="tr-TR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development group is responsible for implementing the new information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required to support the organization’s existing and future business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developer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These individuals are involved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software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customers and employees use.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analyst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analysts frequently consult with management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users, and they convey system requirements to software developers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Programmers convert a program design developed by 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analyst or software developer into one of many computer languages.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developers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These professionals design and maintain Web sites,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site layout and function, to meet the client’s requirements.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1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tr-TR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1" u="sng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</a:t>
            </a:r>
            <a:r>
              <a:rPr lang="tr-TR" sz="1200" b="1" i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support group provides customer service for the employees, customers,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business partners who rely on the firm’s information systems and service</a:t>
            </a:r>
            <a:r>
              <a:rPr lang="tr-TR" sz="1200" b="0" kern="1200" baseline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endParaRPr lang="tr-TR" sz="1200" b="0" kern="1200" baseline="0" dirty="0" smtClean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tr-TR" sz="1200" b="1" kern="1200" baseline="0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administrator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Database administrators (DBAs) design and set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databases to meet an organization’s needs.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support specialist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skilled specialists respond to telephone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calls, electronic mail, and other inquiries from computer users regarding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hardware, software, networking, or other IS-related problems or needs.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IS workers placed within the IS organization, some companies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people who take on IS-related roles but reside outside the IS organization.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data scientists, can be found in the marketing, sales, and supply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chain management departments of large organizations.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information systems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solutions built and deployed by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departments other than the information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Shadow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manufacturing organization, the supply chain is a key value chain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whose primary activities include inbound logistics, operations, outbound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logistics, marketing and sales, and service.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concept of value chain is also meaningful to companies that don’t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supply chain also includes four main areas of support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activities, including technology infrastructure, human resource management,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accounting and finance, and procurement.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aseline="0" dirty="0" err="1" smtClean="0"/>
              <a:t>Supply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Chain</a:t>
            </a:r>
            <a:r>
              <a:rPr lang="tr-TR" sz="1200" baseline="0" dirty="0" smtClean="0"/>
              <a:t> </a:t>
            </a:r>
            <a:r>
              <a:rPr lang="tr-TR" sz="1200" baseline="0" dirty="0" smtClean="0"/>
              <a:t>Management</a:t>
            </a:r>
            <a:endParaRPr lang="tr-TR" sz="1200" baseline="0" dirty="0" smtClean="0"/>
          </a:p>
          <a:p>
            <a:endParaRPr lang="tr-TR" sz="1200" dirty="0" smtClean="0"/>
          </a:p>
          <a:p>
            <a:r>
              <a:rPr lang="en-US" sz="1200" dirty="0" smtClean="0"/>
              <a:t>The management of all the</a:t>
            </a:r>
            <a:r>
              <a:rPr lang="tr-TR" sz="1200" baseline="0" dirty="0" smtClean="0"/>
              <a:t> </a:t>
            </a:r>
            <a:r>
              <a:rPr lang="en-US" sz="1200" dirty="0" smtClean="0"/>
              <a:t>activities required to get the right product</a:t>
            </a:r>
            <a:r>
              <a:rPr lang="tr-TR" sz="1200" baseline="0" dirty="0" smtClean="0"/>
              <a:t> </a:t>
            </a:r>
            <a:r>
              <a:rPr lang="en-US" sz="1200" dirty="0" smtClean="0"/>
              <a:t>into the right consumer’s hands in</a:t>
            </a:r>
            <a:r>
              <a:rPr lang="tr-TR" sz="1200" baseline="0" dirty="0" smtClean="0"/>
              <a:t> </a:t>
            </a:r>
            <a:r>
              <a:rPr lang="en-US" sz="1200" dirty="0" smtClean="0"/>
              <a:t>the right quantity at the right time and at</a:t>
            </a:r>
          </a:p>
          <a:p>
            <a:r>
              <a:rPr lang="en-US" sz="1200" dirty="0" smtClean="0"/>
              <a:t>the right </a:t>
            </a:r>
            <a:r>
              <a:rPr lang="en-US" sz="1200" dirty="0" err="1" smtClean="0"/>
              <a:t>cos</a:t>
            </a:r>
            <a:r>
              <a:rPr lang="tr-TR" sz="1200" dirty="0" smtClean="0"/>
              <a:t>t.</a:t>
            </a:r>
          </a:p>
          <a:p>
            <a:endParaRPr lang="tr-TR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role of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systems in supply chain management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control and monitor processes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ensure effectiveness and efficiency. 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system plays an integral role in the process,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providing input, aiding product transformation, or producing output.</a:t>
            </a:r>
            <a:endParaRPr lang="tr-TR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whose members are distributed geographically,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 work through the use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email, instant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messag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team Web site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an audio or video teleconference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Is </a:t>
            </a:r>
            <a:r>
              <a:rPr lang="tr-TR" sz="1200" dirty="0" err="1" smtClean="0"/>
              <a:t>change</a:t>
            </a:r>
            <a:r>
              <a:rPr lang="tr-TR" sz="1200" dirty="0" smtClean="0"/>
              <a:t> a </a:t>
            </a:r>
            <a:r>
              <a:rPr lang="tr-TR" sz="1200" dirty="0" err="1" smtClean="0"/>
              <a:t>must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for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organizations</a:t>
            </a:r>
            <a:r>
              <a:rPr lang="tr-TR" sz="1200" baseline="0" dirty="0" smtClean="0"/>
              <a:t>? </a:t>
            </a:r>
            <a:endParaRPr lang="tr-TR" sz="1200" baseline="0" dirty="0" smtClean="0"/>
          </a:p>
          <a:p>
            <a:endParaRPr lang="tr-TR" sz="1200" b="1" kern="1200" baseline="0" dirty="0" smtClean="0"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change is a key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 for any successful organization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absolutely required in today’s highly competitive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environment; without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organization is at risk of losing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competiveness and becoming obsolete.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concepts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tr-TR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 to the products, processes,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 of a firm, leading to increased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simple classification developed by Clayton Christensen, is to think of two types of innovation—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disruptive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Sustaining innovation results in enhancements to existing products, services,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ways of operating. Such innovations are important because they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 an organization to continually increase profits, lower costs, and gain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market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disruptive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innovation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it continues to improve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begins to provide a higher level of performance, it eventually displaces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former product or way of doing things. The cell phone is a good example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phones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phones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Reengineering, also called process redesign and business process reengineering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(BPR),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the radical redesign of business processes, organizational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structures, information systems, and values of the organization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 a breakthrough in business results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 to reengineering, the idea of continuous improvement is a form of innovation that constantly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seeks ways to improve business processes and add value to products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B41B-C726-4D83-8F6E-D7E2B4F01F03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827490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08453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Outsourcing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Offshoring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Downsizing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18131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8 Grup"/>
          <p:cNvGrpSpPr/>
          <p:nvPr/>
        </p:nvGrpSpPr>
        <p:grpSpPr>
          <a:xfrm>
            <a:off x="1500166" y="730843"/>
            <a:ext cx="6000792" cy="6127157"/>
            <a:chOff x="1500166" y="730843"/>
            <a:chExt cx="6000792" cy="6127157"/>
          </a:xfrm>
        </p:grpSpPr>
        <p:pic>
          <p:nvPicPr>
            <p:cNvPr id="5" name="4 Resim" descr="organizational_change_management_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66" y="730843"/>
              <a:ext cx="5929330" cy="5929330"/>
            </a:xfrm>
            <a:prstGeom prst="rect">
              <a:avLst/>
            </a:prstGeom>
          </p:spPr>
        </p:pic>
        <p:sp>
          <p:nvSpPr>
            <p:cNvPr id="7" name="6 Dikdörtgen"/>
            <p:cNvSpPr/>
            <p:nvPr/>
          </p:nvSpPr>
          <p:spPr>
            <a:xfrm>
              <a:off x="5500694" y="6215082"/>
              <a:ext cx="2000264" cy="642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7" y="928670"/>
            <a:ext cx="913049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85" y="623137"/>
            <a:ext cx="7786742" cy="60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5454"/>
            <a:ext cx="8107127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26500"/>
            <a:ext cx="7215238" cy="61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evri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4 Resim" descr="ind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14356"/>
            <a:ext cx="7808757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evri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144000" cy="2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Providing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an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chain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output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evri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395" y="1071546"/>
            <a:ext cx="894860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evri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 r="3083"/>
          <a:stretch>
            <a:fillRect/>
          </a:stretch>
        </p:blipFill>
        <p:spPr bwMode="auto">
          <a:xfrm>
            <a:off x="0" y="928669"/>
            <a:ext cx="9144000" cy="307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Careers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evri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515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55" y="1610457"/>
            <a:ext cx="5120441" cy="4305300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15165"/>
              </p:ext>
            </p:extLst>
          </p:nvPr>
        </p:nvGraphicFramePr>
        <p:xfrm>
          <a:off x="2451954" y="792307"/>
          <a:ext cx="512044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553">
                  <a:extLst>
                    <a:ext uri="{9D8B030D-6E8A-4147-A177-3AD203B41FA5}">
                      <a16:colId xmlns:a16="http://schemas.microsoft.com/office/drawing/2014/main" val="1755176282"/>
                    </a:ext>
                  </a:extLst>
                </a:gridCol>
                <a:gridCol w="685097">
                  <a:extLst>
                    <a:ext uri="{9D8B030D-6E8A-4147-A177-3AD203B41FA5}">
                      <a16:colId xmlns:a16="http://schemas.microsoft.com/office/drawing/2014/main" val="3538998645"/>
                    </a:ext>
                  </a:extLst>
                </a:gridCol>
                <a:gridCol w="682791">
                  <a:extLst>
                    <a:ext uri="{9D8B030D-6E8A-4147-A177-3AD203B41FA5}">
                      <a16:colId xmlns:a16="http://schemas.microsoft.com/office/drawing/2014/main" val="188547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Sales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(m$)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lang="tr-T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4279190122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19576"/>
              </p:ext>
            </p:extLst>
          </p:nvPr>
        </p:nvGraphicFramePr>
        <p:xfrm>
          <a:off x="2399200" y="5915757"/>
          <a:ext cx="52446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36">
                  <a:extLst>
                    <a:ext uri="{9D8B030D-6E8A-4147-A177-3AD203B41FA5}">
                      <a16:colId xmlns:a16="http://schemas.microsoft.com/office/drawing/2014/main" val="1755176282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val="353899864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188547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tr-TR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Revenue</a:t>
                      </a:r>
                      <a:endParaRPr lang="tr-TR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1,023.9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tr-T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4279190122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1255342" y="73573"/>
            <a:ext cx="67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Marketshare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25" y="1085667"/>
            <a:ext cx="6877351" cy="468666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189399" y="430925"/>
            <a:ext cx="67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(IS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63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189399" y="430925"/>
            <a:ext cx="67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Marketshare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(CD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97" y="2253166"/>
            <a:ext cx="5558204" cy="3907200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71713"/>
              </p:ext>
            </p:extLst>
          </p:nvPr>
        </p:nvGraphicFramePr>
        <p:xfrm>
          <a:off x="1799025" y="1417586"/>
          <a:ext cx="549865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861">
                  <a:extLst>
                    <a:ext uri="{9D8B030D-6E8A-4147-A177-3AD203B41FA5}">
                      <a16:colId xmlns:a16="http://schemas.microsoft.com/office/drawing/2014/main" val="2748620097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2040874604"/>
                    </a:ext>
                  </a:extLst>
                </a:gridCol>
                <a:gridCol w="654269">
                  <a:extLst>
                    <a:ext uri="{9D8B030D-6E8A-4147-A177-3AD203B41FA5}">
                      <a16:colId xmlns:a16="http://schemas.microsoft.com/office/drawing/2014/main" val="2215299516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76298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</a:t>
                      </a:r>
                      <a:r>
                        <a:rPr lang="tr-TR" sz="16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tr-TR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tr-TR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Sales</a:t>
                      </a:r>
                      <a:r>
                        <a:rPr lang="tr-TR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</a:t>
                      </a:r>
                      <a:r>
                        <a:rPr lang="tr-TR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(m$)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</a:t>
                      </a:r>
                      <a:r>
                        <a:rPr lang="tr-TR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tr-TR" sz="16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806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8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189399" y="430925"/>
            <a:ext cx="67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(CD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02" y="1217886"/>
            <a:ext cx="542210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Careers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evri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791014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Careers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evri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27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7141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Careers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evri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063" y="606650"/>
            <a:ext cx="8786842" cy="591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79547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1285852" y="1142984"/>
            <a:ext cx="6715172" cy="8572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Chain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consumer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quantity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time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cost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virtual team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771525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concepts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Innovation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tabLst>
                <a:tab pos="439738" algn="l"/>
              </a:tabLst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Sustaining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39738" algn="l"/>
              </a:tabLst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39738" algn="l"/>
              </a:tabLst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Disruptive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1472" y="18131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39" y="752820"/>
            <a:ext cx="7572428" cy="5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Oval"/>
          <p:cNvSpPr/>
          <p:nvPr/>
        </p:nvSpPr>
        <p:spPr>
          <a:xfrm>
            <a:off x="3500430" y="1070448"/>
            <a:ext cx="1571636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00034" y="1500174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improvement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39738" algn="l"/>
              </a:tabLst>
            </a:pPr>
            <a:r>
              <a:rPr lang="tr-T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constantly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seeks ways to improve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services</a:t>
            </a:r>
            <a:endParaRPr lang="tr-TR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71472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2573</Words>
  <Application>Microsoft Office PowerPoint</Application>
  <PresentationFormat>Ekran Gösterisi (4:3)</PresentationFormat>
  <Paragraphs>269</Paragraphs>
  <Slides>29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Metropol</dc:creator>
  <cp:lastModifiedBy>Emin Emrah ÖZSAVAŞ</cp:lastModifiedBy>
  <cp:revision>153</cp:revision>
  <dcterms:created xsi:type="dcterms:W3CDTF">2019-09-07T19:50:14Z</dcterms:created>
  <dcterms:modified xsi:type="dcterms:W3CDTF">2019-09-27T12:57:45Z</dcterms:modified>
</cp:coreProperties>
</file>