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" name="Shape 4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" name="Shape 5"/>
          <p:cNvSpPr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" name="Shape 6"/>
          <p:cNvSpPr/>
          <p:nvPr/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" name="Shape 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2" cy="34274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sq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Shape 9"/>
          <p:cNvSpPr/>
          <p:nvPr/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sldNum" idx="3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0300" cy="4557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17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500" cy="3427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900" cy="4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Shape 202"/>
          <p:cNvSpPr txBox="1">
            <a:spLocks noGrp="1"/>
          </p:cNvSpPr>
          <p:nvPr>
            <p:ph type="sldNum" idx="3"/>
          </p:nvPr>
        </p:nvSpPr>
        <p:spPr>
          <a:xfrm>
            <a:off x="3884612" y="8685212"/>
            <a:ext cx="2970300" cy="4557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17</a:t>
            </a:fld>
            <a:endParaRPr sz="14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0300" cy="4557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24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500" cy="3427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900" cy="4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Shape 244"/>
          <p:cNvSpPr txBox="1">
            <a:spLocks noGrp="1"/>
          </p:cNvSpPr>
          <p:nvPr>
            <p:ph type="sldNum" idx="3"/>
          </p:nvPr>
        </p:nvSpPr>
        <p:spPr>
          <a:xfrm>
            <a:off x="3884612" y="8685212"/>
            <a:ext cx="2970300" cy="4557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24</a:t>
            </a:fld>
            <a:endParaRPr sz="1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buNone/>
              <a:defRPr/>
            </a:lvl1pPr>
            <a:lvl2pPr lvl="1" rtl="0">
              <a:spcBef>
                <a:spcPts val="0"/>
              </a:spcBef>
              <a:buNone/>
              <a:defRPr/>
            </a:lvl2pPr>
            <a:lvl3pPr lvl="2" rtl="0">
              <a:spcBef>
                <a:spcPts val="0"/>
              </a:spcBef>
              <a:buNone/>
              <a:defRPr/>
            </a:lvl3pPr>
            <a:lvl4pPr lvl="3" rtl="0">
              <a:spcBef>
                <a:spcPts val="0"/>
              </a:spcBef>
              <a:buNone/>
              <a:defRPr/>
            </a:lvl4pPr>
            <a:lvl5pPr lvl="4" rtl="0">
              <a:spcBef>
                <a:spcPts val="0"/>
              </a:spcBef>
              <a:buNone/>
              <a:defRPr/>
            </a:lvl5pPr>
            <a:lvl6pPr lvl="5" rtl="0">
              <a:spcBef>
                <a:spcPts val="0"/>
              </a:spcBef>
              <a:buNone/>
              <a:defRPr/>
            </a:lvl6pPr>
            <a:lvl7pPr lvl="6" rtl="0">
              <a:spcBef>
                <a:spcPts val="0"/>
              </a:spcBef>
              <a:buNone/>
              <a:defRPr/>
            </a:lvl7pPr>
            <a:lvl8pPr lvl="7" rtl="0">
              <a:spcBef>
                <a:spcPts val="0"/>
              </a:spcBef>
              <a:buNone/>
              <a:defRPr/>
            </a:lvl8pPr>
            <a:lvl9pPr lvl="8" rtl="0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 txBox="1"/>
          <p:nvPr/>
        </p:nvSpPr>
        <p:spPr>
          <a:xfrm>
            <a:off x="83400" y="-91100"/>
            <a:ext cx="8977200" cy="10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4400" b="1">
                <a:solidFill>
                  <a:srgbClr val="333399"/>
                </a:solidFill>
                <a:latin typeface="Tahoma"/>
                <a:ea typeface="Tahoma"/>
                <a:cs typeface="Tahoma"/>
                <a:sym typeface="Tahoma"/>
              </a:rPr>
              <a:t>Yüzeyel Sıcaklık Uygulamaları</a:t>
            </a:r>
            <a:endParaRPr b="1"/>
          </a:p>
        </p:txBody>
      </p:sp>
      <p:sp>
        <p:nvSpPr>
          <p:cNvPr id="107" name="Shape 107"/>
          <p:cNvSpPr txBox="1"/>
          <p:nvPr/>
        </p:nvSpPr>
        <p:spPr>
          <a:xfrm>
            <a:off x="-1208075" y="5735050"/>
            <a:ext cx="7673100" cy="10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err="1">
                <a:solidFill>
                  <a:srgbClr val="980000"/>
                </a:solidFill>
              </a:rPr>
              <a:t>Uzm</a:t>
            </a:r>
            <a:r>
              <a:rPr lang="en-US" sz="3000" b="1" dirty="0">
                <a:solidFill>
                  <a:srgbClr val="980000"/>
                </a:solidFill>
              </a:rPr>
              <a:t>. </a:t>
            </a:r>
            <a:r>
              <a:rPr lang="en-US" sz="3000" b="1" dirty="0" err="1">
                <a:solidFill>
                  <a:srgbClr val="980000"/>
                </a:solidFill>
              </a:rPr>
              <a:t>Fzt</a:t>
            </a:r>
            <a:r>
              <a:rPr lang="en-US" sz="3000" b="1" dirty="0">
                <a:solidFill>
                  <a:srgbClr val="980000"/>
                </a:solidFill>
              </a:rPr>
              <a:t>. </a:t>
            </a:r>
            <a:r>
              <a:rPr lang="en-US" sz="3000" b="1" dirty="0" err="1">
                <a:solidFill>
                  <a:srgbClr val="980000"/>
                </a:solidFill>
              </a:rPr>
              <a:t>Kağan</a:t>
            </a:r>
            <a:r>
              <a:rPr lang="en-US" sz="3000" b="1" dirty="0">
                <a:solidFill>
                  <a:srgbClr val="980000"/>
                </a:solidFill>
              </a:rPr>
              <a:t> YÜCEL</a:t>
            </a:r>
            <a:endParaRPr sz="3000" b="1" dirty="0">
              <a:solidFill>
                <a:srgbClr val="980000"/>
              </a:solidFill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Comic Sans MS"/>
              <a:buNone/>
            </a:pPr>
            <a:r>
              <a:rPr lang="en-US" sz="3600" b="1" i="0" u="none">
                <a:solidFill>
                  <a:srgbClr val="333399"/>
                </a:solidFill>
              </a:rPr>
              <a:t>HELYOTERAPİ</a:t>
            </a:r>
            <a:endParaRPr b="1"/>
          </a:p>
        </p:txBody>
      </p:sp>
      <p:sp>
        <p:nvSpPr>
          <p:cNvPr id="161" name="Shape 161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Helyoterapi güneşin direkt tedavi aracı olarak kullanılmasıdır.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Elektromanyetik spektrumun 3934-7230A luk alanını kapsar.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Güneş ışığı ciltte 10mmlik derinliğe ulaşabilir.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7" name="Shape 167"/>
          <p:cNvSpPr txBox="1"/>
          <p:nvPr/>
        </p:nvSpPr>
        <p:spPr>
          <a:xfrm>
            <a:off x="1182675" y="1222573"/>
            <a:ext cx="7772400" cy="49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Güneş ışınlarının %59u İR, %40ı görünen ışınlar, %1i UV ışınlarından oluşur.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Günışığı cilt ve cilt altı dokulara absorbe olurlar.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Günışığı içindeki renklerin herbiri ile ayrı tedavi yapılabilir. (Kırmızı uyarıcı, mavi sedatize edici)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Işınlarla yapılan tedaviye </a:t>
            </a:r>
            <a:r>
              <a:rPr lang="en-US" sz="2800" b="0" i="1" u="none">
                <a:solidFill>
                  <a:srgbClr val="FF0000"/>
                </a:solidFill>
              </a:rPr>
              <a:t>kromoterapi </a:t>
            </a:r>
            <a:r>
              <a:rPr lang="en-US" sz="2800" b="0" i="0" u="none">
                <a:solidFill>
                  <a:srgbClr val="000000"/>
                </a:solidFill>
              </a:rPr>
              <a:t>denir.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Comic Sans MS"/>
              <a:buNone/>
            </a:pPr>
            <a:r>
              <a:rPr lang="en-US" sz="4000" b="1" i="0" u="none">
                <a:solidFill>
                  <a:srgbClr val="333399"/>
                </a:solidFill>
              </a:rPr>
              <a:t>Helyoterapinin endikasyonları </a:t>
            </a:r>
            <a:endParaRPr b="1"/>
          </a:p>
        </p:txBody>
      </p:sp>
      <p:sp>
        <p:nvSpPr>
          <p:cNvPr id="173" name="Shape 173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Tüberküloz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Zayıf kişilerde iştah açıcı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Raşitizm ve osteomalazi gibi D vitami yetmezliğine bağlı hast tedavisinde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Yara iyileşmesinde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Romatizmal hastalıklarda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/>
        </p:nvSpPr>
        <p:spPr>
          <a:xfrm>
            <a:off x="558875" y="214300"/>
            <a:ext cx="83850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Comic Sans MS"/>
              <a:buNone/>
            </a:pPr>
            <a:r>
              <a:rPr lang="en-US" sz="3600" b="1" i="0" u="none">
                <a:solidFill>
                  <a:srgbClr val="333399"/>
                </a:solidFill>
              </a:rPr>
              <a:t>Helyoterapinin kontrendikasyonları </a:t>
            </a:r>
            <a:endParaRPr b="1"/>
          </a:p>
        </p:txBody>
      </p:sp>
      <p:sp>
        <p:nvSpPr>
          <p:cNvPr id="179" name="Shape 179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i="0" u="none">
                <a:solidFill>
                  <a:srgbClr val="000000"/>
                </a:solidFill>
              </a:rPr>
              <a:t>Böbrek hast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i="0" u="none">
                <a:solidFill>
                  <a:srgbClr val="000000"/>
                </a:solidFill>
              </a:rPr>
              <a:t>HT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i="0" u="none">
                <a:solidFill>
                  <a:srgbClr val="000000"/>
                </a:solidFill>
              </a:rPr>
              <a:t>Ateroskleroz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i="0" u="none">
                <a:solidFill>
                  <a:srgbClr val="000000"/>
                </a:solidFill>
              </a:rPr>
              <a:t>Malign tümörlerde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i="0" u="none">
                <a:solidFill>
                  <a:srgbClr val="000000"/>
                </a:solidFill>
              </a:rPr>
              <a:t>Kalp hast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i="0" u="none">
                <a:solidFill>
                  <a:srgbClr val="000000"/>
                </a:solidFill>
              </a:rPr>
              <a:t>Yaşlı kişilerde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Comic Sans MS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Tedavide dikkat edilecek hususlar</a:t>
            </a:r>
            <a:endParaRPr b="1"/>
          </a:p>
        </p:txBody>
      </p:sp>
      <p:sp>
        <p:nvSpPr>
          <p:cNvPr id="185" name="Shape 185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Güneş banyoları 6 aylık çocuklarda başlanabilir.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En uygun saat Türkiye güney sahilleri için ortalama 1</a:t>
            </a:r>
            <a:r>
              <a:rPr lang="en-US" sz="3200"/>
              <a:t>1</a:t>
            </a:r>
            <a:r>
              <a:rPr lang="en-US" sz="3200" b="0" i="0" u="none">
                <a:solidFill>
                  <a:srgbClr val="000000"/>
                </a:solidFill>
              </a:rPr>
              <a:t>.</a:t>
            </a:r>
            <a:r>
              <a:rPr lang="en-US" sz="3200"/>
              <a:t>3</a:t>
            </a:r>
            <a:r>
              <a:rPr lang="en-US" sz="3200" b="0" i="0" u="none">
                <a:solidFill>
                  <a:srgbClr val="000000"/>
                </a:solidFill>
              </a:rPr>
              <a:t>0-1</a:t>
            </a:r>
            <a:r>
              <a:rPr lang="en-US" sz="3200"/>
              <a:t>5</a:t>
            </a:r>
            <a:r>
              <a:rPr lang="en-US" sz="3200" b="0" i="0" u="none">
                <a:solidFill>
                  <a:srgbClr val="000000"/>
                </a:solidFill>
              </a:rPr>
              <a:t>.00 arasıdır.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Büyüklerde dar alanda başlanır ve hergün tedavi yüzey alanı arttırılır ve her bir bölge için 5 dak. tedavi uygulanır.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1182675" y="1024622"/>
            <a:ext cx="7772400" cy="51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Tedavi sırasında;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Baş ağrısı, bulantı, kusma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/>
              <a:t>T</a:t>
            </a:r>
            <a:r>
              <a:rPr lang="en-US" sz="2800" b="0" i="0" u="none">
                <a:solidFill>
                  <a:srgbClr val="000000"/>
                </a:solidFill>
              </a:rPr>
              <a:t>aşikardi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Hazımsızlık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Şuur bulanıklığı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Vücut ısısının 37.5 derecenin üzerine</a:t>
            </a:r>
            <a:r>
              <a:rPr lang="en-US" sz="2800"/>
              <a:t> </a:t>
            </a:r>
            <a:r>
              <a:rPr lang="en-US" sz="2800" b="0" i="0" u="none">
                <a:solidFill>
                  <a:srgbClr val="000000"/>
                </a:solidFill>
              </a:rPr>
              <a:t>çıkması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Nabzın 90nın üzerine çıkması durumunda kesilmelidir.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1182675" y="745171"/>
            <a:ext cx="7772400" cy="53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Tedavi edilecek bölgenin çıplak olması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Baş gibi güneş ışınlarına fazla duyarlı olan bölgelerin kapatılması gerekir.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Güneş ışınlarının en etkilisi mor ötesi ışınlar olduğundan ve mor ötesi ışınlarda camdaki demir oksit tarafından tutulduğundan cam arkasından tedavi yapılmamalıdır.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980000"/>
                </a:solidFill>
              </a:rPr>
              <a:t>Fluidoterapi </a:t>
            </a:r>
            <a:endParaRPr sz="4800" b="1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/>
        </p:nvSpPr>
        <p:spPr>
          <a:xfrm>
            <a:off x="1182687" y="1714500"/>
            <a:ext cx="77724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Yüzeyel ısı uygulamasıdır.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Termostat kontrollü özel bir kap içine yaklaşık 0,5mm çapında cam bilye doldurularak içinden kuru sıcak hava geçirilir.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Özellikle el ve ayaklar cihazın içine sokularak bilyelerin ve havanın ısısından yararlanılır.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/>
              <a:t>E</a:t>
            </a:r>
            <a:r>
              <a:rPr lang="en-US" sz="2400" b="0" i="0" u="none">
                <a:solidFill>
                  <a:srgbClr val="000000"/>
                </a:solidFill>
              </a:rPr>
              <a:t>lde edilen doku ısısı üflenen hava sıcaklığına bağlıdır.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Sıcağın etkisinin yanı sıra bilyelerin mekanik etkisi ile kapı kontrol mekanizması yoluyla ağrı azalır.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0" i="0" u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/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Tahoma"/>
                <a:buNone/>
              </a:pPr>
              <a:t>19</a:t>
            </a:fld>
            <a:endParaRPr/>
          </a:p>
        </p:txBody>
      </p:sp>
      <p:sp>
        <p:nvSpPr>
          <p:cNvPr id="215" name="Shape 215"/>
          <p:cNvSpPr txBox="1"/>
          <p:nvPr/>
        </p:nvSpPr>
        <p:spPr>
          <a:xfrm>
            <a:off x="685800" y="2143125"/>
            <a:ext cx="43179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1" i="0" u="none">
                <a:solidFill>
                  <a:srgbClr val="000000"/>
                </a:solidFill>
              </a:rPr>
              <a:t>Fluidoterapi:</a:t>
            </a:r>
            <a:endParaRPr/>
          </a:p>
          <a:p>
            <a:pPr marL="341312" marR="0" lvl="0" indent="-341312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800" b="1" i="0" u="none">
              <a:solidFill>
                <a:srgbClr val="000000"/>
              </a:solidFill>
            </a:endParaRPr>
          </a:p>
          <a:p>
            <a:pPr marL="341312" marR="0" lvl="0" indent="-341312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Fizyoterapide yeni kullanılmaya başlanan bir yüzeyel ısı modalitesidir.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>
              <a:solidFill>
                <a:srgbClr val="000000"/>
              </a:solidFill>
            </a:endParaRPr>
          </a:p>
        </p:txBody>
      </p:sp>
      <p:pic>
        <p:nvPicPr>
          <p:cNvPr id="216" name="Shape 2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6825" y="2060575"/>
            <a:ext cx="3527400" cy="386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İNFRARUJ (KIZIL ÖTESİ) IŞINLAR</a:t>
            </a:r>
            <a:endParaRPr b="1"/>
          </a:p>
        </p:txBody>
      </p:sp>
      <p:sp>
        <p:nvSpPr>
          <p:cNvPr id="113" name="Shape 113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>
                <a:solidFill>
                  <a:srgbClr val="000000"/>
                </a:solidFill>
              </a:rPr>
              <a:t>Kesin olmamakla birlikte 750-400000nanometre dalga boyuna sahip eletromanyetik dalgalardır.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>
                <a:solidFill>
                  <a:srgbClr val="000000"/>
                </a:solidFill>
              </a:rPr>
              <a:t>Tedavide kullanım 7600-150000 arasıdır.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>
                <a:solidFill>
                  <a:srgbClr val="000000"/>
                </a:solidFill>
              </a:rPr>
              <a:t>İR ışınları absorbe edildikleri dokuda moleküler ve anatomik hareketlerin artışı ile ısı oluştururlarve yüzeyel sıcak uygulamada tedavi edici ajan olarak kullanılırlar.doğal kaynağı güneştir (ortalama %59 IR ışınlarıdır).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>
                <a:solidFill>
                  <a:srgbClr val="000000"/>
                </a:solidFill>
              </a:rPr>
              <a:t>Yapay kaynaklar: içinde karbon ve tungsten filamanı olan inert gaz ile dolu lambalardır.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333CC"/>
              </a:buClr>
              <a:buSzPts val="1200"/>
              <a:buFont typeface="Arial"/>
              <a:buChar char="■"/>
            </a:pPr>
            <a:r>
              <a:rPr lang="en-US" sz="2000" b="0" i="0" u="none">
                <a:solidFill>
                  <a:srgbClr val="000000"/>
                </a:solidFill>
              </a:rPr>
              <a:t>Ucuz ve evde kullanılabilir olması avantajı, etki alanının dar olması dezavantajıdır.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Ağrılı durumlarda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Kan akımı yetersizliklerinde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Artritik durumlarda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Yaraların iyileştirilmesinde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Ödemin azaltılmasında kullanılır.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/>
          <p:nvPr/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4400" b="1" i="0" u="none">
                <a:solidFill>
                  <a:srgbClr val="980000"/>
                </a:solidFill>
              </a:rPr>
              <a:t>Whirlpool – girdap banyosu</a:t>
            </a:r>
            <a:br>
              <a:rPr lang="en-US" sz="4400" b="1" i="0" u="none">
                <a:solidFill>
                  <a:srgbClr val="980000"/>
                </a:solidFill>
              </a:rPr>
            </a:br>
            <a:endParaRPr b="1">
              <a:solidFill>
                <a:srgbClr val="980000"/>
              </a:solidFill>
            </a:endParaRPr>
          </a:p>
        </p:txBody>
      </p:sp>
      <p:sp>
        <p:nvSpPr>
          <p:cNvPr id="227" name="Shape 227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•Kas iskelet sistemi hastalıklarında ve rehabilitasyonun her dönemde kullanılabilir.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•Suyun ısısı 36-48 derece arasında değişir.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•Uygulama süresi genelde 20 dakikadır.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•Özellikle spor yaralanmalarından sonra ve ortopedik reh. eklem hareket alanının artırılmasında son derece etkilidir.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•Tazyikli su ve hava ile birlikte uygulandığından masaj yapıcı etkisi de vardır.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/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4400" b="1" i="0" u="none">
                <a:solidFill>
                  <a:srgbClr val="980000"/>
                </a:solidFill>
              </a:rPr>
              <a:t>Kontrast (Zıt) banyolar</a:t>
            </a:r>
            <a:br>
              <a:rPr lang="en-US" sz="4400" b="1" i="0" u="none">
                <a:solidFill>
                  <a:srgbClr val="980000"/>
                </a:solidFill>
              </a:rPr>
            </a:br>
            <a:endParaRPr b="1">
              <a:solidFill>
                <a:srgbClr val="980000"/>
              </a:solidFill>
            </a:endParaRPr>
          </a:p>
        </p:txBody>
      </p:sp>
      <p:sp>
        <p:nvSpPr>
          <p:cNvPr id="233" name="Shape 233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•Kas spazmını azaltmada, ağrıyı azaltmada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•Vazokonstruksiyon-vazodilatasyon sağlayarak ödemin çözülmesinde kullanılır.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•Özellikle distal ekstremitelerin kullanımı için uygundur.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Ödemli dokuda ödemi azaltmak için uygulanır.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•Zıt banyoda refleks hiperemi oluşturmak için ekstremite 40-43°C ile ısıtılır ve sonrasında 15-20°C  ile soğutulur.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/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39" name="Shape 239"/>
          <p:cNvSpPr txBox="1"/>
          <p:nvPr/>
        </p:nvSpPr>
        <p:spPr>
          <a:xfrm>
            <a:off x="1182675" y="1421923"/>
            <a:ext cx="7772400" cy="4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Noto Sans Symbols"/>
              <a:buChar char="■"/>
            </a:pPr>
            <a:r>
              <a:rPr lang="en-US" sz="3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İki kap kullanılır; bir soğuk diğeri sıcak.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Noto Sans Symbols"/>
              <a:buChar char="■"/>
            </a:pPr>
            <a:r>
              <a:rPr lang="en-US" sz="3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•Uygulama;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Noto Sans Symbols"/>
              <a:buChar char="■"/>
            </a:pPr>
            <a:r>
              <a:rPr lang="en-US" sz="3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 dakika sıcak ile başlanır ardından,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Noto Sans Symbols"/>
              <a:buChar char="■"/>
            </a:pPr>
            <a:r>
              <a:rPr lang="en-US" sz="3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dakika soğuk 4 dakika sıcak uygulama </a:t>
            </a:r>
            <a:r>
              <a:rPr lang="en-US" sz="3200"/>
              <a:t>7</a:t>
            </a:r>
            <a:r>
              <a:rPr lang="en-US" sz="3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kez tekrarlanır.</a:t>
            </a:r>
            <a:endParaRPr sz="32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1312" marR="0" lvl="0" indent="-4225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3200"/>
              <a:buFont typeface="Noto Sans Symbols"/>
              <a:buChar char="■"/>
            </a:pPr>
            <a:r>
              <a:rPr lang="en-US" sz="3200"/>
              <a:t>Ya da 3dk sıcak - 1dk soğuk - </a:t>
            </a:r>
            <a:r>
              <a:rPr lang="en-US" sz="3200">
                <a:solidFill>
                  <a:schemeClr val="dk1"/>
                </a:solidFill>
              </a:rPr>
              <a:t>3dk sıcak - 1dk soğuk - 3dk sıcak</a:t>
            </a:r>
            <a:endParaRPr sz="3200"/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>
                <a:solidFill>
                  <a:srgbClr val="980000"/>
                </a:solidFill>
              </a:rPr>
              <a:t>teşekkür ederim...</a:t>
            </a:r>
            <a:endParaRPr b="1" i="1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0" i="0" u="none">
                <a:solidFill>
                  <a:srgbClr val="333399"/>
                </a:solidFill>
              </a:rPr>
              <a:t>Uygulama teknikleri</a:t>
            </a:r>
            <a:endParaRPr/>
          </a:p>
        </p:txBody>
      </p:sp>
      <p:sp>
        <p:nvSpPr>
          <p:cNvPr id="119" name="Shape 119"/>
          <p:cNvSpPr txBox="1"/>
          <p:nvPr/>
        </p:nvSpPr>
        <p:spPr>
          <a:xfrm>
            <a:off x="1182687" y="1714500"/>
            <a:ext cx="7772400" cy="441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Hasta rahat bir pozisyonda yatar.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Daima çıplak deriye uygulanır. Hastanın tatlı bir sıcaklık duyacağı doz ayarlanır.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Uygulama alanına ışınlar dik gelmelidir.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Isıtıcı lambalar 250 watlık ampüller ve genellikle hastanın 40-50cm uzağına konulmalıdır.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Uygulama süresi subakut durumlarda hafif dozda 10-15dak, kronik durumlarda 15-30dak günde birkaç kezdir. Genelde günde bir defa uygulanır.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/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Tahoma"/>
                <a:buNone/>
              </a:pPr>
              <a:t>4</a:t>
            </a:fld>
            <a:endParaRPr/>
          </a:p>
        </p:txBody>
      </p:sp>
      <p:sp>
        <p:nvSpPr>
          <p:cNvPr id="125" name="Shape 125"/>
          <p:cNvSpPr txBox="1"/>
          <p:nvPr/>
        </p:nvSpPr>
        <p:spPr>
          <a:xfrm>
            <a:off x="468312" y="2357437"/>
            <a:ext cx="4679950" cy="3519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1" i="0" u="none">
                <a:solidFill>
                  <a:srgbClr val="000000"/>
                </a:solidFill>
              </a:rPr>
              <a:t>İnfraruj: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Isıtılan bir madde belli bir sıcaklıkta, belirli bir dalga boyunda ışın yayar.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  <p:pic>
        <p:nvPicPr>
          <p:cNvPr id="126" name="Shape 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9125" y="2328862"/>
            <a:ext cx="4221162" cy="374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Tahoma"/>
                <a:buNone/>
              </a:pPr>
              <a:t>5</a:t>
            </a:fld>
            <a:endParaRPr/>
          </a:p>
        </p:txBody>
      </p:sp>
      <p:pic>
        <p:nvPicPr>
          <p:cNvPr id="132" name="Shape 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125" y="1412875"/>
            <a:ext cx="7381875" cy="465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/>
        </p:nvSpPr>
        <p:spPr>
          <a:xfrm>
            <a:off x="1182687" y="1785937"/>
            <a:ext cx="7772400" cy="434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Kaynakla hasta arası mesafe hastanın sıcaklık hissinden rahatsız olmayacağı uzaklık ve lokalize eritem biçimi kızarıklıkların oluşmadığı mesafe seçilir.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Tedavi başlangıcında kısa süre sonra hafif eritem oluşur. Düzensiz beneklenmelere dönüşmesi doz fazlalığını gösterir.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Fizyolojik özellikleri</a:t>
            </a:r>
            <a:endParaRPr b="1"/>
          </a:p>
        </p:txBody>
      </p:sp>
      <p:sp>
        <p:nvSpPr>
          <p:cNvPr id="143" name="Shape 143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Metabolizma artışı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Vazodilatasyon ve kan akımı artması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Kaslarda gevşeme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Kapı kontrol teorisi ile ağrı azalır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Bağ doku esnekliği artar.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Terleme ile toksik maddeler atılır.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Vücutta ısı artışı ile nabız, solunum sayısı artışı, diürezis olur.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Aşırı sıcaklık dokularda harabiyet yapar.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Endikasyonları</a:t>
            </a:r>
            <a:endParaRPr b="1"/>
          </a:p>
        </p:txBody>
      </p:sp>
      <p:sp>
        <p:nvSpPr>
          <p:cNvPr id="149" name="Shape 149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Eklem dışı romatizmal hastalıklar (tendini</a:t>
            </a:r>
            <a:r>
              <a:rPr lang="en-US" sz="2400"/>
              <a:t>t</a:t>
            </a:r>
            <a:r>
              <a:rPr lang="en-US" sz="2400" b="0" i="0" u="none">
                <a:solidFill>
                  <a:srgbClr val="000000"/>
                </a:solidFill>
              </a:rPr>
              <a:t>, bursit, fibromyalji)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Posttravmatik durumlarda (burkulma, zorlanma)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Artrit ve artraljilerde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Nevralji, siyatalji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Kas spazmlarında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RA, OA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Diğer tedavi edici ajanlarla kombine olarak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>
                <a:solidFill>
                  <a:srgbClr val="333399"/>
                </a:solidFill>
              </a:rPr>
              <a:t>K</a:t>
            </a:r>
            <a:r>
              <a:rPr lang="en-US" sz="3200" b="1" i="0" u="none">
                <a:solidFill>
                  <a:srgbClr val="333399"/>
                </a:solidFill>
              </a:rPr>
              <a:t>ontrendikasyonları</a:t>
            </a:r>
            <a:endParaRPr b="1"/>
          </a:p>
        </p:txBody>
      </p:sp>
      <p:sp>
        <p:nvSpPr>
          <p:cNvPr id="155" name="Shape 155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Ciltte duyu kusuru ve dolaşım bozukluğunda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Kanamaya meyil ve tümörlerde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Dolaşım bozukluğu olanlarda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Işına karşı aşırı hassasiyeti olanlarda verilmez.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767</Words>
  <Application>Microsoft Office PowerPoint</Application>
  <PresentationFormat>Ekran Gösterisi (4:3)</PresentationFormat>
  <Paragraphs>114</Paragraphs>
  <Slides>24</Slides>
  <Notes>24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24</vt:i4>
      </vt:variant>
    </vt:vector>
  </HeadingPairs>
  <TitlesOfParts>
    <vt:vector size="26" baseType="lpstr">
      <vt:lpstr>Simple Light</vt:lpstr>
      <vt:lpstr>Simple Light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Fluidoterapi </vt:lpstr>
      <vt:lpstr>Slayt 18</vt:lpstr>
      <vt:lpstr>Slayt 19</vt:lpstr>
      <vt:lpstr>Slayt 20</vt:lpstr>
      <vt:lpstr>Slayt 21</vt:lpstr>
      <vt:lpstr>Slayt 22</vt:lpstr>
      <vt:lpstr>Slayt 23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ayşegül</cp:lastModifiedBy>
  <cp:revision>1</cp:revision>
  <dcterms:modified xsi:type="dcterms:W3CDTF">2018-03-02T09:41:14Z</dcterms:modified>
</cp:coreProperties>
</file>