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0" r:id="rId1"/>
    <p:sldMasterId id="2147483671" r:id="rId2"/>
  </p:sldMasterIdLst>
  <p:notesMasterIdLst>
    <p:notesMasterId r:id="rId27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11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0" i="0" u="none" strike="noStrike" cap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  <p:sp>
        <p:nvSpPr>
          <p:cNvPr id="4" name="Shape 4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name="adj" fmla="val 5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5" name="Shape 5"/>
          <p:cNvSpPr/>
          <p:nvPr/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6" name="Shape 6"/>
          <p:cNvSpPr/>
          <p:nvPr/>
        </p:nvSpPr>
        <p:spPr>
          <a:xfrm>
            <a:off x="3884612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" name="Shape 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412" cy="3427412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sq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8" name="Shape 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4812" cy="4113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/>
            </a:lvl9pPr>
          </a:lstStyle>
          <a:p>
            <a:endParaRPr/>
          </a:p>
        </p:txBody>
      </p:sp>
      <p:sp>
        <p:nvSpPr>
          <p:cNvPr id="9" name="Shape 9"/>
          <p:cNvSpPr/>
          <p:nvPr/>
        </p:nvSpPr>
        <p:spPr>
          <a:xfrm>
            <a:off x="0" y="8685212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0" name="Shape 10"/>
          <p:cNvSpPr txBox="1">
            <a:spLocks noGrp="1"/>
          </p:cNvSpPr>
          <p:nvPr>
            <p:ph type="sldNum" idx="3"/>
          </p:nvPr>
        </p:nvSpPr>
        <p:spPr>
          <a:xfrm>
            <a:off x="3884612" y="8685212"/>
            <a:ext cx="2970212" cy="4556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 sz="1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58" name="Shape 15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hape 16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64" name="Shape 16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70" name="Shape 17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76" name="Shape 17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82" name="Shape 18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88" name="Shape 18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Shape 1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0300" cy="455700"/>
          </a:xfrm>
          <a:prstGeom prst="rect">
            <a:avLst/>
          </a:prstGeom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17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Shape 2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500" cy="3427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Shape 20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4900" cy="41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Shape 202"/>
          <p:cNvSpPr txBox="1">
            <a:spLocks noGrp="1"/>
          </p:cNvSpPr>
          <p:nvPr>
            <p:ph type="sldNum" idx="3"/>
          </p:nvPr>
        </p:nvSpPr>
        <p:spPr>
          <a:xfrm>
            <a:off x="3884612" y="8685212"/>
            <a:ext cx="2970300" cy="455700"/>
          </a:xfrm>
          <a:prstGeom prst="rect">
            <a:avLst/>
          </a:prstGeom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17</a:t>
            </a:fld>
            <a:endParaRPr sz="140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212" name="Shape 2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219" name="Shape 21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Shape 22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224" name="Shape 22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230" name="Shape 2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236" name="Shape 23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Shape 241"/>
          <p:cNvSpPr txBox="1">
            <a:spLocks noGrp="1"/>
          </p:cNvSpPr>
          <p:nvPr>
            <p:ph type="sldNum" idx="12"/>
          </p:nvPr>
        </p:nvSpPr>
        <p:spPr>
          <a:xfrm>
            <a:off x="3884612" y="8685212"/>
            <a:ext cx="2970300" cy="455700"/>
          </a:xfrm>
          <a:prstGeom prst="rect">
            <a:avLst/>
          </a:prstGeom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24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Shape 24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0500" cy="34275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3" name="Shape 24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4900" cy="411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4" name="Shape 244"/>
          <p:cNvSpPr txBox="1">
            <a:spLocks noGrp="1"/>
          </p:cNvSpPr>
          <p:nvPr>
            <p:ph type="sldNum" idx="3"/>
          </p:nvPr>
        </p:nvSpPr>
        <p:spPr>
          <a:xfrm>
            <a:off x="3884612" y="8685212"/>
            <a:ext cx="2970300" cy="455700"/>
          </a:xfrm>
          <a:prstGeom prst="rect">
            <a:avLst/>
          </a:prstGeom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buNone/>
              </a:pPr>
              <a:t>24</a:t>
            </a:fld>
            <a:endParaRPr sz="14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Shape 13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40" name="Shape 14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46" name="Shape 14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"/>
            <a:headEnd type="none" w="med" len="med"/>
            <a:tailEnd type="none" w="med" len="med"/>
          </a:ln>
        </p:spPr>
      </p:sp>
      <p:sp>
        <p:nvSpPr>
          <p:cNvPr id="152" name="Shape 1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ctrTitle"/>
          </p:nvPr>
        </p:nvSpPr>
        <p:spPr>
          <a:xfrm>
            <a:off x="311708" y="992767"/>
            <a:ext cx="8520600" cy="27369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subTitle" idx="1"/>
          </p:nvPr>
        </p:nvSpPr>
        <p:spPr>
          <a:xfrm>
            <a:off x="311700" y="3778833"/>
            <a:ext cx="8520600" cy="1056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0" name="Shape 90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1" name="Shape 9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94" name="Shape 9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1474833"/>
            <a:ext cx="8520600" cy="26181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4202967"/>
            <a:ext cx="8520600" cy="1734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 rtl="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 rtl="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buNone/>
              <a:defRPr/>
            </a:lvl1pPr>
            <a:lvl2pPr lvl="1" rtl="0">
              <a:spcBef>
                <a:spcPts val="0"/>
              </a:spcBef>
              <a:buNone/>
              <a:defRPr/>
            </a:lvl2pPr>
            <a:lvl3pPr lvl="2" rtl="0">
              <a:spcBef>
                <a:spcPts val="0"/>
              </a:spcBef>
              <a:buNone/>
              <a:defRPr/>
            </a:lvl3pPr>
            <a:lvl4pPr lvl="3" rtl="0">
              <a:spcBef>
                <a:spcPts val="0"/>
              </a:spcBef>
              <a:buNone/>
              <a:defRPr/>
            </a:lvl4pPr>
            <a:lvl5pPr lvl="4" rtl="0">
              <a:spcBef>
                <a:spcPts val="0"/>
              </a:spcBef>
              <a:buNone/>
              <a:defRPr/>
            </a:lvl5pPr>
            <a:lvl6pPr lvl="5" rtl="0">
              <a:spcBef>
                <a:spcPts val="0"/>
              </a:spcBef>
              <a:buNone/>
              <a:defRPr/>
            </a:lvl6pPr>
            <a:lvl7pPr lvl="6" rtl="0">
              <a:spcBef>
                <a:spcPts val="0"/>
              </a:spcBef>
              <a:buNone/>
              <a:defRPr/>
            </a:lvl7pPr>
            <a:lvl8pPr lvl="7" rtl="0">
              <a:spcBef>
                <a:spcPts val="0"/>
              </a:spcBef>
              <a:buNone/>
              <a:defRPr/>
            </a:lvl8pPr>
            <a:lvl9pPr lvl="8" rtl="0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hape 23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" name="Shape 25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body" idx="2"/>
          </p:nvPr>
        </p:nvSpPr>
        <p:spPr>
          <a:xfrm>
            <a:off x="4832400" y="1536633"/>
            <a:ext cx="39999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490250" y="600200"/>
            <a:ext cx="6367800" cy="545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/>
        </p:nvSpPr>
        <p:spPr>
          <a:xfrm>
            <a:off x="4572000" y="-167"/>
            <a:ext cx="4572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title"/>
          </p:nvPr>
        </p:nvSpPr>
        <p:spPr>
          <a:xfrm>
            <a:off x="265500" y="1644233"/>
            <a:ext cx="40452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subTitle" idx="1"/>
          </p:nvPr>
        </p:nvSpPr>
        <p:spPr>
          <a:xfrm>
            <a:off x="265500" y="3737433"/>
            <a:ext cx="4045200" cy="16467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2"/>
          </p:nvPr>
        </p:nvSpPr>
        <p:spPr>
          <a:xfrm>
            <a:off x="4939500" y="965433"/>
            <a:ext cx="3837000" cy="492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 txBox="1">
            <a:spLocks noGrp="1"/>
          </p:cNvSpPr>
          <p:nvPr>
            <p:ph type="body" idx="1"/>
          </p:nvPr>
        </p:nvSpPr>
        <p:spPr>
          <a:xfrm>
            <a:off x="311700" y="5640767"/>
            <a:ext cx="5998800" cy="80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1pPr>
            <a:lvl2pPr lvl="1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2pPr>
            <a:lvl3pPr lvl="2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3pPr>
            <a:lvl4pPr lvl="3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4pPr>
            <a:lvl5pPr lvl="4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5pPr>
            <a:lvl6pPr lvl="5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6pPr>
            <a:lvl7pPr lvl="6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7pPr>
            <a:lvl8pPr lvl="7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8pPr>
            <a:lvl9pPr lvl="8" algn="r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58" name="Shape 58"/>
          <p:cNvSpPr txBox="1">
            <a:spLocks noGrp="1"/>
          </p:cNvSpPr>
          <p:nvPr>
            <p:ph type="body" idx="1"/>
          </p:nvPr>
        </p:nvSpPr>
        <p:spPr>
          <a:xfrm>
            <a:off x="311700" y="1536633"/>
            <a:ext cx="85206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1pPr>
            <a:lvl2pPr lvl="1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2pPr>
            <a:lvl3pPr lvl="2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3pPr>
            <a:lvl4pPr lvl="3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4pPr>
            <a:lvl5pPr lvl="4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5pPr>
            <a:lvl6pPr lvl="5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6pPr>
            <a:lvl7pPr lvl="6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7pPr>
            <a:lvl8pPr lvl="7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8pPr>
            <a:lvl9pPr lvl="8" algn="r" rtl="0">
              <a:spcBef>
                <a:spcPts val="0"/>
              </a:spcBef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Shape 10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6" name="Shape 106"/>
          <p:cNvSpPr txBox="1"/>
          <p:nvPr/>
        </p:nvSpPr>
        <p:spPr>
          <a:xfrm>
            <a:off x="83400" y="-91100"/>
            <a:ext cx="8977200" cy="10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4400" b="1">
                <a:solidFill>
                  <a:srgbClr val="333399"/>
                </a:solidFill>
                <a:latin typeface="Tahoma"/>
                <a:ea typeface="Tahoma"/>
                <a:cs typeface="Tahoma"/>
                <a:sym typeface="Tahoma"/>
              </a:rPr>
              <a:t>Yüzeyel Sıcaklık Uygulamaları</a:t>
            </a:r>
            <a:endParaRPr b="1"/>
          </a:p>
        </p:txBody>
      </p:sp>
      <p:sp>
        <p:nvSpPr>
          <p:cNvPr id="107" name="Shape 107"/>
          <p:cNvSpPr txBox="1"/>
          <p:nvPr/>
        </p:nvSpPr>
        <p:spPr>
          <a:xfrm>
            <a:off x="-1208075" y="5735050"/>
            <a:ext cx="7673100" cy="101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 b="1" dirty="0" err="1">
                <a:solidFill>
                  <a:srgbClr val="980000"/>
                </a:solidFill>
              </a:rPr>
              <a:t>Uzm</a:t>
            </a:r>
            <a:r>
              <a:rPr lang="en-US" sz="3000" b="1" dirty="0">
                <a:solidFill>
                  <a:srgbClr val="980000"/>
                </a:solidFill>
              </a:rPr>
              <a:t>. </a:t>
            </a:r>
            <a:r>
              <a:rPr lang="en-US" sz="3000" b="1" dirty="0" err="1">
                <a:solidFill>
                  <a:srgbClr val="980000"/>
                </a:solidFill>
              </a:rPr>
              <a:t>Fzt</a:t>
            </a:r>
            <a:r>
              <a:rPr lang="en-US" sz="3000" b="1" dirty="0">
                <a:solidFill>
                  <a:srgbClr val="980000"/>
                </a:solidFill>
              </a:rPr>
              <a:t>. </a:t>
            </a:r>
            <a:r>
              <a:rPr lang="en-US" sz="3000" b="1" dirty="0" err="1">
                <a:solidFill>
                  <a:srgbClr val="980000"/>
                </a:solidFill>
              </a:rPr>
              <a:t>Kağan</a:t>
            </a:r>
            <a:r>
              <a:rPr lang="en-US" sz="3000" b="1" dirty="0">
                <a:solidFill>
                  <a:srgbClr val="980000"/>
                </a:solidFill>
              </a:rPr>
              <a:t> YÜCEL</a:t>
            </a:r>
            <a:endParaRPr sz="3000" b="1" dirty="0">
              <a:solidFill>
                <a:srgbClr val="980000"/>
              </a:solidFill>
            </a:endParaRPr>
          </a:p>
          <a:p>
            <a:pPr marL="0" lvl="0" indent="0" algn="ctr">
              <a:spcBef>
                <a:spcPts val="0"/>
              </a:spcBef>
              <a:spcAft>
                <a:spcPts val="0"/>
              </a:spcAft>
              <a:buNone/>
            </a:pPr>
            <a:endParaRPr sz="3000" b="1"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Shape 160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Comic Sans MS"/>
              <a:buNone/>
            </a:pPr>
            <a:r>
              <a:rPr lang="en-US" sz="3600" b="1" i="0" u="none">
                <a:solidFill>
                  <a:srgbClr val="333399"/>
                </a:solidFill>
              </a:rPr>
              <a:t>HELYOTERAPİ</a:t>
            </a:r>
            <a:endParaRPr b="1"/>
          </a:p>
        </p:txBody>
      </p:sp>
      <p:sp>
        <p:nvSpPr>
          <p:cNvPr id="161" name="Shape 161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Helyoterapi güneşin direkt tedavi aracı olarak kullanılmasıdır.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Elektromanyetik spektrumun 3934-7230A luk alanını kapsar.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Güneş ışığı ciltte 10mmlik derinliğe ulaşabilir.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Shape 166"/>
          <p:cNvSpPr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67" name="Shape 167"/>
          <p:cNvSpPr txBox="1"/>
          <p:nvPr/>
        </p:nvSpPr>
        <p:spPr>
          <a:xfrm>
            <a:off x="1182675" y="1222573"/>
            <a:ext cx="7772400" cy="490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Güneş ışınlarının %59u İR, %40ı görünen ışınlar, %1i UV ışınlarından oluşur.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Günışığı cilt ve cilt altı dokulara absorbe olurlar.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Günışığı içindeki renklerin herbiri ile ayrı tedavi yapılabilir. (Kırmızı uyarıcı, mavi sedatize edici)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Işınlarla yapılan tedaviye </a:t>
            </a:r>
            <a:r>
              <a:rPr lang="en-US" sz="2800" b="0" i="1" u="none">
                <a:solidFill>
                  <a:srgbClr val="FF0000"/>
                </a:solidFill>
              </a:rPr>
              <a:t>kromoterapi </a:t>
            </a:r>
            <a:r>
              <a:rPr lang="en-US" sz="2800" b="0" i="0" u="none">
                <a:solidFill>
                  <a:srgbClr val="000000"/>
                </a:solidFill>
              </a:rPr>
              <a:t>denir.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Comic Sans MS"/>
              <a:buNone/>
            </a:pPr>
            <a:r>
              <a:rPr lang="en-US" sz="4000" b="1" i="0" u="none">
                <a:solidFill>
                  <a:srgbClr val="333399"/>
                </a:solidFill>
              </a:rPr>
              <a:t>Helyoterapinin endikasyonları </a:t>
            </a:r>
            <a:endParaRPr b="1"/>
          </a:p>
        </p:txBody>
      </p:sp>
      <p:sp>
        <p:nvSpPr>
          <p:cNvPr id="173" name="Shape 173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Tüberküloz 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Zayıf kişilerde iştah açıcı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Raşitizm ve osteomalazi gibi D vitami yetmezliğine bağlı hast tedavisinde 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Yara iyileşmesinde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Romatizmal hastalıklarda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/>
          <p:nvPr/>
        </p:nvSpPr>
        <p:spPr>
          <a:xfrm>
            <a:off x="558875" y="214300"/>
            <a:ext cx="83850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Comic Sans MS"/>
              <a:buNone/>
            </a:pPr>
            <a:r>
              <a:rPr lang="en-US" sz="3600" b="1" i="0" u="none">
                <a:solidFill>
                  <a:srgbClr val="333399"/>
                </a:solidFill>
              </a:rPr>
              <a:t>Helyoterapinin kontrendikasyonları </a:t>
            </a:r>
            <a:endParaRPr b="1"/>
          </a:p>
        </p:txBody>
      </p:sp>
      <p:sp>
        <p:nvSpPr>
          <p:cNvPr id="179" name="Shape 179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i="0" u="none">
                <a:solidFill>
                  <a:srgbClr val="000000"/>
                </a:solidFill>
              </a:rPr>
              <a:t>Böbrek hast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i="0" u="none">
                <a:solidFill>
                  <a:srgbClr val="000000"/>
                </a:solidFill>
              </a:rPr>
              <a:t>HT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i="0" u="none">
                <a:solidFill>
                  <a:srgbClr val="000000"/>
                </a:solidFill>
              </a:rPr>
              <a:t>Ateroskleroz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i="0" u="none">
                <a:solidFill>
                  <a:srgbClr val="000000"/>
                </a:solidFill>
              </a:rPr>
              <a:t>Malign tümörlerde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i="0" u="none">
                <a:solidFill>
                  <a:srgbClr val="000000"/>
                </a:solidFill>
              </a:rPr>
              <a:t>Kalp hast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i="0" u="none">
                <a:solidFill>
                  <a:srgbClr val="000000"/>
                </a:solidFill>
              </a:rPr>
              <a:t>Yaşlı kişilerde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i="0" u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Comic Sans MS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Tedavide dikkat edilecek hususlar</a:t>
            </a:r>
            <a:endParaRPr b="1"/>
          </a:p>
        </p:txBody>
      </p:sp>
      <p:sp>
        <p:nvSpPr>
          <p:cNvPr id="185" name="Shape 185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Güneş banyoları 6 aylık çocuklarda başlanabilir. 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En uygun saat Türkiye güney sahilleri için ortalama 1</a:t>
            </a:r>
            <a:r>
              <a:rPr lang="en-US" sz="3200"/>
              <a:t>1</a:t>
            </a:r>
            <a:r>
              <a:rPr lang="en-US" sz="3200" b="0" i="0" u="none">
                <a:solidFill>
                  <a:srgbClr val="000000"/>
                </a:solidFill>
              </a:rPr>
              <a:t>.</a:t>
            </a:r>
            <a:r>
              <a:rPr lang="en-US" sz="3200"/>
              <a:t>3</a:t>
            </a:r>
            <a:r>
              <a:rPr lang="en-US" sz="3200" b="0" i="0" u="none">
                <a:solidFill>
                  <a:srgbClr val="000000"/>
                </a:solidFill>
              </a:rPr>
              <a:t>0-1</a:t>
            </a:r>
            <a:r>
              <a:rPr lang="en-US" sz="3200"/>
              <a:t>5</a:t>
            </a:r>
            <a:r>
              <a:rPr lang="en-US" sz="3200" b="0" i="0" u="none">
                <a:solidFill>
                  <a:srgbClr val="000000"/>
                </a:solidFill>
              </a:rPr>
              <a:t>.00 arasıdır.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Büyüklerde dar alanda başlanır ve hergün tedavi yüzey alanı arttırılır ve her bir bölge için 5 dak. tedavi uygulanır.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Shape 190"/>
          <p:cNvSpPr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91" name="Shape 191"/>
          <p:cNvSpPr txBox="1"/>
          <p:nvPr/>
        </p:nvSpPr>
        <p:spPr>
          <a:xfrm>
            <a:off x="1182675" y="1024622"/>
            <a:ext cx="7772400" cy="51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Tedavi sırasında;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Baş ağrısı, bulantı, kusma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/>
              <a:t>T</a:t>
            </a:r>
            <a:r>
              <a:rPr lang="en-US" sz="2800" b="0" i="0" u="none">
                <a:solidFill>
                  <a:srgbClr val="000000"/>
                </a:solidFill>
              </a:rPr>
              <a:t>aşikardi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Hazımsızlık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Şuur bulanıklığı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Vücut ısısının 37.5 derecenin üzerine</a:t>
            </a:r>
            <a:r>
              <a:rPr lang="en-US" sz="2800"/>
              <a:t> </a:t>
            </a:r>
            <a:r>
              <a:rPr lang="en-US" sz="2800" b="0" i="0" u="none">
                <a:solidFill>
                  <a:srgbClr val="000000"/>
                </a:solidFill>
              </a:rPr>
              <a:t>çıkması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Nabzın 90nın üzerine çıkması durumunda kesilmelidir.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197" name="Shape 197"/>
          <p:cNvSpPr txBox="1"/>
          <p:nvPr/>
        </p:nvSpPr>
        <p:spPr>
          <a:xfrm>
            <a:off x="1182675" y="745171"/>
            <a:ext cx="7772400" cy="53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Tedavi edilecek bölgenin çıplak olması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Baş gibi güneş ışınlarına fazla duyarlı olan bölgelerin kapatılması gerekir. 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Güneş ışınlarının en etkilisi mor ötesi ışınlar olduğundan ve mor ötesi ışınlarda camdaki demir oksit tarafından tutulduğundan cam arkasından tedavi yapılmamalıdır.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980000"/>
                </a:solidFill>
              </a:rPr>
              <a:t>Fluidoterapi </a:t>
            </a:r>
            <a:endParaRPr sz="4800" b="1"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/>
          <p:nvPr/>
        </p:nvSpPr>
        <p:spPr>
          <a:xfrm>
            <a:off x="1182687" y="1714500"/>
            <a:ext cx="7772400" cy="464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Yüzeyel ısı uygulamasıdır.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Termostat kontrollü özel bir kap içine yaklaşık 0,5mm çapında cam bilye doldurularak içinden kuru sıcak hava geçirilir.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Özellikle el ve ayaklar cihazın içine sokularak bilyelerin ve havanın ısısından yararlanılır.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/>
              <a:t>E</a:t>
            </a:r>
            <a:r>
              <a:rPr lang="en-US" sz="2400" b="0" i="0" u="none">
                <a:solidFill>
                  <a:srgbClr val="000000"/>
                </a:solidFill>
              </a:rPr>
              <a:t>lde edilen doku ısısı üflenen hava sıcaklığına bağlıdır.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Sıcağın etkisinin yanı sıra bilyelerin mekanik etkisi ile kapı kontrol mekanizması yoluyla ağrı azalır.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endParaRPr sz="2400" b="0" i="0" u="none">
              <a:solidFill>
                <a:srgbClr val="000000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/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fld id="{00000000-1234-1234-1234-123412341234}" type="slidenum">
              <a:rPr lang="en-US" sz="1400" b="0" i="0" u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Tahoma"/>
                <a:buNone/>
              </a:pPr>
              <a:t>19</a:t>
            </a:fld>
            <a:endParaRPr/>
          </a:p>
        </p:txBody>
      </p:sp>
      <p:sp>
        <p:nvSpPr>
          <p:cNvPr id="215" name="Shape 215"/>
          <p:cNvSpPr txBox="1"/>
          <p:nvPr/>
        </p:nvSpPr>
        <p:spPr>
          <a:xfrm>
            <a:off x="685800" y="2143125"/>
            <a:ext cx="4317900" cy="44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1" i="0" u="none">
                <a:solidFill>
                  <a:srgbClr val="000000"/>
                </a:solidFill>
              </a:rPr>
              <a:t>Fluidoterapi:</a:t>
            </a:r>
            <a:endParaRPr/>
          </a:p>
          <a:p>
            <a:pPr marL="341312" marR="0" lvl="0" indent="-341312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endParaRPr sz="2800" b="1" i="0" u="none">
              <a:solidFill>
                <a:srgbClr val="000000"/>
              </a:solidFill>
            </a:endParaRPr>
          </a:p>
          <a:p>
            <a:pPr marL="341312" marR="0" lvl="0" indent="-341312" algn="l" rtl="0">
              <a:lnSpc>
                <a:spcPct val="80000"/>
              </a:lnSpc>
              <a:spcBef>
                <a:spcPts val="700"/>
              </a:spcBef>
              <a:spcAft>
                <a:spcPts val="0"/>
              </a:spcAft>
              <a:buClr>
                <a:srgbClr val="3333CC"/>
              </a:buClr>
              <a:buSzPts val="1680"/>
              <a:buFont typeface="Arial"/>
              <a:buChar char="■"/>
            </a:pPr>
            <a:r>
              <a:rPr lang="en-US" sz="2800" b="0" i="0" u="none">
                <a:solidFill>
                  <a:srgbClr val="000000"/>
                </a:solidFill>
              </a:rPr>
              <a:t>Fizyoterapide yeni kullanılmaya başlanan bir yüzeyel ısı modalitesidir.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800" b="0" i="0" u="none">
              <a:solidFill>
                <a:srgbClr val="000000"/>
              </a:solidFill>
            </a:endParaRPr>
          </a:p>
        </p:txBody>
      </p:sp>
      <p:pic>
        <p:nvPicPr>
          <p:cNvPr id="216" name="Shape 2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076825" y="2060575"/>
            <a:ext cx="3527400" cy="3868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İNFRARUJ (KIZIL ÖTESİ) IŞINLAR</a:t>
            </a:r>
            <a:endParaRPr b="1"/>
          </a:p>
        </p:txBody>
      </p:sp>
      <p:sp>
        <p:nvSpPr>
          <p:cNvPr id="113" name="Shape 113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200"/>
              <a:buFont typeface="Arial"/>
              <a:buChar char="■"/>
            </a:pPr>
            <a:r>
              <a:rPr lang="en-US" sz="2000" b="0" i="0" u="none">
                <a:solidFill>
                  <a:srgbClr val="000000"/>
                </a:solidFill>
              </a:rPr>
              <a:t>Kesin olmamakla birlikte 750-400000nanometre dalga boyuna sahip eletromanyetik dalgalardır.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333CC"/>
              </a:buClr>
              <a:buSzPts val="1200"/>
              <a:buFont typeface="Arial"/>
              <a:buChar char="■"/>
            </a:pPr>
            <a:r>
              <a:rPr lang="en-US" sz="2000" b="0" i="0" u="none">
                <a:solidFill>
                  <a:srgbClr val="000000"/>
                </a:solidFill>
              </a:rPr>
              <a:t>Tedavide kullanım 7600-150000 arasıdır.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333CC"/>
              </a:buClr>
              <a:buSzPts val="1200"/>
              <a:buFont typeface="Arial"/>
              <a:buChar char="■"/>
            </a:pPr>
            <a:r>
              <a:rPr lang="en-US" sz="2000" b="0" i="0" u="none">
                <a:solidFill>
                  <a:srgbClr val="000000"/>
                </a:solidFill>
              </a:rPr>
              <a:t>İR ışınları absorbe edildikleri dokuda moleküler ve anatomik hareketlerin artışı ile ısı oluştururlarve yüzeyel sıcak uygulamada tedavi edici ajan olarak kullanılırlar.doğal kaynağı güneştir (ortalama %59 IR ışınlarıdır).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333CC"/>
              </a:buClr>
              <a:buSzPts val="1200"/>
              <a:buFont typeface="Arial"/>
              <a:buChar char="■"/>
            </a:pPr>
            <a:r>
              <a:rPr lang="en-US" sz="2000" b="0" i="0" u="none">
                <a:solidFill>
                  <a:srgbClr val="000000"/>
                </a:solidFill>
              </a:rPr>
              <a:t>Yapay kaynaklar: içinde karbon ve tungsten filamanı olan inert gaz ile dolu lambalardır. 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3333CC"/>
              </a:buClr>
              <a:buSzPts val="1200"/>
              <a:buFont typeface="Arial"/>
              <a:buChar char="■"/>
            </a:pPr>
            <a:r>
              <a:rPr lang="en-US" sz="2000" b="0" i="0" u="none">
                <a:solidFill>
                  <a:srgbClr val="000000"/>
                </a:solidFill>
              </a:rPr>
              <a:t>Ucuz ve evde kullanılabilir olması avantajı, etki alanının dar olması dezavantajıdır.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Shape 221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Ağrılı durumlarda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Kan akımı yetersizliklerinde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Artritik durumlarda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Yaraların iyileştirilmesinde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Arial"/>
              <a:buChar char="■"/>
            </a:pPr>
            <a:r>
              <a:rPr lang="en-US" sz="3200" b="0" i="0" u="none">
                <a:solidFill>
                  <a:srgbClr val="000000"/>
                </a:solidFill>
              </a:rPr>
              <a:t>Ödemin azaltılmasında kullanılır.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/>
          <p:nvPr/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r>
              <a:rPr lang="en-US" sz="4400" b="1" i="0" u="none">
                <a:solidFill>
                  <a:srgbClr val="980000"/>
                </a:solidFill>
              </a:rPr>
              <a:t>Whirlpool – girdap banyosu</a:t>
            </a:r>
            <a:br>
              <a:rPr lang="en-US" sz="4400" b="1" i="0" u="none">
                <a:solidFill>
                  <a:srgbClr val="980000"/>
                </a:solidFill>
              </a:rPr>
            </a:br>
            <a:endParaRPr b="1">
              <a:solidFill>
                <a:srgbClr val="980000"/>
              </a:solidFill>
            </a:endParaRPr>
          </a:p>
        </p:txBody>
      </p:sp>
      <p:sp>
        <p:nvSpPr>
          <p:cNvPr id="227" name="Shape 227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Noto Sans Symbols"/>
              <a:buChar char="■"/>
            </a:pPr>
            <a:r>
              <a:rPr lang="en-US" sz="2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•Kas iskelet sistemi hastalıklarında ve rehabilitasyonun her dönemde kullanılabilir.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Noto Sans Symbols"/>
              <a:buChar char="■"/>
            </a:pPr>
            <a:r>
              <a:rPr lang="en-US" sz="2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•Suyun ısısı 36-48 derece arasında değişir.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Noto Sans Symbols"/>
              <a:buChar char="■"/>
            </a:pPr>
            <a:r>
              <a:rPr lang="en-US" sz="2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•Uygulama süresi genelde 20 dakikadır.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Noto Sans Symbols"/>
              <a:buChar char="■"/>
            </a:pPr>
            <a:r>
              <a:rPr lang="en-US" sz="2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•Özellikle spor yaralanmalarından sonra ve ortopedik reh. eklem hareket alanının artırılmasında son derece etkilidir.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Noto Sans Symbols"/>
              <a:buChar char="■"/>
            </a:pPr>
            <a:r>
              <a:rPr lang="en-US" sz="2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•Tazyikli su ve hava ile birlikte uygulandığından masaj yapıcı etkisi de vardır.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Shape 232"/>
          <p:cNvSpPr txBox="1"/>
          <p:nvPr/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r>
              <a:rPr lang="en-US" sz="4400" b="1" i="0" u="none">
                <a:solidFill>
                  <a:srgbClr val="980000"/>
                </a:solidFill>
              </a:rPr>
              <a:t>Kontrast (Zıt) banyolar</a:t>
            </a:r>
            <a:br>
              <a:rPr lang="en-US" sz="4400" b="1" i="0" u="none">
                <a:solidFill>
                  <a:srgbClr val="980000"/>
                </a:solidFill>
              </a:rPr>
            </a:br>
            <a:endParaRPr b="1">
              <a:solidFill>
                <a:srgbClr val="980000"/>
              </a:solidFill>
            </a:endParaRPr>
          </a:p>
        </p:txBody>
      </p:sp>
      <p:sp>
        <p:nvSpPr>
          <p:cNvPr id="233" name="Shape 233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Noto Sans Symbols"/>
              <a:buChar char="■"/>
            </a:pPr>
            <a:r>
              <a:rPr lang="en-US" sz="2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•Kas spazmını azaltmada, ağrıyı azaltmada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Noto Sans Symbols"/>
              <a:buChar char="■"/>
            </a:pPr>
            <a:r>
              <a:rPr lang="en-US" sz="2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•Vazokonstruksiyon-vazodilatasyon sağlayarak ödemin çözülmesinde kullanılır.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Noto Sans Symbols"/>
              <a:buChar char="■"/>
            </a:pPr>
            <a:r>
              <a:rPr lang="en-US" sz="2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•Özellikle distal ekstremitelerin kullanımı için uygundur.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Noto Sans Symbols"/>
              <a:buChar char="■"/>
            </a:pPr>
            <a:r>
              <a:rPr lang="en-US" sz="2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Ödemli dokuda ödemi azaltmak için uygulanır.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Noto Sans Symbols"/>
              <a:buChar char="■"/>
            </a:pPr>
            <a:r>
              <a:rPr lang="en-US" sz="24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•Zıt banyoda refleks hiperemi oluşturmak için ekstremite 40-43°C ile ısıtılır ve sonrasında 15-20°C  ile soğutulur.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Shape 238"/>
          <p:cNvSpPr/>
          <p:nvPr/>
        </p:nvSpPr>
        <p:spPr>
          <a:xfrm>
            <a:off x="1150937" y="214312"/>
            <a:ext cx="7793100" cy="14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>
              <a:solidFill>
                <a:srgbClr val="000000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239" name="Shape 239"/>
          <p:cNvSpPr txBox="1"/>
          <p:nvPr/>
        </p:nvSpPr>
        <p:spPr>
          <a:xfrm>
            <a:off x="1182675" y="1421923"/>
            <a:ext cx="7772400" cy="471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İki kap kullanılır; bir soğuk diğeri sıcak.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•Uygulama;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 dakika sıcak ile başlanır ardından,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1920"/>
              <a:buFont typeface="Noto Sans Symbols"/>
              <a:buChar char="■"/>
            </a:pPr>
            <a:r>
              <a:rPr lang="en-US" sz="3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 dakika soğuk 4 dakika sıcak uygulama </a:t>
            </a:r>
            <a:r>
              <a:rPr lang="en-US" sz="3200"/>
              <a:t>7</a:t>
            </a:r>
            <a:r>
              <a:rPr lang="en-US" sz="3200" b="0" i="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kez tekrarlanır.</a:t>
            </a:r>
            <a:endParaRPr sz="32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1312" marR="0" lvl="0" indent="-422592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Clr>
                <a:srgbClr val="3333CC"/>
              </a:buClr>
              <a:buSzPts val="3200"/>
              <a:buFont typeface="Noto Sans Symbols"/>
              <a:buChar char="■"/>
            </a:pPr>
            <a:r>
              <a:rPr lang="en-US" sz="3200"/>
              <a:t>Ya da 3dk sıcak - 1dk soğuk - </a:t>
            </a:r>
            <a:r>
              <a:rPr lang="en-US" sz="3200">
                <a:solidFill>
                  <a:schemeClr val="dk1"/>
                </a:solidFill>
              </a:rPr>
              <a:t>3dk sıcak - 1dk soğuk - 3dk sıcak</a:t>
            </a:r>
            <a:endParaRPr sz="3200"/>
          </a:p>
          <a:p>
            <a:pPr marL="0" marR="0" lvl="0" indent="0" algn="l" rtl="0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None/>
            </a:pP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200" b="0" i="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Shape 246"/>
          <p:cNvSpPr txBox="1">
            <a:spLocks noGrp="1"/>
          </p:cNvSpPr>
          <p:nvPr>
            <p:ph type="title"/>
          </p:nvPr>
        </p:nvSpPr>
        <p:spPr>
          <a:xfrm>
            <a:off x="311700" y="2867800"/>
            <a:ext cx="8520600" cy="112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i="1">
                <a:solidFill>
                  <a:srgbClr val="980000"/>
                </a:solidFill>
              </a:rPr>
              <a:t>teşekkür ederim...</a:t>
            </a:r>
            <a:endParaRPr b="1" i="1">
              <a:solidFill>
                <a:srgbClr val="98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0" i="0" u="none">
                <a:solidFill>
                  <a:srgbClr val="333399"/>
                </a:solidFill>
              </a:rPr>
              <a:t>Uygulama teknikleri</a:t>
            </a:r>
            <a:endParaRPr/>
          </a:p>
        </p:txBody>
      </p:sp>
      <p:sp>
        <p:nvSpPr>
          <p:cNvPr id="119" name="Shape 119"/>
          <p:cNvSpPr txBox="1"/>
          <p:nvPr/>
        </p:nvSpPr>
        <p:spPr>
          <a:xfrm>
            <a:off x="1182687" y="1714500"/>
            <a:ext cx="7772400" cy="44180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Hasta rahat bir pozisyonda yatar.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Daima çıplak deriye uygulanır. Hastanın tatlı bir sıcaklık duyacağı doz ayarlanır. 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Uygulama alanına ışınlar dik gelmelidir.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Isıtıcı lambalar 250 watlık ampüller ve genellikle hastanın 40-50cm uzağına konulmalıdır.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Uygulama süresi subakut durumlarda hafif dozda 10-15dak, kronik durumlarda 15-30dak günde birkaç kezdir. Genelde günde bir defa uygulanır.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/>
          <p:nvPr/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fld id="{00000000-1234-1234-1234-123412341234}" type="slidenum">
              <a:rPr lang="en-US" sz="1400" b="0" i="0" u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Tahoma"/>
                <a:buNone/>
              </a:pPr>
              <a:t>4</a:t>
            </a:fld>
            <a:endParaRPr/>
          </a:p>
        </p:txBody>
      </p:sp>
      <p:sp>
        <p:nvSpPr>
          <p:cNvPr id="125" name="Shape 125"/>
          <p:cNvSpPr txBox="1"/>
          <p:nvPr/>
        </p:nvSpPr>
        <p:spPr>
          <a:xfrm>
            <a:off x="468312" y="2357437"/>
            <a:ext cx="4679950" cy="3519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1" i="0" u="none">
                <a:solidFill>
                  <a:srgbClr val="000000"/>
                </a:solidFill>
              </a:rPr>
              <a:t>İnfraruj: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Isıtılan bir madde belli bir sıcaklıkta, belirli bir dalga boyunda ışın yayar.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000000"/>
              </a:solidFill>
            </a:endParaRPr>
          </a:p>
        </p:txBody>
      </p:sp>
      <p:pic>
        <p:nvPicPr>
          <p:cNvPr id="126" name="Shape 1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429125" y="2328862"/>
            <a:ext cx="4221162" cy="3743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 txBox="1"/>
          <p:nvPr/>
        </p:nvSpPr>
        <p:spPr>
          <a:xfrm>
            <a:off x="7042150" y="6243637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6800" rIns="90000" bIns="468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ahoma"/>
              <a:buNone/>
            </a:pPr>
            <a:fld id="{00000000-1234-1234-1234-123412341234}" type="slidenum">
              <a:rPr lang="en-US" sz="1400" b="0" i="0" u="none">
                <a:solidFill>
                  <a:srgbClr val="000000"/>
                </a:solidFill>
                <a:latin typeface="Tahoma"/>
                <a:ea typeface="Tahoma"/>
                <a:cs typeface="Tahoma"/>
                <a:sym typeface="Tahoma"/>
              </a:rPr>
              <a:pPr marL="0" marR="0" lvl="0" indent="0" algn="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Tahoma"/>
                <a:buNone/>
              </a:pPr>
              <a:t>5</a:t>
            </a:fld>
            <a:endParaRPr/>
          </a:p>
        </p:txBody>
      </p:sp>
      <p:pic>
        <p:nvPicPr>
          <p:cNvPr id="132" name="Shape 13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000125" y="1412875"/>
            <a:ext cx="7381875" cy="4659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/>
        </p:nvSpPr>
        <p:spPr>
          <a:xfrm>
            <a:off x="1182687" y="1785937"/>
            <a:ext cx="7772400" cy="43465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Kaynakla hasta arası mesafe hastanın sıcaklık hissinden rahatsız olmayacağı uzaklık ve lokalize eritem biçimi kızarıklıkların oluşmadığı mesafe seçilir. 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Tedavi başlangıcında kısa süre sonra hafif eritem oluşur. Düzensiz beneklenmelere dönüşmesi doz fazlalığını gösterir. </a:t>
            </a:r>
            <a:endParaRPr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hape 142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Fizyolojik özellikleri</a:t>
            </a:r>
            <a:endParaRPr b="1"/>
          </a:p>
        </p:txBody>
      </p:sp>
      <p:sp>
        <p:nvSpPr>
          <p:cNvPr id="143" name="Shape 143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Metabolizma artışı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Vazodilatasyon ve kan akımı artması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Kaslarda gevşeme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Kapı kontrol teorisi ile ağrı azalır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Bağ doku esnekliği artar.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Terleme ile toksik maddeler atılır.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Vücutta ısı artışı ile nabız, solunum sayısı artışı, diürezis olur.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Aşırı sıcaklık dokularda harabiyet yapar.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 i="0" u="none">
                <a:solidFill>
                  <a:srgbClr val="333399"/>
                </a:solidFill>
              </a:rPr>
              <a:t>Endikasyonları</a:t>
            </a:r>
            <a:endParaRPr b="1"/>
          </a:p>
        </p:txBody>
      </p:sp>
      <p:sp>
        <p:nvSpPr>
          <p:cNvPr id="149" name="Shape 149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Eklem dışı romatizmal hastalıklar (tendini</a:t>
            </a:r>
            <a:r>
              <a:rPr lang="en-US" sz="2400"/>
              <a:t>t</a:t>
            </a:r>
            <a:r>
              <a:rPr lang="en-US" sz="2400" b="0" i="0" u="none">
                <a:solidFill>
                  <a:srgbClr val="000000"/>
                </a:solidFill>
              </a:rPr>
              <a:t>, bursit, fibromyalji)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Posttravmatik durumlarda (burkulma, zorlanma)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Artrit ve artraljilerde 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Nevralji, siyatalji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Kas spazmlarında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RA, OA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Diğer tedavi edici ajanlarla kombine olarak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Shape 154"/>
          <p:cNvSpPr txBox="1"/>
          <p:nvPr/>
        </p:nvSpPr>
        <p:spPr>
          <a:xfrm>
            <a:off x="1150937" y="214312"/>
            <a:ext cx="7793037" cy="14620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99"/>
              </a:buClr>
              <a:buFont typeface="Tahoma"/>
              <a:buNone/>
            </a:pPr>
            <a:r>
              <a:rPr lang="en-US" sz="3200" b="1">
                <a:solidFill>
                  <a:srgbClr val="333399"/>
                </a:solidFill>
              </a:rPr>
              <a:t>K</a:t>
            </a:r>
            <a:r>
              <a:rPr lang="en-US" sz="3200" b="1" i="0" u="none">
                <a:solidFill>
                  <a:srgbClr val="333399"/>
                </a:solidFill>
              </a:rPr>
              <a:t>ontrendikasyonları</a:t>
            </a:r>
            <a:endParaRPr b="1"/>
          </a:p>
        </p:txBody>
      </p:sp>
      <p:sp>
        <p:nvSpPr>
          <p:cNvPr id="155" name="Shape 155"/>
          <p:cNvSpPr txBox="1"/>
          <p:nvPr/>
        </p:nvSpPr>
        <p:spPr>
          <a:xfrm>
            <a:off x="1182687" y="2017712"/>
            <a:ext cx="7772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341312" marR="0" lvl="0" indent="-34131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Ciltte duyu kusuru ve dolaşım bozukluğunda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Kanamaya meyil ve tümörlerde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Dolaşım bozukluğu olanlarda </a:t>
            </a:r>
            <a:endParaRPr/>
          </a:p>
          <a:p>
            <a:pPr marL="341312" marR="0" lvl="0" indent="-341312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3333CC"/>
              </a:buClr>
              <a:buSzPts val="1440"/>
              <a:buFont typeface="Arial"/>
              <a:buChar char="■"/>
            </a:pPr>
            <a:r>
              <a:rPr lang="en-US" sz="2400" b="0" i="0" u="none">
                <a:solidFill>
                  <a:srgbClr val="000000"/>
                </a:solidFill>
              </a:rPr>
              <a:t>Işına karşı aşırı hassasiyeti olanlarda verilmez.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767</Words>
  <Application>Microsoft Office PowerPoint</Application>
  <PresentationFormat>Ekran Gösterisi (4:3)</PresentationFormat>
  <Paragraphs>114</Paragraphs>
  <Slides>24</Slides>
  <Notes>24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Slayt Başlıkları</vt:lpstr>
      </vt:variant>
      <vt:variant>
        <vt:i4>24</vt:i4>
      </vt:variant>
    </vt:vector>
  </HeadingPairs>
  <TitlesOfParts>
    <vt:vector size="26" baseType="lpstr">
      <vt:lpstr>Simple Light</vt:lpstr>
      <vt:lpstr>Simple Light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  <vt:lpstr>Slayt 11</vt:lpstr>
      <vt:lpstr>Slayt 12</vt:lpstr>
      <vt:lpstr>Slayt 13</vt:lpstr>
      <vt:lpstr>Slayt 14</vt:lpstr>
      <vt:lpstr>Slayt 15</vt:lpstr>
      <vt:lpstr>Slayt 16</vt:lpstr>
      <vt:lpstr>Fluidoterapi </vt:lpstr>
      <vt:lpstr>Slayt 18</vt:lpstr>
      <vt:lpstr>Slayt 19</vt:lpstr>
      <vt:lpstr>Slayt 20</vt:lpstr>
      <vt:lpstr>Slayt 21</vt:lpstr>
      <vt:lpstr>Slayt 22</vt:lpstr>
      <vt:lpstr>Slayt 23</vt:lpstr>
      <vt:lpstr>teşekkür ederim...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cp:lastModifiedBy>ayşegül</cp:lastModifiedBy>
  <cp:revision>1</cp:revision>
  <dcterms:modified xsi:type="dcterms:W3CDTF">2018-03-02T09:41:14Z</dcterms:modified>
</cp:coreProperties>
</file>