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2" r:id="rId20"/>
    <p:sldId id="285" r:id="rId21"/>
    <p:sldId id="286" r:id="rId22"/>
    <p:sldId id="288" r:id="rId23"/>
    <p:sldId id="289" r:id="rId24"/>
    <p:sldId id="293" r:id="rId25"/>
    <p:sldId id="295" r:id="rId26"/>
    <p:sldId id="296" r:id="rId27"/>
    <p:sldId id="297" r:id="rId28"/>
    <p:sldId id="298" r:id="rId29"/>
    <p:sldId id="299" r:id="rId30"/>
    <p:sldId id="300"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0100C76-50AD-497B-B5EC-E554FF827556}">
          <p14:sldIdLst>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2"/>
            <p14:sldId id="285"/>
            <p14:sldId id="286"/>
            <p14:sldId id="288"/>
            <p14:sldId id="289"/>
            <p14:sldId id="293"/>
            <p14:sldId id="295"/>
            <p14:sldId id="296"/>
            <p14:sldId id="297"/>
            <p14:sldId id="298"/>
            <p14:sldId id="299"/>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93710" autoAdjust="0"/>
  </p:normalViewPr>
  <p:slideViewPr>
    <p:cSldViewPr snapToGrid="0">
      <p:cViewPr varScale="1">
        <p:scale>
          <a:sx n="70" d="100"/>
          <a:sy n="70" d="100"/>
        </p:scale>
        <p:origin x="608" y="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709B0-91D0-4D11-B3DF-4E610F886C3D}" type="datetimeFigureOut">
              <a:rPr lang="tr-TR" smtClean="0"/>
              <a:t>17.03.2021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5BD26-31FF-4EFE-8844-FBD8AC7D5401}" type="slidenum">
              <a:rPr lang="tr-TR" smtClean="0"/>
              <a:t>‹#›</a:t>
            </a:fld>
            <a:endParaRPr lang="tr-TR"/>
          </a:p>
        </p:txBody>
      </p:sp>
    </p:spTree>
    <p:extLst>
      <p:ext uri="{BB962C8B-B14F-4D97-AF65-F5344CB8AC3E}">
        <p14:creationId xmlns:p14="http://schemas.microsoft.com/office/powerpoint/2010/main" val="365960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6992528-36DE-4995-A052-6CFD00B0F74D}" type="slidenum">
              <a:rPr lang="tr-TR" smtClean="0"/>
              <a:t>1</a:t>
            </a:fld>
            <a:endParaRPr lang="tr-TR"/>
          </a:p>
        </p:txBody>
      </p:sp>
    </p:spTree>
    <p:extLst>
      <p:ext uri="{BB962C8B-B14F-4D97-AF65-F5344CB8AC3E}">
        <p14:creationId xmlns:p14="http://schemas.microsoft.com/office/powerpoint/2010/main" val="409528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6</a:t>
            </a:fld>
            <a:endParaRPr lang="tr-TR"/>
          </a:p>
        </p:txBody>
      </p:sp>
    </p:spTree>
    <p:extLst>
      <p:ext uri="{BB962C8B-B14F-4D97-AF65-F5344CB8AC3E}">
        <p14:creationId xmlns:p14="http://schemas.microsoft.com/office/powerpoint/2010/main" val="280073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7</a:t>
            </a:fld>
            <a:endParaRPr lang="tr-TR"/>
          </a:p>
        </p:txBody>
      </p:sp>
    </p:spTree>
    <p:extLst>
      <p:ext uri="{BB962C8B-B14F-4D97-AF65-F5344CB8AC3E}">
        <p14:creationId xmlns:p14="http://schemas.microsoft.com/office/powerpoint/2010/main" val="337534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9</a:t>
            </a:fld>
            <a:endParaRPr lang="tr-TR"/>
          </a:p>
        </p:txBody>
      </p:sp>
    </p:spTree>
    <p:extLst>
      <p:ext uri="{BB962C8B-B14F-4D97-AF65-F5344CB8AC3E}">
        <p14:creationId xmlns:p14="http://schemas.microsoft.com/office/powerpoint/2010/main" val="394344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12</a:t>
            </a:fld>
            <a:endParaRPr lang="tr-TR"/>
          </a:p>
        </p:txBody>
      </p:sp>
    </p:spTree>
    <p:extLst>
      <p:ext uri="{BB962C8B-B14F-4D97-AF65-F5344CB8AC3E}">
        <p14:creationId xmlns:p14="http://schemas.microsoft.com/office/powerpoint/2010/main" val="86441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2A2CAA-DB2D-40D6-9443-9373E44DC6C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4006DB6-41EB-453E-9C5C-B69203105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E2BFAEC-3388-4361-AB88-5D06F9441641}"/>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A48CFC53-EA6D-4A4C-BA1A-8EA96A14F5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55D70C-A23E-4292-A192-068CF0155546}"/>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416821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2BAD96-BBED-4A39-84E1-7E03487E0EA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AA7D8A6-EE80-4148-A9D2-5C2700953FC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1F4FAB-0343-44E5-A21C-E02208A9D4DC}"/>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930F1BB-0E91-499A-86A6-E8AAC7C91D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648B00-5D57-4E01-AB80-B62DB4DE527F}"/>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417329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75D0A83-BDAB-4145-843D-D71314CD936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C1182D6-AAA3-4DDD-9B84-E92DD8FE571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74E561F-8A84-41CC-A35F-3ED741B702D9}"/>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35073076-4C89-406E-9FFB-851B384A13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3E8F24-2402-4D77-BD3E-950CB8C15B93}"/>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7911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0A79AA-BFE2-4213-80C3-824C8167C42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898C365-C6AF-4711-8C15-D65B590108E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2B411B2-AD9B-4F1F-B970-8B29EE3D8E46}"/>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C10068FE-FCC1-49C5-B368-63CA7BF19F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DFCF74-0299-496D-B54F-D01EC3CD873A}"/>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47809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ED3BED-4EA7-43D8-B0A1-328B970215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C0A3205-B1FC-463F-908F-140706152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17CE9B4-2FE5-425B-9118-30B1C41BFD2D}"/>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2F3CB70-1FBD-402A-8D2B-2C11B97084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A371780-AF9C-47A5-86FD-BA77CFB30D23}"/>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81395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BE3819-A939-429F-8556-4C5FB0A70E9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52531AE-0559-4A37-8A3E-8C3DB2A7A06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5FB0DA8-C82C-4E8B-8923-680732858DC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A06E330-AB11-4D37-B0E9-90696A130DED}"/>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91AC3982-36C8-4343-87F5-BE29AFC987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184E4F2-B4D3-40A0-9D7D-9DD8BA95868D}"/>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23766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B1E87F-B7B0-4A1A-9A60-56979A36C42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3DDEAE2-ECA7-4806-8A48-CA848BFE0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9A47B6F-325F-4F25-86FB-341AA0BDCFE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DD4157A-C08C-4F93-8DC6-0A6DFD109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E8950DA-A577-4DFD-BEA0-BEF41F6A4E1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FAD63B3-5BFD-4DDA-9049-0F6DF7F3A982}"/>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8" name="Alt Bilgi Yer Tutucusu 7">
            <a:extLst>
              <a:ext uri="{FF2B5EF4-FFF2-40B4-BE49-F238E27FC236}">
                <a16:creationId xmlns:a16="http://schemas.microsoft.com/office/drawing/2014/main" id="{A94B81AA-E12B-488C-949B-0811B3FCEA5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1B7B0FE-AF95-49DD-8A33-7514C7D55867}"/>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96188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D5C225-A583-4C18-9D8B-357B8F82D15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58D30E4-4496-4292-8C0D-A05ECCE2A2D4}"/>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4" name="Alt Bilgi Yer Tutucusu 3">
            <a:extLst>
              <a:ext uri="{FF2B5EF4-FFF2-40B4-BE49-F238E27FC236}">
                <a16:creationId xmlns:a16="http://schemas.microsoft.com/office/drawing/2014/main" id="{4AB084F3-5A00-4D80-B899-8D8AEBBEC33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2630FB5-2AF3-4295-AAA4-251EAB802757}"/>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88300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33E5D9B-E93D-4815-A8CF-F02DED25636E}"/>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3" name="Alt Bilgi Yer Tutucusu 2">
            <a:extLst>
              <a:ext uri="{FF2B5EF4-FFF2-40B4-BE49-F238E27FC236}">
                <a16:creationId xmlns:a16="http://schemas.microsoft.com/office/drawing/2014/main" id="{EDA7509E-5BE0-4B85-A4FF-CE67834DA6A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C301378-9210-45A8-8998-874D2630FCE5}"/>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51638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23C837-D1AE-4F18-B514-736CC0C489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4D33A0-F99B-4D14-8F38-33FDCE1E3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FE93742-DF3A-48FE-8807-184B13213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FE517BC-5F1D-4376-ADC8-580D909270F3}"/>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1C669896-DAD2-4D26-94F9-970F85B1DB0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F9041BB-3F88-46A0-9216-5E22060837C5}"/>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74458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12A40B-6A2F-4541-AC0C-C3CF67FC0DC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BC5ECFF-CD81-445C-9720-DECFF0D12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DC6B63A-023B-4566-A20D-6BEBC2D1F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953608E-2F4C-4372-ADB9-52789F8BEDF8}"/>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B5879648-5CD1-4EBB-8F2A-BA38C9A2CF6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87EB75-BC4D-4511-80B6-2E3A8430E06F}"/>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08429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6EFE050-66B3-4814-989E-00FF04783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1BE0CDF-08D4-4A9D-8E40-9B130AFEB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2F19D00-D274-4B71-BBE4-7172A50B6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E090D4D-C288-46BD-9B43-8F38A99E8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D9FC177-BA39-4BBD-B39B-838AE95F4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14F0B-EE60-458F-9CA9-CF9007E42D25}" type="slidenum">
              <a:rPr lang="tr-TR" smtClean="0"/>
              <a:t>‹#›</a:t>
            </a:fld>
            <a:endParaRPr lang="tr-TR"/>
          </a:p>
        </p:txBody>
      </p:sp>
    </p:spTree>
    <p:extLst>
      <p:ext uri="{BB962C8B-B14F-4D97-AF65-F5344CB8AC3E}">
        <p14:creationId xmlns:p14="http://schemas.microsoft.com/office/powerpoint/2010/main" val="214399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ebek.com/" TargetMode="External"/><Relationship Id="rId2" Type="http://schemas.openxmlformats.org/officeDocument/2006/relationships/hyperlink" Target="https://www.seturday.com/" TargetMode="External"/><Relationship Id="rId1" Type="http://schemas.openxmlformats.org/officeDocument/2006/relationships/slideLayout" Target="../slideLayouts/slideLayout2.xml"/><Relationship Id="rId4" Type="http://schemas.openxmlformats.org/officeDocument/2006/relationships/hyperlink" Target="https://blog.ford.com.t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84B77F-7B7D-40E3-90B4-B46F57191859}"/>
              </a:ext>
            </a:extLst>
          </p:cNvPr>
          <p:cNvSpPr>
            <a:spLocks noGrp="1"/>
          </p:cNvSpPr>
          <p:nvPr>
            <p:ph type="ctrTitle"/>
          </p:nvPr>
        </p:nvSpPr>
        <p:spPr>
          <a:xfrm>
            <a:off x="680484" y="823864"/>
            <a:ext cx="10962272" cy="3290935"/>
          </a:xfrm>
        </p:spPr>
        <p:txBody>
          <a:bodyPr>
            <a:normAutofit/>
          </a:bodyPr>
          <a:lstStyle/>
          <a:p>
            <a:r>
              <a:rPr lang="tr-TR" sz="4800" b="1" dirty="0">
                <a:solidFill>
                  <a:srgbClr val="FF0000"/>
                </a:solidFill>
              </a:rPr>
              <a:t>YENİ MEDYA YENİ TEKNOLOJİLER</a:t>
            </a:r>
            <a:br>
              <a:rPr lang="tr-TR" sz="4800" dirty="0"/>
            </a:br>
            <a:br>
              <a:rPr lang="tr-TR" dirty="0"/>
            </a:br>
            <a:r>
              <a:rPr lang="tr-TR" dirty="0"/>
              <a:t>12 . Sosyal Medyada Kurumsal İletişim</a:t>
            </a:r>
          </a:p>
        </p:txBody>
      </p:sp>
    </p:spTree>
    <p:extLst>
      <p:ext uri="{BB962C8B-B14F-4D97-AF65-F5344CB8AC3E}">
        <p14:creationId xmlns:p14="http://schemas.microsoft.com/office/powerpoint/2010/main" val="277342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8CC10C-2CA4-4811-816D-F088D103F499}"/>
              </a:ext>
            </a:extLst>
          </p:cNvPr>
          <p:cNvSpPr>
            <a:spLocks noGrp="1"/>
          </p:cNvSpPr>
          <p:nvPr>
            <p:ph idx="1"/>
          </p:nvPr>
        </p:nvSpPr>
        <p:spPr>
          <a:xfrm>
            <a:off x="613316" y="2486721"/>
            <a:ext cx="10740483" cy="3690241"/>
          </a:xfrm>
        </p:spPr>
        <p:txBody>
          <a:bodyPr/>
          <a:lstStyle/>
          <a:p>
            <a:r>
              <a:rPr lang="tr-TR" dirty="0" err="1"/>
              <a:t>Blog</a:t>
            </a:r>
            <a:r>
              <a:rPr lang="tr-TR" dirty="0"/>
              <a:t> sahibi olmak tek başına yeterli değil!</a:t>
            </a:r>
          </a:p>
          <a:p>
            <a:r>
              <a:rPr lang="tr-TR" dirty="0"/>
              <a:t>Kurumsal bloglarda zamanla yeni bilgilerin eklenmediği ve yapılan yorumların yanıtsız kaldığı durumlar  görülmüştür. İŞLEYİŞ TAKİBİ ZORUNLU! Yani belli periyotlarla güncellenmesi ve yorumlara bakılması gerekiyor. </a:t>
            </a:r>
          </a:p>
          <a:p>
            <a:r>
              <a:rPr lang="tr-TR" dirty="0"/>
              <a:t>Ayrıca </a:t>
            </a:r>
            <a:r>
              <a:rPr lang="tr-TR" dirty="0" err="1"/>
              <a:t>blog</a:t>
            </a:r>
            <a:r>
              <a:rPr lang="tr-TR" dirty="0"/>
              <a:t> kurum kimliğini yansıtır. Bu nedenle hem buna göre tasarlanmalı hem de buna göre davranılmalı!</a:t>
            </a:r>
          </a:p>
          <a:p>
            <a:endParaRPr lang="tr-TR" dirty="0"/>
          </a:p>
        </p:txBody>
      </p:sp>
      <p:sp>
        <p:nvSpPr>
          <p:cNvPr id="4" name="Başlık 1">
            <a:extLst>
              <a:ext uri="{FF2B5EF4-FFF2-40B4-BE49-F238E27FC236}">
                <a16:creationId xmlns:a16="http://schemas.microsoft.com/office/drawing/2014/main" id="{B90A5753-52F2-4C12-A25B-99965CB1C66F}"/>
              </a:ext>
            </a:extLst>
          </p:cNvPr>
          <p:cNvSpPr>
            <a:spLocks noGrp="1"/>
          </p:cNvSpPr>
          <p:nvPr>
            <p:ph type="title"/>
          </p:nvPr>
        </p:nvSpPr>
        <p:spPr>
          <a:xfrm>
            <a:off x="838200" y="365125"/>
            <a:ext cx="10515600" cy="1325563"/>
          </a:xfrm>
        </p:spPr>
        <p:txBody>
          <a:bodyPr/>
          <a:lstStyle/>
          <a:p>
            <a:r>
              <a:rPr lang="tr-TR" dirty="0"/>
              <a:t>BLOGLAR</a:t>
            </a:r>
          </a:p>
        </p:txBody>
      </p:sp>
    </p:spTree>
    <p:extLst>
      <p:ext uri="{BB962C8B-B14F-4D97-AF65-F5344CB8AC3E}">
        <p14:creationId xmlns:p14="http://schemas.microsoft.com/office/powerpoint/2010/main" val="53659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2F0409-9B55-4584-B06F-6916C2B4559D}"/>
              </a:ext>
            </a:extLst>
          </p:cNvPr>
          <p:cNvSpPr>
            <a:spLocks noGrp="1"/>
          </p:cNvSpPr>
          <p:nvPr>
            <p:ph type="title"/>
          </p:nvPr>
        </p:nvSpPr>
        <p:spPr/>
        <p:txBody>
          <a:bodyPr/>
          <a:lstStyle/>
          <a:p>
            <a:r>
              <a:rPr lang="tr-TR" dirty="0"/>
              <a:t>Örnek </a:t>
            </a:r>
            <a:r>
              <a:rPr lang="tr-TR" dirty="0" err="1"/>
              <a:t>bloglar</a:t>
            </a:r>
            <a:r>
              <a:rPr lang="tr-TR" dirty="0"/>
              <a:t> (18. Altın Örümcek Ödüllü)</a:t>
            </a:r>
          </a:p>
        </p:txBody>
      </p:sp>
      <p:sp>
        <p:nvSpPr>
          <p:cNvPr id="3" name="İçerik Yer Tutucusu 2">
            <a:extLst>
              <a:ext uri="{FF2B5EF4-FFF2-40B4-BE49-F238E27FC236}">
                <a16:creationId xmlns:a16="http://schemas.microsoft.com/office/drawing/2014/main" id="{97D0FFF5-45FD-422A-9830-18EA81A44632}"/>
              </a:ext>
            </a:extLst>
          </p:cNvPr>
          <p:cNvSpPr>
            <a:spLocks noGrp="1"/>
          </p:cNvSpPr>
          <p:nvPr>
            <p:ph idx="1"/>
          </p:nvPr>
        </p:nvSpPr>
        <p:spPr/>
        <p:txBody>
          <a:bodyPr/>
          <a:lstStyle/>
          <a:p>
            <a:r>
              <a:rPr lang="tr-TR" dirty="0">
                <a:hlinkClick r:id="rId2"/>
              </a:rPr>
              <a:t>https://www.seturday.com/</a:t>
            </a:r>
            <a:endParaRPr lang="tr-TR" dirty="0"/>
          </a:p>
          <a:p>
            <a:r>
              <a:rPr lang="tr-TR" dirty="0">
                <a:hlinkClick r:id="rId3"/>
              </a:rPr>
              <a:t>https://www.bebek.com/</a:t>
            </a:r>
            <a:r>
              <a:rPr lang="tr-TR" dirty="0"/>
              <a:t> </a:t>
            </a:r>
          </a:p>
          <a:p>
            <a:r>
              <a:rPr lang="tr-TR" dirty="0">
                <a:hlinkClick r:id="rId4"/>
              </a:rPr>
              <a:t>https://blog.ford.com.tr/</a:t>
            </a:r>
            <a:endParaRPr lang="tr-TR" dirty="0"/>
          </a:p>
          <a:p>
            <a:endParaRPr lang="tr-TR" dirty="0"/>
          </a:p>
        </p:txBody>
      </p:sp>
    </p:spTree>
    <p:extLst>
      <p:ext uri="{BB962C8B-B14F-4D97-AF65-F5344CB8AC3E}">
        <p14:creationId xmlns:p14="http://schemas.microsoft.com/office/powerpoint/2010/main" val="205020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C104766-430B-4A0C-87CC-7814B2E7E382}"/>
              </a:ext>
            </a:extLst>
          </p:cNvPr>
          <p:cNvSpPr>
            <a:spLocks noGrp="1"/>
          </p:cNvSpPr>
          <p:nvPr>
            <p:ph idx="1"/>
          </p:nvPr>
        </p:nvSpPr>
        <p:spPr>
          <a:xfrm>
            <a:off x="934255" y="6386378"/>
            <a:ext cx="10323490" cy="471622"/>
          </a:xfrm>
        </p:spPr>
        <p:txBody>
          <a:bodyPr>
            <a:normAutofit lnSpcReduction="10000"/>
          </a:bodyPr>
          <a:lstStyle/>
          <a:p>
            <a:r>
              <a:rPr lang="tr-TR" dirty="0"/>
              <a:t>https://webmasto.com/turkcell-blog-yayina-girdi</a:t>
            </a:r>
          </a:p>
        </p:txBody>
      </p:sp>
      <p:pic>
        <p:nvPicPr>
          <p:cNvPr id="7" name="Resim 6">
            <a:extLst>
              <a:ext uri="{FF2B5EF4-FFF2-40B4-BE49-F238E27FC236}">
                <a16:creationId xmlns:a16="http://schemas.microsoft.com/office/drawing/2014/main" id="{796B568B-AF6A-4EF6-B0B1-0C7A3BBE50FE}"/>
              </a:ext>
            </a:extLst>
          </p:cNvPr>
          <p:cNvPicPr>
            <a:picLocks noChangeAspect="1"/>
          </p:cNvPicPr>
          <p:nvPr/>
        </p:nvPicPr>
        <p:blipFill>
          <a:blip r:embed="rId3"/>
          <a:stretch>
            <a:fillRect/>
          </a:stretch>
        </p:blipFill>
        <p:spPr>
          <a:xfrm>
            <a:off x="934255" y="317413"/>
            <a:ext cx="9759867" cy="5960649"/>
          </a:xfrm>
          <a:prstGeom prst="rect">
            <a:avLst/>
          </a:prstGeom>
        </p:spPr>
      </p:pic>
    </p:spTree>
    <p:extLst>
      <p:ext uri="{BB962C8B-B14F-4D97-AF65-F5344CB8AC3E}">
        <p14:creationId xmlns:p14="http://schemas.microsoft.com/office/powerpoint/2010/main" val="345253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90C60DF-14AA-45A3-9BFC-9B9A4D638224}"/>
              </a:ext>
            </a:extLst>
          </p:cNvPr>
          <p:cNvPicPr>
            <a:picLocks noChangeAspect="1"/>
          </p:cNvPicPr>
          <p:nvPr/>
        </p:nvPicPr>
        <p:blipFill>
          <a:blip r:embed="rId2"/>
          <a:stretch>
            <a:fillRect/>
          </a:stretch>
        </p:blipFill>
        <p:spPr>
          <a:xfrm>
            <a:off x="0" y="143238"/>
            <a:ext cx="12192000" cy="6571524"/>
          </a:xfrm>
          <a:prstGeom prst="rect">
            <a:avLst/>
          </a:prstGeom>
        </p:spPr>
      </p:pic>
    </p:spTree>
    <p:extLst>
      <p:ext uri="{BB962C8B-B14F-4D97-AF65-F5344CB8AC3E}">
        <p14:creationId xmlns:p14="http://schemas.microsoft.com/office/powerpoint/2010/main" val="290777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D87028-1465-403F-B866-E8947F0E6F39}"/>
              </a:ext>
            </a:extLst>
          </p:cNvPr>
          <p:cNvSpPr>
            <a:spLocks noGrp="1"/>
          </p:cNvSpPr>
          <p:nvPr>
            <p:ph idx="1"/>
          </p:nvPr>
        </p:nvSpPr>
        <p:spPr>
          <a:xfrm>
            <a:off x="624468" y="6245496"/>
            <a:ext cx="10628971" cy="612504"/>
          </a:xfrm>
        </p:spPr>
        <p:txBody>
          <a:bodyPr/>
          <a:lstStyle/>
          <a:p>
            <a:r>
              <a:rPr lang="tr-TR" dirty="0"/>
              <a:t>https://www.burayayaz.com/turkcell-blog-kapali.html</a:t>
            </a:r>
          </a:p>
        </p:txBody>
      </p:sp>
      <p:pic>
        <p:nvPicPr>
          <p:cNvPr id="5" name="Resim 4">
            <a:extLst>
              <a:ext uri="{FF2B5EF4-FFF2-40B4-BE49-F238E27FC236}">
                <a16:creationId xmlns:a16="http://schemas.microsoft.com/office/drawing/2014/main" id="{6AE8084A-9291-41C7-83D2-3EEA2FB9E4C6}"/>
              </a:ext>
            </a:extLst>
          </p:cNvPr>
          <p:cNvPicPr>
            <a:picLocks noChangeAspect="1"/>
          </p:cNvPicPr>
          <p:nvPr/>
        </p:nvPicPr>
        <p:blipFill>
          <a:blip r:embed="rId2"/>
          <a:stretch>
            <a:fillRect/>
          </a:stretch>
        </p:blipFill>
        <p:spPr>
          <a:xfrm>
            <a:off x="1304693" y="116608"/>
            <a:ext cx="9027173" cy="5815841"/>
          </a:xfrm>
          <a:prstGeom prst="rect">
            <a:avLst/>
          </a:prstGeom>
        </p:spPr>
      </p:pic>
    </p:spTree>
    <p:extLst>
      <p:ext uri="{BB962C8B-B14F-4D97-AF65-F5344CB8AC3E}">
        <p14:creationId xmlns:p14="http://schemas.microsoft.com/office/powerpoint/2010/main" val="156452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D90822-44AC-4A3D-B4FA-7EE07C2BAB7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6C3720D-998B-4652-B38C-0D42EFE3519A}"/>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60985BD9-2987-4032-BE89-D083C37A6023}"/>
              </a:ext>
            </a:extLst>
          </p:cNvPr>
          <p:cNvPicPr>
            <a:picLocks noChangeAspect="1"/>
          </p:cNvPicPr>
          <p:nvPr/>
        </p:nvPicPr>
        <p:blipFill>
          <a:blip r:embed="rId2"/>
          <a:stretch>
            <a:fillRect/>
          </a:stretch>
        </p:blipFill>
        <p:spPr>
          <a:xfrm>
            <a:off x="0" y="182170"/>
            <a:ext cx="12192000" cy="6493660"/>
          </a:xfrm>
          <a:prstGeom prst="rect">
            <a:avLst/>
          </a:prstGeom>
        </p:spPr>
      </p:pic>
    </p:spTree>
    <p:extLst>
      <p:ext uri="{BB962C8B-B14F-4D97-AF65-F5344CB8AC3E}">
        <p14:creationId xmlns:p14="http://schemas.microsoft.com/office/powerpoint/2010/main" val="86446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00E7C7-B40A-4341-A3CB-840D90C3127F}"/>
              </a:ext>
            </a:extLst>
          </p:cNvPr>
          <p:cNvSpPr>
            <a:spLocks noGrp="1"/>
          </p:cNvSpPr>
          <p:nvPr>
            <p:ph type="title"/>
          </p:nvPr>
        </p:nvSpPr>
        <p:spPr/>
        <p:txBody>
          <a:bodyPr/>
          <a:lstStyle/>
          <a:p>
            <a:pPr marL="0" indent="0">
              <a:buNone/>
            </a:pPr>
            <a:r>
              <a:rPr lang="tr-TR" dirty="0"/>
              <a:t>MİKROBLOGLAR</a:t>
            </a:r>
          </a:p>
        </p:txBody>
      </p:sp>
      <p:sp>
        <p:nvSpPr>
          <p:cNvPr id="3" name="İçerik Yer Tutucusu 2">
            <a:extLst>
              <a:ext uri="{FF2B5EF4-FFF2-40B4-BE49-F238E27FC236}">
                <a16:creationId xmlns:a16="http://schemas.microsoft.com/office/drawing/2014/main" id="{235DCCAE-B5F0-4852-866F-97F7F419C1E4}"/>
              </a:ext>
            </a:extLst>
          </p:cNvPr>
          <p:cNvSpPr>
            <a:spLocks noGrp="1"/>
          </p:cNvSpPr>
          <p:nvPr>
            <p:ph idx="1"/>
          </p:nvPr>
        </p:nvSpPr>
        <p:spPr/>
        <p:txBody>
          <a:bodyPr/>
          <a:lstStyle/>
          <a:p>
            <a:r>
              <a:rPr lang="tr-TR" dirty="0" err="1"/>
              <a:t>Mikroblogların</a:t>
            </a:r>
            <a:r>
              <a:rPr lang="tr-TR" dirty="0"/>
              <a:t> kullanımı, kurumsal iletişim kapsamında, kurum kimliğinin oluşturulması, mesajların belirlenmesi, topluluk oluşturma, imaj, itibar ve </a:t>
            </a:r>
            <a:r>
              <a:rPr lang="tr-TR" dirty="0" err="1"/>
              <a:t>beğenirlik</a:t>
            </a:r>
            <a:r>
              <a:rPr lang="tr-TR" dirty="0"/>
              <a:t> çalışmalarına destek olmaktadır.</a:t>
            </a:r>
          </a:p>
          <a:p>
            <a:r>
              <a:rPr lang="tr-TR" dirty="0" err="1"/>
              <a:t>Mikrobloglar</a:t>
            </a:r>
            <a:r>
              <a:rPr lang="tr-TR" dirty="0"/>
              <a:t> kullanılarak özel amaçlı topluluklar ya da etkinlikler oluşturulabilir.</a:t>
            </a:r>
          </a:p>
          <a:p>
            <a:r>
              <a:rPr lang="tr-TR" dirty="0" err="1"/>
              <a:t>Mikrobloglar</a:t>
            </a:r>
            <a:r>
              <a:rPr lang="tr-TR" dirty="0"/>
              <a:t> ayrıca hedef kitle ile bilgi ve fikir alışverişi sağlanması açsısından avantaj sağlamaktadır.</a:t>
            </a:r>
          </a:p>
        </p:txBody>
      </p:sp>
    </p:spTree>
    <p:extLst>
      <p:ext uri="{BB962C8B-B14F-4D97-AF65-F5344CB8AC3E}">
        <p14:creationId xmlns:p14="http://schemas.microsoft.com/office/powerpoint/2010/main" val="2693731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88B1B6-E560-4205-98C2-6455F274BAE0}"/>
              </a:ext>
            </a:extLst>
          </p:cNvPr>
          <p:cNvSpPr>
            <a:spLocks noGrp="1"/>
          </p:cNvSpPr>
          <p:nvPr>
            <p:ph type="title"/>
          </p:nvPr>
        </p:nvSpPr>
        <p:spPr>
          <a:xfrm>
            <a:off x="748990" y="144967"/>
            <a:ext cx="10515600" cy="928416"/>
          </a:xfrm>
        </p:spPr>
        <p:txBody>
          <a:bodyPr/>
          <a:lstStyle/>
          <a:p>
            <a:pPr marL="0" indent="0">
              <a:buNone/>
            </a:pPr>
            <a:r>
              <a:rPr lang="tr-TR" dirty="0"/>
              <a:t>MİKROBLOGLAR</a:t>
            </a:r>
          </a:p>
        </p:txBody>
      </p:sp>
      <p:sp>
        <p:nvSpPr>
          <p:cNvPr id="3" name="İçerik Yer Tutucusu 2">
            <a:extLst>
              <a:ext uri="{FF2B5EF4-FFF2-40B4-BE49-F238E27FC236}">
                <a16:creationId xmlns:a16="http://schemas.microsoft.com/office/drawing/2014/main" id="{793ECAFA-534E-40DD-9F81-C358A40E5FC4}"/>
              </a:ext>
            </a:extLst>
          </p:cNvPr>
          <p:cNvSpPr>
            <a:spLocks noGrp="1"/>
          </p:cNvSpPr>
          <p:nvPr>
            <p:ph idx="1"/>
          </p:nvPr>
        </p:nvSpPr>
        <p:spPr>
          <a:xfrm>
            <a:off x="111512" y="1073384"/>
            <a:ext cx="12080488" cy="5639649"/>
          </a:xfrm>
        </p:spPr>
        <p:txBody>
          <a:bodyPr>
            <a:normAutofit lnSpcReduction="10000"/>
          </a:bodyPr>
          <a:lstStyle/>
          <a:p>
            <a:r>
              <a:rPr lang="tr-TR" dirty="0" err="1"/>
              <a:t>Mikrobloglar</a:t>
            </a:r>
            <a:r>
              <a:rPr lang="tr-TR" dirty="0"/>
              <a:t> üzerinden kurumlar öncelikle açık, doğru, güncel ve güvenilir bir biçimde bilgi sunmalıdır.</a:t>
            </a:r>
          </a:p>
          <a:p>
            <a:r>
              <a:rPr lang="tr-TR" dirty="0"/>
              <a:t>Sosyal medyada kurumsal tasarım öğelerinin (logo ya da kurumsal renkler, semboller gibi) hedef kitle tarafından tanınmasına ve fark edilmesine yol açacak şekilde kullanılmalıdır.</a:t>
            </a:r>
          </a:p>
          <a:p>
            <a:pPr algn="l"/>
            <a:r>
              <a:rPr lang="tr-TR" dirty="0"/>
              <a:t>İletişimin biçimsel olması gerekmez ancak yine de mesajlar oluşturulurken kurum adına mesaj yazıldığı unutulmamalıdır. Mesajlar gerektiği ölçüde ciddi ve özenli yazılmalıdır.</a:t>
            </a:r>
          </a:p>
          <a:p>
            <a:pPr algn="l"/>
            <a:r>
              <a:rPr lang="tr-TR" dirty="0"/>
              <a:t>Yayınlanan mesajlarda telif sorunu yaratacak fotoğraf, video gibi içerik bulunmamalıdır. Eğer bu içeriğe Internet’ten ulaşmak mümkünse bağlantı adresi verilmesi tercih edilmelidir.</a:t>
            </a:r>
          </a:p>
          <a:p>
            <a:r>
              <a:rPr lang="tr-TR" dirty="0"/>
              <a:t>Başkalarını ya da rakipleri kötüleyici ifadeler yer almamalıdır.</a:t>
            </a:r>
          </a:p>
          <a:p>
            <a:r>
              <a:rPr lang="tr-TR" dirty="0"/>
              <a:t>Kurumların sosyal medyada kendini olduğundan farklı göstermeye çalışması da alay konusu olmasına neden olacaktır.</a:t>
            </a:r>
          </a:p>
          <a:p>
            <a:pPr algn="l"/>
            <a:endParaRPr lang="tr-TR" dirty="0"/>
          </a:p>
        </p:txBody>
      </p:sp>
    </p:spTree>
    <p:extLst>
      <p:ext uri="{BB962C8B-B14F-4D97-AF65-F5344CB8AC3E}">
        <p14:creationId xmlns:p14="http://schemas.microsoft.com/office/powerpoint/2010/main" val="112761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25BC8B-1645-4F36-8152-025AEB13D418}"/>
              </a:ext>
            </a:extLst>
          </p:cNvPr>
          <p:cNvSpPr>
            <a:spLocks noGrp="1"/>
          </p:cNvSpPr>
          <p:nvPr>
            <p:ph type="title"/>
          </p:nvPr>
        </p:nvSpPr>
        <p:spPr/>
        <p:txBody>
          <a:bodyPr/>
          <a:lstStyle/>
          <a:p>
            <a:r>
              <a:rPr lang="tr-TR" dirty="0"/>
              <a:t>MİKROBLOGLAR</a:t>
            </a:r>
          </a:p>
        </p:txBody>
      </p:sp>
      <p:sp>
        <p:nvSpPr>
          <p:cNvPr id="3" name="İçerik Yer Tutucusu 2">
            <a:extLst>
              <a:ext uri="{FF2B5EF4-FFF2-40B4-BE49-F238E27FC236}">
                <a16:creationId xmlns:a16="http://schemas.microsoft.com/office/drawing/2014/main" id="{0D200804-5324-4AE7-9654-CEE62A3E6246}"/>
              </a:ext>
            </a:extLst>
          </p:cNvPr>
          <p:cNvSpPr>
            <a:spLocks noGrp="1"/>
          </p:cNvSpPr>
          <p:nvPr>
            <p:ph idx="1"/>
          </p:nvPr>
        </p:nvSpPr>
        <p:spPr>
          <a:xfrm>
            <a:off x="189571" y="1483111"/>
            <a:ext cx="11786839" cy="5218772"/>
          </a:xfrm>
        </p:spPr>
        <p:txBody>
          <a:bodyPr>
            <a:normAutofit fontScale="92500" lnSpcReduction="20000"/>
          </a:bodyPr>
          <a:lstStyle/>
          <a:p>
            <a:r>
              <a:rPr lang="tr-TR" dirty="0"/>
              <a:t>En bilindik </a:t>
            </a:r>
            <a:r>
              <a:rPr lang="tr-TR" dirty="0" err="1"/>
              <a:t>mikroblog</a:t>
            </a:r>
            <a:r>
              <a:rPr lang="tr-TR" dirty="0"/>
              <a:t> örneği olarak </a:t>
            </a:r>
            <a:r>
              <a:rPr lang="tr-TR" dirty="0" err="1"/>
              <a:t>Twitter’ın</a:t>
            </a:r>
            <a:r>
              <a:rPr lang="tr-TR" dirty="0"/>
              <a:t> kurumsal faydaları: </a:t>
            </a:r>
          </a:p>
          <a:p>
            <a:pPr marL="0" indent="0">
              <a:buNone/>
            </a:pPr>
            <a:r>
              <a:rPr lang="tr-TR" dirty="0"/>
              <a:t>• Marka yaratma ve güçlendirme,</a:t>
            </a:r>
          </a:p>
          <a:p>
            <a:pPr marL="0" indent="0">
              <a:buNone/>
            </a:pPr>
            <a:r>
              <a:rPr lang="tr-TR" dirty="0"/>
              <a:t>• Kurum, ürün ya da bireyin tanıtımını yapma,</a:t>
            </a:r>
          </a:p>
          <a:p>
            <a:pPr marL="0" indent="0">
              <a:buNone/>
            </a:pPr>
            <a:r>
              <a:rPr lang="tr-TR" dirty="0"/>
              <a:t>• Hedef kitleyi genişletme,</a:t>
            </a:r>
          </a:p>
          <a:p>
            <a:pPr marL="0" indent="0">
              <a:buNone/>
            </a:pPr>
            <a:r>
              <a:rPr lang="tr-TR" dirty="0"/>
              <a:t>• Aynı alandaki iş profesyonelleriyle ağ kurma,</a:t>
            </a:r>
          </a:p>
          <a:p>
            <a:pPr marL="0" indent="0">
              <a:buNone/>
            </a:pPr>
            <a:r>
              <a:rPr lang="tr-TR" dirty="0"/>
              <a:t>• Tüketici, müşteri ya da takipçilerle ağ kurma,</a:t>
            </a:r>
          </a:p>
          <a:p>
            <a:pPr marL="0" indent="0">
              <a:buNone/>
            </a:pPr>
            <a:r>
              <a:rPr lang="tr-TR" dirty="0"/>
              <a:t>• Kurum ya da ürün hakkındaki fikirleri toplama,</a:t>
            </a:r>
          </a:p>
          <a:p>
            <a:pPr marL="0" indent="0">
              <a:buNone/>
            </a:pPr>
            <a:r>
              <a:rPr lang="tr-TR" dirty="0"/>
              <a:t>• Tavsiye isteme yoluyla yeni eleman ve ortaklar bulma,</a:t>
            </a:r>
          </a:p>
          <a:p>
            <a:pPr marL="0" indent="0">
              <a:buNone/>
            </a:pPr>
            <a:r>
              <a:rPr lang="tr-TR" dirty="0"/>
              <a:t>• Diğer online ortamlara trafiği sevk etme,</a:t>
            </a:r>
          </a:p>
          <a:p>
            <a:pPr marL="0" indent="0">
              <a:buNone/>
            </a:pPr>
            <a:r>
              <a:rPr lang="tr-TR" dirty="0"/>
              <a:t>• Çalışanlar için ağ kurma,</a:t>
            </a:r>
          </a:p>
          <a:p>
            <a:pPr marL="0" indent="0">
              <a:buNone/>
            </a:pPr>
            <a:r>
              <a:rPr lang="tr-TR" dirty="0"/>
              <a:t>• Yeni iş olasılıkları bulma,</a:t>
            </a:r>
          </a:p>
          <a:p>
            <a:pPr marL="0" indent="0">
              <a:buNone/>
            </a:pPr>
            <a:r>
              <a:rPr lang="tr-TR" dirty="0"/>
              <a:t>• Toplantı ve etkinlik programları.</a:t>
            </a:r>
          </a:p>
        </p:txBody>
      </p:sp>
    </p:spTree>
    <p:extLst>
      <p:ext uri="{BB962C8B-B14F-4D97-AF65-F5344CB8AC3E}">
        <p14:creationId xmlns:p14="http://schemas.microsoft.com/office/powerpoint/2010/main" val="209327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74A93C-951B-431D-B4C5-A3EE906535B9}"/>
              </a:ext>
            </a:extLst>
          </p:cNvPr>
          <p:cNvSpPr>
            <a:spLocks noGrp="1"/>
          </p:cNvSpPr>
          <p:nvPr>
            <p:ph type="title"/>
          </p:nvPr>
        </p:nvSpPr>
        <p:spPr/>
        <p:txBody>
          <a:bodyPr/>
          <a:lstStyle/>
          <a:p>
            <a:r>
              <a:rPr lang="tr-TR" dirty="0"/>
              <a:t>Sosyal Ağlar</a:t>
            </a:r>
          </a:p>
        </p:txBody>
      </p:sp>
      <p:sp>
        <p:nvSpPr>
          <p:cNvPr id="3" name="İçerik Yer Tutucusu 2">
            <a:extLst>
              <a:ext uri="{FF2B5EF4-FFF2-40B4-BE49-F238E27FC236}">
                <a16:creationId xmlns:a16="http://schemas.microsoft.com/office/drawing/2014/main" id="{B0891E4A-62C7-4188-BEF7-D37ACCAF85B3}"/>
              </a:ext>
            </a:extLst>
          </p:cNvPr>
          <p:cNvSpPr>
            <a:spLocks noGrp="1"/>
          </p:cNvSpPr>
          <p:nvPr>
            <p:ph idx="1"/>
          </p:nvPr>
        </p:nvSpPr>
        <p:spPr>
          <a:xfrm>
            <a:off x="838200" y="1825625"/>
            <a:ext cx="10515600" cy="4586326"/>
          </a:xfrm>
        </p:spPr>
        <p:txBody>
          <a:bodyPr>
            <a:normAutofit lnSpcReduction="10000"/>
          </a:bodyPr>
          <a:lstStyle/>
          <a:p>
            <a:r>
              <a:rPr lang="tr-TR" dirty="0"/>
              <a:t>Sosyal ağların kurumlar açısından tercih edilme nedenleri:</a:t>
            </a:r>
          </a:p>
          <a:p>
            <a:pPr marL="0" indent="0">
              <a:buNone/>
            </a:pPr>
            <a:r>
              <a:rPr lang="tr-TR" dirty="0"/>
              <a:t>• Kuruma ait içeriğin daha hızlı yayılması için de uygun bir araçtır.</a:t>
            </a:r>
          </a:p>
          <a:p>
            <a:pPr marL="0" indent="0">
              <a:buNone/>
            </a:pPr>
            <a:r>
              <a:rPr lang="tr-TR" dirty="0"/>
              <a:t>• Kurumun sosyal ağlarda yer alması, farkındalığının artışını da sağlayacaktır.</a:t>
            </a:r>
          </a:p>
          <a:p>
            <a:pPr marL="0" indent="0">
              <a:buNone/>
            </a:pPr>
            <a:r>
              <a:rPr lang="tr-TR" dirty="0"/>
              <a:t>• Kurumların sosyal ağlardaki varlığı, iletişim teknolojilerindeki yaklaşımları takip etmesinin</a:t>
            </a:r>
          </a:p>
          <a:p>
            <a:pPr marL="0" indent="0">
              <a:buNone/>
            </a:pPr>
            <a:r>
              <a:rPr lang="tr-TR" dirty="0"/>
              <a:t>göstergesi olması açısından kuruma itibar sağlayacaktır.</a:t>
            </a:r>
          </a:p>
          <a:p>
            <a:pPr marL="0" indent="0">
              <a:buNone/>
            </a:pPr>
            <a:r>
              <a:rPr lang="tr-TR" dirty="0"/>
              <a:t>• Kurumların gerçekleştirdikleri etkinliklerinin duyurulmasında etkin olarak kullanılmaktadır.</a:t>
            </a:r>
          </a:p>
          <a:p>
            <a:pPr marL="0" indent="0">
              <a:buNone/>
            </a:pPr>
            <a:r>
              <a:rPr lang="tr-TR" dirty="0"/>
              <a:t>• İki yönlü iletişim ve etkileşime olanak vermektedir.</a:t>
            </a:r>
          </a:p>
        </p:txBody>
      </p:sp>
    </p:spTree>
    <p:extLst>
      <p:ext uri="{BB962C8B-B14F-4D97-AF65-F5344CB8AC3E}">
        <p14:creationId xmlns:p14="http://schemas.microsoft.com/office/powerpoint/2010/main" val="392858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E70DD4-C57E-4684-ABF8-32A39D8ECAF6}"/>
              </a:ext>
            </a:extLst>
          </p:cNvPr>
          <p:cNvSpPr>
            <a:spLocks noGrp="1"/>
          </p:cNvSpPr>
          <p:nvPr>
            <p:ph type="title"/>
          </p:nvPr>
        </p:nvSpPr>
        <p:spPr/>
        <p:txBody>
          <a:bodyPr/>
          <a:lstStyle/>
          <a:p>
            <a:r>
              <a:rPr lang="tr-TR" dirty="0"/>
              <a:t>Kurumsal İletişimde Sosyal Medyanın Yeri </a:t>
            </a:r>
          </a:p>
        </p:txBody>
      </p:sp>
      <p:sp>
        <p:nvSpPr>
          <p:cNvPr id="3" name="İçerik Yer Tutucusu 2">
            <a:extLst>
              <a:ext uri="{FF2B5EF4-FFF2-40B4-BE49-F238E27FC236}">
                <a16:creationId xmlns:a16="http://schemas.microsoft.com/office/drawing/2014/main" id="{1E305345-4F6D-46EF-A4E5-FC00A0E1E80F}"/>
              </a:ext>
            </a:extLst>
          </p:cNvPr>
          <p:cNvSpPr>
            <a:spLocks noGrp="1"/>
          </p:cNvSpPr>
          <p:nvPr>
            <p:ph idx="1"/>
          </p:nvPr>
        </p:nvSpPr>
        <p:spPr/>
        <p:txBody>
          <a:bodyPr>
            <a:normAutofit/>
          </a:bodyPr>
          <a:lstStyle/>
          <a:p>
            <a:pPr marL="0" indent="0" algn="l">
              <a:buNone/>
            </a:pPr>
            <a:r>
              <a:rPr lang="tr-TR" dirty="0">
                <a:ea typeface="+mj-ea"/>
                <a:cs typeface="+mj-cs"/>
              </a:rPr>
              <a:t>Hedef kitle iletişim kurabileceği iki yönlü bir iletişim beklentisi içerisindedir.</a:t>
            </a:r>
          </a:p>
          <a:p>
            <a:pPr marL="720725" indent="0" algn="l">
              <a:buNone/>
            </a:pPr>
            <a:r>
              <a:rPr lang="tr-TR" dirty="0">
                <a:ea typeface="+mj-ea"/>
                <a:cs typeface="+mj-cs"/>
              </a:rPr>
              <a:t>Kurumlar sosyal medyayı kullanırken geleneksel halkla ilişkiler uygulamalarında tek yönlü iletişime dayalı stratejilerini olduğu gibi sosyal medyaya aktarmak gibi yol izlediklerinde, sosyal medya ile ilgili beklentilerini karşılayamayacaktır. Sosyal medya söz konusu olduğunda kurumların iki yönlü simetrik iletişim stratejilerini uygulamaya geçirmeleri gerekir.</a:t>
            </a:r>
          </a:p>
        </p:txBody>
      </p:sp>
    </p:spTree>
    <p:extLst>
      <p:ext uri="{BB962C8B-B14F-4D97-AF65-F5344CB8AC3E}">
        <p14:creationId xmlns:p14="http://schemas.microsoft.com/office/powerpoint/2010/main" val="1803494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018688-5ECD-449F-A229-04B91394FDE9}"/>
              </a:ext>
            </a:extLst>
          </p:cNvPr>
          <p:cNvSpPr>
            <a:spLocks noGrp="1"/>
          </p:cNvSpPr>
          <p:nvPr>
            <p:ph type="title"/>
          </p:nvPr>
        </p:nvSpPr>
        <p:spPr/>
        <p:txBody>
          <a:bodyPr/>
          <a:lstStyle/>
          <a:p>
            <a:r>
              <a:rPr lang="tr-TR" dirty="0"/>
              <a:t>Kurumlar tarafından Facebook’ta paylaşılan içerikler:</a:t>
            </a:r>
          </a:p>
        </p:txBody>
      </p:sp>
      <p:sp>
        <p:nvSpPr>
          <p:cNvPr id="3" name="İçerik Yer Tutucusu 2">
            <a:extLst>
              <a:ext uri="{FF2B5EF4-FFF2-40B4-BE49-F238E27FC236}">
                <a16:creationId xmlns:a16="http://schemas.microsoft.com/office/drawing/2014/main" id="{5B68E095-406F-494F-8BD7-17F4FA285077}"/>
              </a:ext>
            </a:extLst>
          </p:cNvPr>
          <p:cNvSpPr>
            <a:spLocks noGrp="1"/>
          </p:cNvSpPr>
          <p:nvPr>
            <p:ph idx="1"/>
          </p:nvPr>
        </p:nvSpPr>
        <p:spPr>
          <a:xfrm>
            <a:off x="758283" y="2174487"/>
            <a:ext cx="10595517" cy="4002475"/>
          </a:xfrm>
        </p:spPr>
        <p:txBody>
          <a:bodyPr/>
          <a:lstStyle/>
          <a:p>
            <a:pPr marL="0" indent="0">
              <a:buNone/>
            </a:pPr>
            <a:r>
              <a:rPr lang="tr-TR" dirty="0"/>
              <a:t>• Ürünlerin veya hizmetlerin doğrudan pazarlanması (yeni ürün satışı veya duyurular)</a:t>
            </a:r>
          </a:p>
          <a:p>
            <a:pPr marL="0" indent="0">
              <a:buNone/>
            </a:pPr>
            <a:r>
              <a:rPr lang="tr-TR" dirty="0"/>
              <a:t>• Sponsorluğundaki etkinliklerin tanıtımı (örneğin yardım yürüyüşleri ya da tenis turnuvaları)</a:t>
            </a:r>
          </a:p>
          <a:p>
            <a:pPr marL="0" indent="0">
              <a:buNone/>
            </a:pPr>
            <a:r>
              <a:rPr lang="tr-TR" dirty="0"/>
              <a:t>• Araştırmalar (</a:t>
            </a:r>
            <a:r>
              <a:rPr lang="tr-TR" dirty="0" err="1"/>
              <a:t>örn</a:t>
            </a:r>
            <a:r>
              <a:rPr lang="tr-TR" dirty="0"/>
              <a:t>. anketler gelecekteki iş yerleri ile ilgili)</a:t>
            </a:r>
          </a:p>
          <a:p>
            <a:pPr marL="0" indent="0">
              <a:buNone/>
            </a:pPr>
            <a:r>
              <a:rPr lang="tr-TR" dirty="0"/>
              <a:t>• Bilgilendirme duyuruları (yeni mağaza açılışları gibi)</a:t>
            </a:r>
          </a:p>
          <a:p>
            <a:pPr marL="0" indent="0">
              <a:buNone/>
            </a:pPr>
            <a:r>
              <a:rPr lang="tr-TR" dirty="0"/>
              <a:t>• Yenilik veya etkinliklerle ilgili "eğlenceli" sorular (</a:t>
            </a:r>
            <a:r>
              <a:rPr lang="tr-TR" dirty="0" err="1"/>
              <a:t>örn</a:t>
            </a:r>
            <a:r>
              <a:rPr lang="tr-TR" dirty="0"/>
              <a:t>. "En iyi öneriyi kim sunacak?)</a:t>
            </a:r>
          </a:p>
        </p:txBody>
      </p:sp>
    </p:spTree>
    <p:extLst>
      <p:ext uri="{BB962C8B-B14F-4D97-AF65-F5344CB8AC3E}">
        <p14:creationId xmlns:p14="http://schemas.microsoft.com/office/powerpoint/2010/main" val="1037279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EC8019-85C3-4806-8001-BC95EDB9E5E6}"/>
              </a:ext>
            </a:extLst>
          </p:cNvPr>
          <p:cNvSpPr>
            <a:spLocks noGrp="1"/>
          </p:cNvSpPr>
          <p:nvPr>
            <p:ph type="title"/>
          </p:nvPr>
        </p:nvSpPr>
        <p:spPr/>
        <p:txBody>
          <a:bodyPr/>
          <a:lstStyle/>
          <a:p>
            <a:r>
              <a:rPr lang="tr-TR" dirty="0" err="1"/>
              <a:t>Vikiler</a:t>
            </a:r>
            <a:endParaRPr lang="tr-TR" dirty="0"/>
          </a:p>
        </p:txBody>
      </p:sp>
      <p:sp>
        <p:nvSpPr>
          <p:cNvPr id="3" name="İçerik Yer Tutucusu 2">
            <a:extLst>
              <a:ext uri="{FF2B5EF4-FFF2-40B4-BE49-F238E27FC236}">
                <a16:creationId xmlns:a16="http://schemas.microsoft.com/office/drawing/2014/main" id="{00ECE975-641C-4DB1-90C3-E7AFB44BF504}"/>
              </a:ext>
            </a:extLst>
          </p:cNvPr>
          <p:cNvSpPr>
            <a:spLocks noGrp="1"/>
          </p:cNvSpPr>
          <p:nvPr>
            <p:ph idx="1"/>
          </p:nvPr>
        </p:nvSpPr>
        <p:spPr>
          <a:xfrm>
            <a:off x="278780" y="1825625"/>
            <a:ext cx="11731083" cy="4920863"/>
          </a:xfrm>
        </p:spPr>
        <p:txBody>
          <a:bodyPr>
            <a:normAutofit/>
          </a:bodyPr>
          <a:lstStyle/>
          <a:p>
            <a:pPr marL="0" indent="0">
              <a:buNone/>
            </a:pPr>
            <a:r>
              <a:rPr lang="tr-TR" sz="3200" dirty="0"/>
              <a:t>Türkiye’de yaygın olarak kullanılan </a:t>
            </a:r>
            <a:r>
              <a:rPr lang="tr-TR" sz="3200" dirty="0" err="1"/>
              <a:t>vikiler</a:t>
            </a:r>
            <a:r>
              <a:rPr lang="tr-TR" sz="3200" dirty="0"/>
              <a:t>, </a:t>
            </a:r>
            <a:r>
              <a:rPr lang="tr-TR" sz="3200" dirty="0" err="1"/>
              <a:t>Wikipedia</a:t>
            </a:r>
            <a:r>
              <a:rPr lang="tr-TR" sz="3200" dirty="0"/>
              <a:t> ve Ekşi </a:t>
            </a:r>
            <a:r>
              <a:rPr lang="tr-TR" sz="3200" dirty="0" err="1"/>
              <a:t>Sözlük’tür</a:t>
            </a:r>
            <a:r>
              <a:rPr lang="tr-TR" sz="3200" dirty="0"/>
              <a:t>. Wikipedia.org sitesi kullanılarak, Toplu Projeler altında yer alan “</a:t>
            </a:r>
            <a:r>
              <a:rPr lang="tr-TR" sz="3200" dirty="0" err="1"/>
              <a:t>vikiprojeler</a:t>
            </a:r>
            <a:r>
              <a:rPr lang="tr-TR" sz="3200" dirty="0"/>
              <a:t> ve </a:t>
            </a:r>
            <a:r>
              <a:rPr lang="tr-TR" sz="3200" dirty="0" err="1"/>
              <a:t>portallar</a:t>
            </a:r>
            <a:r>
              <a:rPr lang="tr-TR" sz="3200" dirty="0"/>
              <a:t>” aracılığı ile kurumsal işbirliklerine gitmek ve hedef kitle ile ortak projeler yürütmek mümkündür. </a:t>
            </a:r>
            <a:r>
              <a:rPr lang="tr-TR" sz="3200" dirty="0" err="1"/>
              <a:t>Wikipedia</a:t>
            </a:r>
            <a:r>
              <a:rPr lang="tr-TR" sz="3200" dirty="0"/>
              <a:t> sayfalarında yer almanın kurum için sağladığı avantajlardan biri, kurumun görünürlüğünü arttırarak iyi bir itibar sağlamasıdır. Ayrıca </a:t>
            </a:r>
            <a:r>
              <a:rPr lang="tr-TR" sz="3200" dirty="0" err="1"/>
              <a:t>Wikipedia</a:t>
            </a:r>
            <a:r>
              <a:rPr lang="tr-TR" sz="3200" dirty="0"/>
              <a:t> sayfalarından paylaşılan bilgilerin yanında, kurumsal web sayfasına ve kurumun diğer sosyal medya araçlarına verilecek bağlantılarla da hedef kitlenin kurum hakkında daha fazla bilgi edinebileceği ortamlara ulaşması sağlanır.</a:t>
            </a:r>
          </a:p>
        </p:txBody>
      </p:sp>
    </p:spTree>
    <p:extLst>
      <p:ext uri="{BB962C8B-B14F-4D97-AF65-F5344CB8AC3E}">
        <p14:creationId xmlns:p14="http://schemas.microsoft.com/office/powerpoint/2010/main" val="220038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36CA98-99A5-456B-89C1-5DE16BCFFFEC}"/>
              </a:ext>
            </a:extLst>
          </p:cNvPr>
          <p:cNvSpPr>
            <a:spLocks noGrp="1"/>
          </p:cNvSpPr>
          <p:nvPr>
            <p:ph type="title"/>
          </p:nvPr>
        </p:nvSpPr>
        <p:spPr/>
        <p:txBody>
          <a:bodyPr/>
          <a:lstStyle/>
          <a:p>
            <a:r>
              <a:rPr lang="tr-TR" dirty="0"/>
              <a:t>İçerik Toplulukları</a:t>
            </a:r>
          </a:p>
        </p:txBody>
      </p:sp>
      <p:sp>
        <p:nvSpPr>
          <p:cNvPr id="3" name="İçerik Yer Tutucusu 2">
            <a:extLst>
              <a:ext uri="{FF2B5EF4-FFF2-40B4-BE49-F238E27FC236}">
                <a16:creationId xmlns:a16="http://schemas.microsoft.com/office/drawing/2014/main" id="{C107B852-BCF2-4DD5-8442-A12830BD5220}"/>
              </a:ext>
            </a:extLst>
          </p:cNvPr>
          <p:cNvSpPr>
            <a:spLocks noGrp="1"/>
          </p:cNvSpPr>
          <p:nvPr>
            <p:ph idx="1"/>
          </p:nvPr>
        </p:nvSpPr>
        <p:spPr>
          <a:xfrm>
            <a:off x="838200" y="1825625"/>
            <a:ext cx="10515600" cy="4667250"/>
          </a:xfrm>
        </p:spPr>
        <p:txBody>
          <a:bodyPr>
            <a:normAutofit lnSpcReduction="10000"/>
          </a:bodyPr>
          <a:lstStyle/>
          <a:p>
            <a:r>
              <a:rPr lang="tr-TR" dirty="0"/>
              <a:t>Kurumlar, ürün, hizmet ve etkinlik tanıtım videolarını bu siteler aracılığı ile paylaşmaktadır. Kurumlar, kendi kurumsal web sayfalarında bu tanıtım görüntülerinin indirilmesine imkan vermiş olsa da içerik topluluklarında veya bir başka yaygın deyişle medya paylaşım sitelerinde daha kolay izleme ve bu sitelerin veri tabanından da erişim sağlaması açısından tercih edilir duruma gelmiştir.</a:t>
            </a:r>
          </a:p>
          <a:p>
            <a:r>
              <a:rPr lang="tr-TR" dirty="0"/>
              <a:t>Kurumlar böylece videonun izlenme oranlarını da takip edebilmektedir.</a:t>
            </a:r>
          </a:p>
          <a:p>
            <a:r>
              <a:rPr lang="tr-TR" dirty="0"/>
              <a:t>Bu sitelerde sunulan görüntüleri, hedef kitlenin tercihleri doğrultusunda diğer sosyal medya platformlarında da kolaylıkla paylaşılmasına olanak sağlaması, işletmeyle ilgili bilginin kolaylıkla yayılmasına olanak sağlayacaktır.</a:t>
            </a:r>
          </a:p>
        </p:txBody>
      </p:sp>
    </p:spTree>
    <p:extLst>
      <p:ext uri="{BB962C8B-B14F-4D97-AF65-F5344CB8AC3E}">
        <p14:creationId xmlns:p14="http://schemas.microsoft.com/office/powerpoint/2010/main" val="2530722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E50A881-5FF6-4EA3-820D-5D1E563AD8C6}"/>
              </a:ext>
            </a:extLst>
          </p:cNvPr>
          <p:cNvSpPr>
            <a:spLocks noGrp="1"/>
          </p:cNvSpPr>
          <p:nvPr>
            <p:ph idx="1"/>
          </p:nvPr>
        </p:nvSpPr>
        <p:spPr>
          <a:xfrm>
            <a:off x="211873" y="501804"/>
            <a:ext cx="11753386" cy="6010507"/>
          </a:xfrm>
        </p:spPr>
        <p:txBody>
          <a:bodyPr>
            <a:normAutofit/>
          </a:bodyPr>
          <a:lstStyle/>
          <a:p>
            <a:pPr marL="0" indent="0">
              <a:buNone/>
            </a:pPr>
            <a:r>
              <a:rPr lang="tr-TR" dirty="0"/>
              <a:t>Kurumsal iletişim çalışanları içerik topluluklarını çalışanlarla ilişkiler, müşteri ilişkileri ve eğitimi amacıyla kullanabilmektedir. Kullanıcıların anahtar kelimelerle arayarak izleyebildikleri videolar VOD (video on </a:t>
            </a:r>
            <a:r>
              <a:rPr lang="tr-TR" dirty="0" err="1"/>
              <a:t>demand</a:t>
            </a:r>
            <a:r>
              <a:rPr lang="tr-TR" dirty="0"/>
              <a:t>) türündeki Internet videolarıdır. Bu videolar sadece kurum tarafından içerik topluluklarına ya da medya paylaşım sitelerine yüklemez aynı zamanda kurum dışındaki kullanıcılar da kendi videolarını yükleyebilmektedir. Ayrıca profesyonel olmadığı düşünülen bu görüntüler, doğal ve inandırıcı olması nedeniyle daha etkili olmaktadır. Bu nedenle, bazı kurumlar bu tür video çekimlerini desteklemektedir. </a:t>
            </a:r>
            <a:r>
              <a:rPr lang="tr-TR" dirty="0" err="1"/>
              <a:t>Viral</a:t>
            </a:r>
            <a:r>
              <a:rPr lang="tr-TR" dirty="0"/>
              <a:t> reklam olarak adlandırılan bu uygulamalar giderek daha fazla yaygınlaşmaktadır. Kurumlar, pazarlama araştırma sonuçlarını, pazarlama iletişimi kampanyalarını ve arşivlerini de bu sitelerde sunmaktadır.</a:t>
            </a:r>
          </a:p>
        </p:txBody>
      </p:sp>
    </p:spTree>
    <p:extLst>
      <p:ext uri="{BB962C8B-B14F-4D97-AF65-F5344CB8AC3E}">
        <p14:creationId xmlns:p14="http://schemas.microsoft.com/office/powerpoint/2010/main" val="2037010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3DBE44-E207-440D-9BD3-750213C6EDF8}"/>
              </a:ext>
            </a:extLst>
          </p:cNvPr>
          <p:cNvSpPr>
            <a:spLocks noGrp="1"/>
          </p:cNvSpPr>
          <p:nvPr>
            <p:ph type="title"/>
          </p:nvPr>
        </p:nvSpPr>
        <p:spPr/>
        <p:txBody>
          <a:bodyPr/>
          <a:lstStyle/>
          <a:p>
            <a:r>
              <a:rPr lang="tr-TR" dirty="0"/>
              <a:t>Kurumlar açısından içerik topluluklarının kullanım yerleri</a:t>
            </a:r>
          </a:p>
        </p:txBody>
      </p:sp>
      <p:sp>
        <p:nvSpPr>
          <p:cNvPr id="3" name="İçerik Yer Tutucusu 2">
            <a:extLst>
              <a:ext uri="{FF2B5EF4-FFF2-40B4-BE49-F238E27FC236}">
                <a16:creationId xmlns:a16="http://schemas.microsoft.com/office/drawing/2014/main" id="{FEF538E0-76F8-4118-AE84-398D114F043C}"/>
              </a:ext>
            </a:extLst>
          </p:cNvPr>
          <p:cNvSpPr>
            <a:spLocks noGrp="1"/>
          </p:cNvSpPr>
          <p:nvPr>
            <p:ph idx="1"/>
          </p:nvPr>
        </p:nvSpPr>
        <p:spPr/>
        <p:txBody>
          <a:bodyPr/>
          <a:lstStyle/>
          <a:p>
            <a:r>
              <a:rPr lang="tr-TR" dirty="0"/>
              <a:t>Konferanslar</a:t>
            </a:r>
          </a:p>
          <a:p>
            <a:r>
              <a:rPr lang="tr-TR" dirty="0"/>
              <a:t>Ürün ve hizmet sunumları</a:t>
            </a:r>
          </a:p>
          <a:p>
            <a:r>
              <a:rPr lang="tr-TR" dirty="0"/>
              <a:t>Partiler</a:t>
            </a:r>
          </a:p>
          <a:p>
            <a:r>
              <a:rPr lang="tr-TR" dirty="0"/>
              <a:t>Röportajlar</a:t>
            </a:r>
          </a:p>
          <a:p>
            <a:r>
              <a:rPr lang="tr-TR" dirty="0"/>
              <a:t>Basın Toplantıları</a:t>
            </a:r>
          </a:p>
        </p:txBody>
      </p:sp>
    </p:spTree>
    <p:extLst>
      <p:ext uri="{BB962C8B-B14F-4D97-AF65-F5344CB8AC3E}">
        <p14:creationId xmlns:p14="http://schemas.microsoft.com/office/powerpoint/2010/main" val="88805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6C1490-29FB-4EFB-B801-B9E533AA71CE}"/>
              </a:ext>
            </a:extLst>
          </p:cNvPr>
          <p:cNvSpPr>
            <a:spLocks noGrp="1"/>
          </p:cNvSpPr>
          <p:nvPr>
            <p:ph type="title"/>
          </p:nvPr>
        </p:nvSpPr>
        <p:spPr>
          <a:xfrm>
            <a:off x="301083" y="365125"/>
            <a:ext cx="11052717" cy="1325563"/>
          </a:xfrm>
        </p:spPr>
        <p:txBody>
          <a:bodyPr/>
          <a:lstStyle/>
          <a:p>
            <a:r>
              <a:rPr lang="tr-TR" dirty="0"/>
              <a:t>Kurumsal İletişimde Sosyal Medya Uygulamaları</a:t>
            </a:r>
          </a:p>
        </p:txBody>
      </p:sp>
      <p:sp>
        <p:nvSpPr>
          <p:cNvPr id="3" name="İçerik Yer Tutucusu 2">
            <a:extLst>
              <a:ext uri="{FF2B5EF4-FFF2-40B4-BE49-F238E27FC236}">
                <a16:creationId xmlns:a16="http://schemas.microsoft.com/office/drawing/2014/main" id="{9A4D3695-A0C8-42C7-9F15-0D65AE81C38B}"/>
              </a:ext>
            </a:extLst>
          </p:cNvPr>
          <p:cNvSpPr>
            <a:spLocks noGrp="1"/>
          </p:cNvSpPr>
          <p:nvPr>
            <p:ph idx="1"/>
          </p:nvPr>
        </p:nvSpPr>
        <p:spPr>
          <a:xfrm>
            <a:off x="211873" y="1825624"/>
            <a:ext cx="11474605" cy="4920863"/>
          </a:xfrm>
        </p:spPr>
        <p:txBody>
          <a:bodyPr>
            <a:normAutofit/>
          </a:bodyPr>
          <a:lstStyle/>
          <a:p>
            <a:pPr marL="0" indent="0">
              <a:buNone/>
            </a:pPr>
            <a:r>
              <a:rPr lang="tr-TR" sz="2600" dirty="0"/>
              <a:t>KURUMSAL KİMLİK VE İMAJ</a:t>
            </a:r>
          </a:p>
          <a:p>
            <a:r>
              <a:rPr lang="tr-TR" sz="2600" dirty="0"/>
              <a:t>Kurumun adı, logosu, web sitesi adresi, web sayfası tasarımı, ürün adları ve şirket markası gibi tüm görsel öğeler kurumsal kimlik öğeleri olarak kabul edilmektedir. Günümüzde sosyal medya tasarımları da kurumsal kimliğin bir parçası olarak ele alınmaktadır. Kurum adı, logosu, web adresi, ürünlerin adı ve diğer görsel unsurların hepsi kurumun markasıyla bağlantılıdır. </a:t>
            </a:r>
          </a:p>
          <a:p>
            <a:r>
              <a:rPr lang="tr-TR" sz="2600" dirty="0"/>
              <a:t>KURUMSAL İMAJ- Bir kurumun geçmiş eylemlerine ve geleceğine yönelik algısal görünümüdür.  (Yani başkalarının kurumu nasıl gördüğü?)</a:t>
            </a:r>
          </a:p>
          <a:p>
            <a:pPr algn="l"/>
            <a:r>
              <a:rPr lang="tr-TR" sz="2600" dirty="0"/>
              <a:t>Kurumsal imaj, bir kurumun itibarını ve kimlik yönlerini birleştiren sonuç olarak tanımlanabilir. Kurumların imaj çalışmaları kapsamında özgün ve güven veren mesaj üretebilmelerini sağlayan sosyal medya özelliklerini kullanabilmeleri için pek çok fırsat bulunmaktadır. </a:t>
            </a:r>
          </a:p>
        </p:txBody>
      </p:sp>
    </p:spTree>
    <p:extLst>
      <p:ext uri="{BB962C8B-B14F-4D97-AF65-F5344CB8AC3E}">
        <p14:creationId xmlns:p14="http://schemas.microsoft.com/office/powerpoint/2010/main" val="2829606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FDE3268-943D-42DA-9C48-34D94B8D32C8}"/>
              </a:ext>
            </a:extLst>
          </p:cNvPr>
          <p:cNvSpPr>
            <a:spLocks noGrp="1"/>
          </p:cNvSpPr>
          <p:nvPr>
            <p:ph idx="1"/>
          </p:nvPr>
        </p:nvSpPr>
        <p:spPr>
          <a:xfrm>
            <a:off x="747132" y="479502"/>
            <a:ext cx="10606668" cy="5697461"/>
          </a:xfrm>
        </p:spPr>
        <p:txBody>
          <a:bodyPr/>
          <a:lstStyle/>
          <a:p>
            <a:pPr marL="0" indent="0">
              <a:buNone/>
            </a:pPr>
            <a:r>
              <a:rPr lang="tr-TR" dirty="0"/>
              <a:t>Sosyal medyada varsanız ;</a:t>
            </a:r>
          </a:p>
          <a:p>
            <a:pPr>
              <a:buFont typeface="Wingdings" panose="05000000000000000000" pitchFamily="2" charset="2"/>
              <a:buChar char="ü"/>
            </a:pPr>
            <a:r>
              <a:rPr lang="tr-TR" dirty="0"/>
              <a:t> Yeni iletişim teknolojilerini takip etmede ilgili</a:t>
            </a:r>
          </a:p>
          <a:p>
            <a:pPr>
              <a:buFont typeface="Wingdings" panose="05000000000000000000" pitchFamily="2" charset="2"/>
              <a:buChar char="ü"/>
            </a:pPr>
            <a:r>
              <a:rPr lang="tr-TR" dirty="0"/>
              <a:t>Yeniliklere açık (imajı)</a:t>
            </a:r>
          </a:p>
          <a:p>
            <a:pPr marL="0" indent="0">
              <a:buNone/>
            </a:pPr>
            <a:r>
              <a:rPr lang="tr-TR" dirty="0"/>
              <a:t>Sosyal medya kötü yönetilirse, imajınız da olumsuz etkilenir.  Neler yapılabilir?</a:t>
            </a:r>
          </a:p>
          <a:p>
            <a:pPr>
              <a:buFont typeface="Wingdings" panose="05000000000000000000" pitchFamily="2" charset="2"/>
              <a:buChar char="ü"/>
            </a:pPr>
            <a:r>
              <a:rPr lang="tr-TR" dirty="0"/>
              <a:t>Her ağın özelliklerinin bilinmeli, </a:t>
            </a:r>
          </a:p>
          <a:p>
            <a:pPr>
              <a:buFont typeface="Wingdings" panose="05000000000000000000" pitchFamily="2" charset="2"/>
              <a:buChar char="ü"/>
            </a:pPr>
            <a:r>
              <a:rPr lang="tr-TR" dirty="0"/>
              <a:t>Hedef kitle kurum otoritesine sahip kişi ile konuştuğunu fark etmeli,</a:t>
            </a:r>
          </a:p>
          <a:p>
            <a:pPr>
              <a:buFont typeface="Wingdings" panose="05000000000000000000" pitchFamily="2" charset="2"/>
              <a:buChar char="ü"/>
            </a:pPr>
            <a:r>
              <a:rPr lang="tr-TR" dirty="0"/>
              <a:t>Kurum kimliğinin tüm özellikleri platformlarda görünür olmalı</a:t>
            </a:r>
          </a:p>
          <a:p>
            <a:pPr>
              <a:buFont typeface="Wingdings" panose="05000000000000000000" pitchFamily="2" charset="2"/>
              <a:buChar char="ü"/>
            </a:pPr>
            <a:endParaRPr lang="tr-TR" dirty="0"/>
          </a:p>
        </p:txBody>
      </p:sp>
    </p:spTree>
    <p:extLst>
      <p:ext uri="{BB962C8B-B14F-4D97-AF65-F5344CB8AC3E}">
        <p14:creationId xmlns:p14="http://schemas.microsoft.com/office/powerpoint/2010/main" val="251912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22D8F0-9BC8-475F-AB65-7B2F09C8294F}"/>
              </a:ext>
            </a:extLst>
          </p:cNvPr>
          <p:cNvSpPr>
            <a:spLocks noGrp="1"/>
          </p:cNvSpPr>
          <p:nvPr>
            <p:ph type="title"/>
          </p:nvPr>
        </p:nvSpPr>
        <p:spPr/>
        <p:txBody>
          <a:bodyPr/>
          <a:lstStyle/>
          <a:p>
            <a:r>
              <a:rPr lang="tr-TR" dirty="0"/>
              <a:t>Yatırımcı İlişkileri</a:t>
            </a:r>
          </a:p>
        </p:txBody>
      </p:sp>
      <p:sp>
        <p:nvSpPr>
          <p:cNvPr id="3" name="İçerik Yer Tutucusu 2">
            <a:extLst>
              <a:ext uri="{FF2B5EF4-FFF2-40B4-BE49-F238E27FC236}">
                <a16:creationId xmlns:a16="http://schemas.microsoft.com/office/drawing/2014/main" id="{9D4AE6DB-7DC6-43C4-9E31-C36DED373A7B}"/>
              </a:ext>
            </a:extLst>
          </p:cNvPr>
          <p:cNvSpPr>
            <a:spLocks noGrp="1"/>
          </p:cNvSpPr>
          <p:nvPr>
            <p:ph idx="1"/>
          </p:nvPr>
        </p:nvSpPr>
        <p:spPr/>
        <p:txBody>
          <a:bodyPr>
            <a:normAutofit fontScale="85000" lnSpcReduction="20000"/>
          </a:bodyPr>
          <a:lstStyle/>
          <a:p>
            <a:r>
              <a:rPr lang="tr-TR" dirty="0" err="1"/>
              <a:t>Videokonferans</a:t>
            </a:r>
            <a:r>
              <a:rPr lang="tr-TR" dirty="0"/>
              <a:t> ile yatırımcıları bir araya getirmek mümkün.  </a:t>
            </a:r>
          </a:p>
          <a:p>
            <a:r>
              <a:rPr lang="tr-TR" dirty="0"/>
              <a:t>Web sayfasındaki bilgilerin eksiksiz ve güncel olması gerekir. </a:t>
            </a:r>
          </a:p>
          <a:p>
            <a:pPr lvl="1"/>
            <a:r>
              <a:rPr lang="tr-TR" dirty="0"/>
              <a:t>Ticaret sicili bilgileri,</a:t>
            </a:r>
          </a:p>
          <a:p>
            <a:pPr lvl="1"/>
            <a:r>
              <a:rPr lang="tr-TR" dirty="0"/>
              <a:t> Hisse bilgileri,</a:t>
            </a:r>
          </a:p>
          <a:p>
            <a:pPr lvl="1"/>
            <a:r>
              <a:rPr lang="tr-TR" dirty="0"/>
              <a:t> Organizasyon şeması,</a:t>
            </a:r>
          </a:p>
          <a:p>
            <a:pPr lvl="1"/>
            <a:r>
              <a:rPr lang="tr-TR" dirty="0"/>
              <a:t> Finansal bilgiler,</a:t>
            </a:r>
          </a:p>
          <a:p>
            <a:pPr lvl="1"/>
            <a:r>
              <a:rPr lang="tr-TR" dirty="0"/>
              <a:t> Faaliyet raporları,</a:t>
            </a:r>
          </a:p>
          <a:p>
            <a:pPr lvl="1"/>
            <a:r>
              <a:rPr lang="tr-TR" dirty="0"/>
              <a:t> Mali tablolar ve raporlar,</a:t>
            </a:r>
          </a:p>
          <a:p>
            <a:pPr lvl="1"/>
            <a:r>
              <a:rPr lang="tr-TR" dirty="0"/>
              <a:t> Yatırımcı ilişkileri takvimi,</a:t>
            </a:r>
          </a:p>
          <a:p>
            <a:pPr lvl="1"/>
            <a:r>
              <a:rPr lang="tr-TR" dirty="0"/>
              <a:t> Toplantı tutanakları,</a:t>
            </a:r>
          </a:p>
          <a:p>
            <a:pPr lvl="1"/>
            <a:r>
              <a:rPr lang="tr-TR" dirty="0"/>
              <a:t> Yatırımcılara yönelik sunumlar,</a:t>
            </a:r>
          </a:p>
          <a:p>
            <a:pPr lvl="1"/>
            <a:r>
              <a:rPr lang="tr-TR" dirty="0"/>
              <a:t> Sahip olunan standartlar,</a:t>
            </a:r>
          </a:p>
          <a:p>
            <a:pPr lvl="1"/>
            <a:r>
              <a:rPr lang="tr-TR" dirty="0"/>
              <a:t> Alınan ödüller,</a:t>
            </a:r>
          </a:p>
          <a:p>
            <a:pPr lvl="1"/>
            <a:r>
              <a:rPr lang="tr-TR" dirty="0"/>
              <a:t> Sıkça sorulan sorular.</a:t>
            </a:r>
          </a:p>
        </p:txBody>
      </p:sp>
    </p:spTree>
    <p:extLst>
      <p:ext uri="{BB962C8B-B14F-4D97-AF65-F5344CB8AC3E}">
        <p14:creationId xmlns:p14="http://schemas.microsoft.com/office/powerpoint/2010/main" val="545083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0030E2-E3A3-4344-AD25-74A994A0F6FB}"/>
              </a:ext>
            </a:extLst>
          </p:cNvPr>
          <p:cNvSpPr>
            <a:spLocks noGrp="1"/>
          </p:cNvSpPr>
          <p:nvPr>
            <p:ph type="title"/>
          </p:nvPr>
        </p:nvSpPr>
        <p:spPr/>
        <p:txBody>
          <a:bodyPr/>
          <a:lstStyle/>
          <a:p>
            <a:r>
              <a:rPr lang="tr-TR" dirty="0"/>
              <a:t>Yatırımcı İlişkileri</a:t>
            </a:r>
          </a:p>
        </p:txBody>
      </p:sp>
      <p:sp>
        <p:nvSpPr>
          <p:cNvPr id="3" name="İçerik Yer Tutucusu 2">
            <a:extLst>
              <a:ext uri="{FF2B5EF4-FFF2-40B4-BE49-F238E27FC236}">
                <a16:creationId xmlns:a16="http://schemas.microsoft.com/office/drawing/2014/main" id="{4797C3D5-8348-4085-9C14-107B45E80FA8}"/>
              </a:ext>
            </a:extLst>
          </p:cNvPr>
          <p:cNvSpPr>
            <a:spLocks noGrp="1"/>
          </p:cNvSpPr>
          <p:nvPr>
            <p:ph idx="1"/>
          </p:nvPr>
        </p:nvSpPr>
        <p:spPr/>
        <p:txBody>
          <a:bodyPr/>
          <a:lstStyle/>
          <a:p>
            <a:r>
              <a:rPr lang="tr-TR" dirty="0"/>
              <a:t>Sosyal ağlar ve </a:t>
            </a:r>
            <a:r>
              <a:rPr lang="tr-TR" dirty="0" err="1"/>
              <a:t>mikrobloglarda</a:t>
            </a:r>
            <a:r>
              <a:rPr lang="tr-TR" dirty="0"/>
              <a:t> da güncel bilgilerin yer alması önemlidir. Örneğin;</a:t>
            </a:r>
          </a:p>
          <a:p>
            <a:pPr lvl="1"/>
            <a:r>
              <a:rPr lang="tr-TR" dirty="0"/>
              <a:t> Hisse senedinde meydana gelen değişimlerin duyurumu,</a:t>
            </a:r>
          </a:p>
          <a:p>
            <a:pPr lvl="1"/>
            <a:r>
              <a:rPr lang="tr-TR" dirty="0"/>
              <a:t> Yapılan anlaşmalar ve kurulan ortaklıklar,</a:t>
            </a:r>
          </a:p>
          <a:p>
            <a:pPr lvl="1"/>
            <a:r>
              <a:rPr lang="tr-TR" dirty="0"/>
              <a:t> Kurumsal sosyal sorumluluk çalışmaları,</a:t>
            </a:r>
          </a:p>
          <a:p>
            <a:pPr lvl="1"/>
            <a:r>
              <a:rPr lang="tr-TR" dirty="0"/>
              <a:t> Alınan ödüller,</a:t>
            </a:r>
          </a:p>
          <a:p>
            <a:pPr lvl="1"/>
            <a:r>
              <a:rPr lang="tr-TR" dirty="0"/>
              <a:t>Kazanılan standart anlaşmaları.</a:t>
            </a:r>
          </a:p>
        </p:txBody>
      </p:sp>
    </p:spTree>
    <p:extLst>
      <p:ext uri="{BB962C8B-B14F-4D97-AF65-F5344CB8AC3E}">
        <p14:creationId xmlns:p14="http://schemas.microsoft.com/office/powerpoint/2010/main" val="3417466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1BA1D2-EE9A-454F-8F92-13B3A253E690}"/>
              </a:ext>
            </a:extLst>
          </p:cNvPr>
          <p:cNvSpPr>
            <a:spLocks noGrp="1"/>
          </p:cNvSpPr>
          <p:nvPr>
            <p:ph type="title"/>
          </p:nvPr>
        </p:nvSpPr>
        <p:spPr/>
        <p:txBody>
          <a:bodyPr/>
          <a:lstStyle/>
          <a:p>
            <a:r>
              <a:rPr lang="tr-TR" dirty="0"/>
              <a:t>Yatırımcı İlişkileri</a:t>
            </a:r>
          </a:p>
        </p:txBody>
      </p:sp>
      <p:sp>
        <p:nvSpPr>
          <p:cNvPr id="3" name="İçerik Yer Tutucusu 2">
            <a:extLst>
              <a:ext uri="{FF2B5EF4-FFF2-40B4-BE49-F238E27FC236}">
                <a16:creationId xmlns:a16="http://schemas.microsoft.com/office/drawing/2014/main" id="{86E20C78-C085-4043-8496-DEDED1DC6464}"/>
              </a:ext>
            </a:extLst>
          </p:cNvPr>
          <p:cNvSpPr>
            <a:spLocks noGrp="1"/>
          </p:cNvSpPr>
          <p:nvPr>
            <p:ph idx="1"/>
          </p:nvPr>
        </p:nvSpPr>
        <p:spPr/>
        <p:txBody>
          <a:bodyPr>
            <a:normAutofit/>
          </a:bodyPr>
          <a:lstStyle/>
          <a:p>
            <a:r>
              <a:rPr lang="tr-TR" dirty="0"/>
              <a:t>Bloglarda da yatırımcılar için teknik ve mali konular daha anlaşılabilir sunulabilir.</a:t>
            </a:r>
          </a:p>
          <a:p>
            <a:pPr lvl="1"/>
            <a:r>
              <a:rPr lang="tr-TR" dirty="0"/>
              <a:t>Özellikle önemli ve kapsamlı anlaşmalar ve ortaklıklar öncesinde konunun </a:t>
            </a:r>
            <a:r>
              <a:rPr lang="tr-TR" dirty="0" err="1"/>
              <a:t>bloglar</a:t>
            </a:r>
            <a:r>
              <a:rPr lang="tr-TR" dirty="0"/>
              <a:t> aracılığı ile tartışmaya açılması ve fikrilerin değerlendirilmesine fırsat sağlar.</a:t>
            </a:r>
          </a:p>
          <a:p>
            <a:pPr lvl="1"/>
            <a:r>
              <a:rPr lang="tr-TR" dirty="0"/>
              <a:t> Yatırımcıların katılacağı toplantılar öncesinde gündemi belirlemek için açık bir ortam oluşturulmasını sağlar.</a:t>
            </a:r>
          </a:p>
          <a:p>
            <a:pPr lvl="1"/>
            <a:r>
              <a:rPr lang="tr-TR" dirty="0"/>
              <a:t> Toplantı sonrasında ise toplantıya yönelik geribildirimlerin alınması ve toplantının başarı düzeyi konusunda fikir edinilmesini sağlar.</a:t>
            </a:r>
          </a:p>
        </p:txBody>
      </p:sp>
    </p:spTree>
    <p:extLst>
      <p:ext uri="{BB962C8B-B14F-4D97-AF65-F5344CB8AC3E}">
        <p14:creationId xmlns:p14="http://schemas.microsoft.com/office/powerpoint/2010/main" val="408936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2C718A-BB0C-498A-BBBA-9740B9304A39}"/>
              </a:ext>
            </a:extLst>
          </p:cNvPr>
          <p:cNvSpPr>
            <a:spLocks noGrp="1"/>
          </p:cNvSpPr>
          <p:nvPr>
            <p:ph type="title"/>
          </p:nvPr>
        </p:nvSpPr>
        <p:spPr/>
        <p:txBody>
          <a:bodyPr/>
          <a:lstStyle/>
          <a:p>
            <a:r>
              <a:rPr lang="tr-TR" dirty="0"/>
              <a:t>Kurumsal İletişimde Sosyal Medyanın Yeri </a:t>
            </a:r>
          </a:p>
        </p:txBody>
      </p:sp>
      <p:sp>
        <p:nvSpPr>
          <p:cNvPr id="3" name="İçerik Yer Tutucusu 2">
            <a:extLst>
              <a:ext uri="{FF2B5EF4-FFF2-40B4-BE49-F238E27FC236}">
                <a16:creationId xmlns:a16="http://schemas.microsoft.com/office/drawing/2014/main" id="{1B138BFB-3554-4E3F-AB77-DC665EC51871}"/>
              </a:ext>
            </a:extLst>
          </p:cNvPr>
          <p:cNvSpPr>
            <a:spLocks noGrp="1"/>
          </p:cNvSpPr>
          <p:nvPr>
            <p:ph idx="1"/>
          </p:nvPr>
        </p:nvSpPr>
        <p:spPr/>
        <p:txBody>
          <a:bodyPr>
            <a:normAutofit/>
          </a:bodyPr>
          <a:lstStyle/>
          <a:p>
            <a:pPr marL="0" indent="0">
              <a:buNone/>
            </a:pPr>
            <a:r>
              <a:rPr lang="tr-TR" sz="3200" dirty="0"/>
              <a:t>Web 2.0 ya da sosyal medya ile ilgili kurumları tedirgin eden yönlerden birisi bilgilerin yayılması üzerinde kontrolü kaybetme eğiliminin olmasıdır. Yeni teknolojiler bireylerin yanı sıra kurumsal sınırlar arasındaki bilgi akışını kontrol ile ilgili normlara meydan okumaktadır.</a:t>
            </a:r>
          </a:p>
          <a:p>
            <a:pPr marL="0" indent="0">
              <a:buNone/>
            </a:pPr>
            <a:r>
              <a:rPr lang="tr-TR" sz="3200" dirty="0"/>
              <a:t>	Bildiğiniz sosyal medya krizi var mı? </a:t>
            </a:r>
          </a:p>
        </p:txBody>
      </p:sp>
    </p:spTree>
    <p:extLst>
      <p:ext uri="{BB962C8B-B14F-4D97-AF65-F5344CB8AC3E}">
        <p14:creationId xmlns:p14="http://schemas.microsoft.com/office/powerpoint/2010/main" val="119667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AA13E5-30ED-4F74-A9B7-7ABA2D7E5E89}"/>
              </a:ext>
            </a:extLst>
          </p:cNvPr>
          <p:cNvSpPr>
            <a:spLocks noGrp="1"/>
          </p:cNvSpPr>
          <p:nvPr>
            <p:ph type="title"/>
          </p:nvPr>
        </p:nvSpPr>
        <p:spPr/>
        <p:txBody>
          <a:bodyPr/>
          <a:lstStyle/>
          <a:p>
            <a:r>
              <a:rPr lang="tr-TR" dirty="0"/>
              <a:t>Çalışanlarla İlişkiler</a:t>
            </a:r>
          </a:p>
        </p:txBody>
      </p:sp>
      <p:sp>
        <p:nvSpPr>
          <p:cNvPr id="3" name="İçerik Yer Tutucusu 2">
            <a:extLst>
              <a:ext uri="{FF2B5EF4-FFF2-40B4-BE49-F238E27FC236}">
                <a16:creationId xmlns:a16="http://schemas.microsoft.com/office/drawing/2014/main" id="{A6D2AA5E-87A4-4CFC-9A10-323E0655F16F}"/>
              </a:ext>
            </a:extLst>
          </p:cNvPr>
          <p:cNvSpPr>
            <a:spLocks noGrp="1"/>
          </p:cNvSpPr>
          <p:nvPr>
            <p:ph idx="1"/>
          </p:nvPr>
        </p:nvSpPr>
        <p:spPr>
          <a:xfrm>
            <a:off x="230114" y="1353285"/>
            <a:ext cx="11324026" cy="5550131"/>
          </a:xfrm>
        </p:spPr>
        <p:txBody>
          <a:bodyPr>
            <a:normAutofit fontScale="92500" lnSpcReduction="10000"/>
          </a:bodyPr>
          <a:lstStyle/>
          <a:p>
            <a:r>
              <a:rPr lang="tr-TR" dirty="0"/>
              <a:t>Çevrimiçi Haber Bültenleri</a:t>
            </a:r>
          </a:p>
          <a:p>
            <a:pPr lvl="1"/>
            <a:r>
              <a:rPr lang="tr-TR" dirty="0"/>
              <a:t> Genel kurum haberleri</a:t>
            </a:r>
          </a:p>
          <a:p>
            <a:pPr lvl="1"/>
            <a:r>
              <a:rPr lang="tr-TR" dirty="0"/>
              <a:t> Atama, terfi ve işe yeni başlayanlar</a:t>
            </a:r>
          </a:p>
          <a:p>
            <a:pPr lvl="1"/>
            <a:r>
              <a:rPr lang="tr-TR" dirty="0"/>
              <a:t> Eğitim kursları</a:t>
            </a:r>
          </a:p>
          <a:p>
            <a:pPr lvl="1"/>
            <a:r>
              <a:rPr lang="tr-TR" dirty="0"/>
              <a:t> Tatil çizelgesi</a:t>
            </a:r>
          </a:p>
          <a:p>
            <a:pPr lvl="1"/>
            <a:r>
              <a:rPr lang="tr-TR" dirty="0"/>
              <a:t> Personel haberleri</a:t>
            </a:r>
          </a:p>
          <a:p>
            <a:r>
              <a:rPr lang="tr-TR" dirty="0"/>
              <a:t>Kurum içi e-posta sistemi</a:t>
            </a:r>
          </a:p>
          <a:p>
            <a:r>
              <a:rPr lang="tr-TR" dirty="0" err="1"/>
              <a:t>Bloglar</a:t>
            </a:r>
            <a:endParaRPr lang="tr-TR" dirty="0"/>
          </a:p>
          <a:p>
            <a:pPr lvl="1"/>
            <a:r>
              <a:rPr lang="tr-TR" dirty="0"/>
              <a:t>Haberler</a:t>
            </a:r>
          </a:p>
          <a:p>
            <a:pPr lvl="1"/>
            <a:r>
              <a:rPr lang="tr-TR" dirty="0"/>
              <a:t>Beyin Fırtınası</a:t>
            </a:r>
          </a:p>
          <a:p>
            <a:pPr lvl="1"/>
            <a:r>
              <a:rPr lang="tr-TR" dirty="0"/>
              <a:t>Müşteri (ziyaretleri)</a:t>
            </a:r>
          </a:p>
          <a:p>
            <a:pPr lvl="1"/>
            <a:r>
              <a:rPr lang="tr-TR" dirty="0"/>
              <a:t>Bölüm (başarı ve öneri paylaşımı)</a:t>
            </a:r>
          </a:p>
          <a:p>
            <a:pPr marL="0" indent="0">
              <a:buNone/>
            </a:pPr>
            <a:endParaRPr lang="tr-TR" dirty="0"/>
          </a:p>
          <a:p>
            <a:r>
              <a:rPr lang="tr-TR" b="1" dirty="0"/>
              <a:t>Kaynak</a:t>
            </a:r>
            <a:r>
              <a:rPr lang="tr-TR" dirty="0"/>
              <a:t>: Dijital İletişim ve Yeni Medya, 2013, (Ed.) Mesude Canan Öztürk, Anadolu Üniversitesi Yay. </a:t>
            </a:r>
            <a:endParaRPr lang="tr-TR" sz="2800" dirty="0"/>
          </a:p>
        </p:txBody>
      </p:sp>
    </p:spTree>
    <p:extLst>
      <p:ext uri="{BB962C8B-B14F-4D97-AF65-F5344CB8AC3E}">
        <p14:creationId xmlns:p14="http://schemas.microsoft.com/office/powerpoint/2010/main" val="254489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5C6863-AD58-4E12-9A19-198817D46174}"/>
              </a:ext>
            </a:extLst>
          </p:cNvPr>
          <p:cNvSpPr>
            <a:spLocks noGrp="1"/>
          </p:cNvSpPr>
          <p:nvPr>
            <p:ph type="title"/>
          </p:nvPr>
        </p:nvSpPr>
        <p:spPr/>
        <p:txBody>
          <a:bodyPr/>
          <a:lstStyle/>
          <a:p>
            <a:r>
              <a:rPr lang="tr-TR" dirty="0"/>
              <a:t>Kurumsal İletişimde Sosyal Medyanın Yeri </a:t>
            </a:r>
          </a:p>
        </p:txBody>
      </p:sp>
      <p:sp>
        <p:nvSpPr>
          <p:cNvPr id="3" name="İçerik Yer Tutucusu 2">
            <a:extLst>
              <a:ext uri="{FF2B5EF4-FFF2-40B4-BE49-F238E27FC236}">
                <a16:creationId xmlns:a16="http://schemas.microsoft.com/office/drawing/2014/main" id="{EF8480D9-367F-4E33-9EA3-A26653D1B2BC}"/>
              </a:ext>
            </a:extLst>
          </p:cNvPr>
          <p:cNvSpPr>
            <a:spLocks noGrp="1"/>
          </p:cNvSpPr>
          <p:nvPr>
            <p:ph idx="1"/>
          </p:nvPr>
        </p:nvSpPr>
        <p:spPr/>
        <p:txBody>
          <a:bodyPr/>
          <a:lstStyle/>
          <a:p>
            <a:pPr marL="0" indent="0">
              <a:buNone/>
            </a:pPr>
            <a:r>
              <a:rPr lang="tr-TR" dirty="0" err="1"/>
              <a:t>Bloglar</a:t>
            </a:r>
            <a:r>
              <a:rPr lang="tr-TR" dirty="0"/>
              <a:t>, </a:t>
            </a:r>
            <a:r>
              <a:rPr lang="tr-TR" dirty="0" err="1"/>
              <a:t>MySpace</a:t>
            </a:r>
            <a:r>
              <a:rPr lang="tr-TR" dirty="0"/>
              <a:t>, </a:t>
            </a:r>
            <a:r>
              <a:rPr lang="tr-TR" dirty="0" err="1"/>
              <a:t>wiki</a:t>
            </a:r>
            <a:r>
              <a:rPr lang="tr-TR" dirty="0"/>
              <a:t>, </a:t>
            </a:r>
            <a:r>
              <a:rPr lang="tr-TR" dirty="0" err="1"/>
              <a:t>podcast</a:t>
            </a:r>
            <a:r>
              <a:rPr lang="tr-TR" dirty="0"/>
              <a:t> ve sosyal ağ siteleri gibi platformlar yeni medyanın kullanımına öncülük etmektedir. Bu bağlamda, bu yeni web tabanlı hizmetler başlangıçta, kurumlar tarafından mevcut müşterileri ile etkileşim sağlamak, kurumsal imajını korumak, iç iletişimi geliştirmek ve yeni pazarlar ve kitlelere ulaşmak için kullanılmıştır.</a:t>
            </a:r>
          </a:p>
          <a:p>
            <a:pPr marL="0" indent="0">
              <a:buNone/>
            </a:pPr>
            <a:endParaRPr lang="tr-TR" dirty="0"/>
          </a:p>
          <a:p>
            <a:pPr marL="0" indent="0">
              <a:buNone/>
            </a:pPr>
            <a:r>
              <a:rPr lang="tr-TR" dirty="0"/>
              <a:t>Hala öyle mi? </a:t>
            </a:r>
          </a:p>
          <a:p>
            <a:pPr marL="0" indent="0">
              <a:buNone/>
            </a:pPr>
            <a:endParaRPr lang="tr-TR" dirty="0"/>
          </a:p>
        </p:txBody>
      </p:sp>
    </p:spTree>
    <p:extLst>
      <p:ext uri="{BB962C8B-B14F-4D97-AF65-F5344CB8AC3E}">
        <p14:creationId xmlns:p14="http://schemas.microsoft.com/office/powerpoint/2010/main" val="407526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F8EE07-8C5C-4F73-837A-C5BA29CCA1CE}"/>
              </a:ext>
            </a:extLst>
          </p:cNvPr>
          <p:cNvSpPr>
            <a:spLocks noGrp="1"/>
          </p:cNvSpPr>
          <p:nvPr>
            <p:ph type="title"/>
          </p:nvPr>
        </p:nvSpPr>
        <p:spPr/>
        <p:txBody>
          <a:bodyPr/>
          <a:lstStyle/>
          <a:p>
            <a:r>
              <a:rPr lang="tr-TR" dirty="0"/>
              <a:t>Kurumsal İletişimde Sosyal Medyanın Yeri </a:t>
            </a:r>
          </a:p>
        </p:txBody>
      </p:sp>
      <p:sp>
        <p:nvSpPr>
          <p:cNvPr id="3" name="İçerik Yer Tutucusu 2">
            <a:extLst>
              <a:ext uri="{FF2B5EF4-FFF2-40B4-BE49-F238E27FC236}">
                <a16:creationId xmlns:a16="http://schemas.microsoft.com/office/drawing/2014/main" id="{ACFE4DEA-16CF-442F-BF47-705383D2AC5C}"/>
              </a:ext>
            </a:extLst>
          </p:cNvPr>
          <p:cNvSpPr>
            <a:spLocks noGrp="1"/>
          </p:cNvSpPr>
          <p:nvPr>
            <p:ph idx="1"/>
          </p:nvPr>
        </p:nvSpPr>
        <p:spPr/>
        <p:txBody>
          <a:bodyPr/>
          <a:lstStyle/>
          <a:p>
            <a:pPr marL="0" indent="0">
              <a:buNone/>
            </a:pPr>
            <a:r>
              <a:rPr lang="tr-TR" dirty="0"/>
              <a:t>Son teknolojik yeniliklerle etkin katılımcılığa ve tüketicinin içerik üretmesine uygun hale gelmiştir. Tüketiciler, yeni medya uygulamalarını ve hizmetlerini kullanmaya başlamışlardır. Böylece iletişim içeriği kurum-tüketici akışından kurtularak, tüketici-tüketici ya da üre-tüketici-üre-tüketici içeriğine yönelmiştir. Bu içerik daha açık, işbirlikçi, bireysel olması nedeniyle önceki internet deneyimine göre daha fazla katılımcıyı çekmektedir.</a:t>
            </a:r>
          </a:p>
          <a:p>
            <a:pPr marL="0" indent="0">
              <a:buNone/>
            </a:pPr>
            <a:r>
              <a:rPr lang="tr-TR" dirty="0"/>
              <a:t>Örneğin ürün deneyimlerinin aktarılması tüketicinin içerik üretmesidir.  </a:t>
            </a:r>
          </a:p>
        </p:txBody>
      </p:sp>
    </p:spTree>
    <p:extLst>
      <p:ext uri="{BB962C8B-B14F-4D97-AF65-F5344CB8AC3E}">
        <p14:creationId xmlns:p14="http://schemas.microsoft.com/office/powerpoint/2010/main" val="256045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ED13E7-28CD-4487-8B95-4B8500E0293A}"/>
              </a:ext>
            </a:extLst>
          </p:cNvPr>
          <p:cNvSpPr>
            <a:spLocks noGrp="1"/>
          </p:cNvSpPr>
          <p:nvPr>
            <p:ph type="title"/>
          </p:nvPr>
        </p:nvSpPr>
        <p:spPr/>
        <p:txBody>
          <a:bodyPr/>
          <a:lstStyle/>
          <a:p>
            <a:r>
              <a:rPr lang="tr-TR" dirty="0"/>
              <a:t>Kurumsal İletişimde Sosyal Medyanın Yeri </a:t>
            </a:r>
          </a:p>
        </p:txBody>
      </p:sp>
      <p:sp>
        <p:nvSpPr>
          <p:cNvPr id="3" name="İçerik Yer Tutucusu 2">
            <a:extLst>
              <a:ext uri="{FF2B5EF4-FFF2-40B4-BE49-F238E27FC236}">
                <a16:creationId xmlns:a16="http://schemas.microsoft.com/office/drawing/2014/main" id="{A7A0647E-0783-4924-9E8F-7639BE80A4B4}"/>
              </a:ext>
            </a:extLst>
          </p:cNvPr>
          <p:cNvSpPr>
            <a:spLocks noGrp="1"/>
          </p:cNvSpPr>
          <p:nvPr>
            <p:ph idx="1"/>
          </p:nvPr>
        </p:nvSpPr>
        <p:spPr>
          <a:xfrm>
            <a:off x="193183" y="1825624"/>
            <a:ext cx="11694017" cy="4922905"/>
          </a:xfrm>
        </p:spPr>
        <p:txBody>
          <a:bodyPr>
            <a:normAutofit lnSpcReduction="10000"/>
          </a:bodyPr>
          <a:lstStyle/>
          <a:p>
            <a:pPr marL="0" indent="0">
              <a:buNone/>
            </a:pPr>
            <a:r>
              <a:rPr lang="tr-TR" dirty="0"/>
              <a:t>Sosyal medyadan yararlanırken;</a:t>
            </a:r>
          </a:p>
          <a:p>
            <a:r>
              <a:rPr lang="tr-TR" dirty="0"/>
              <a:t>Her gün yaşanan değişikliklerin ve yeniliklerin takip edilmesi gerekir.</a:t>
            </a:r>
          </a:p>
          <a:p>
            <a:pPr algn="l"/>
            <a:r>
              <a:rPr lang="tr-TR" dirty="0"/>
              <a:t>Sosyal medya araçlarının kullanımındaki çeşitlilik, takip etmeyi ve kurum uygulamaları için uygun platformun seçilmesi işini zorlaştırmaktadır. Kurumun her yeni uygulamayı gerçekleştirmesi olanaksız ve gereksizdir. KISACA her platformda olmak yerine size uygun olanları seçin. </a:t>
            </a:r>
          </a:p>
          <a:p>
            <a:pPr algn="l"/>
            <a:r>
              <a:rPr lang="tr-TR" dirty="0"/>
              <a:t>Hedef kitlenin çeşitliliği ve farklı tercihlerin olmasını, farklı sosyal medya platformlarının farklı etkilere sahip olduğu göz ardı edilmemelidir. Stratejik iletişim çalışmalarında en az iki üç platform üzerinden hareket edilmesinde yarar vardır. </a:t>
            </a:r>
          </a:p>
          <a:p>
            <a:r>
              <a:rPr lang="tr-TR" dirty="0"/>
              <a:t>Etkili olacak platformun seçilmesi için hedef kitle ve sosyal medya platformları üzerinde detaylı bir araştırma yapılması gerekir. </a:t>
            </a:r>
          </a:p>
          <a:p>
            <a:endParaRPr lang="tr-TR" dirty="0"/>
          </a:p>
        </p:txBody>
      </p:sp>
    </p:spTree>
    <p:extLst>
      <p:ext uri="{BB962C8B-B14F-4D97-AF65-F5344CB8AC3E}">
        <p14:creationId xmlns:p14="http://schemas.microsoft.com/office/powerpoint/2010/main" val="241430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38AAD0-5B35-47D1-A5B5-677760493651}"/>
              </a:ext>
            </a:extLst>
          </p:cNvPr>
          <p:cNvSpPr>
            <a:spLocks noGrp="1"/>
          </p:cNvSpPr>
          <p:nvPr>
            <p:ph type="title"/>
          </p:nvPr>
        </p:nvSpPr>
        <p:spPr/>
        <p:txBody>
          <a:bodyPr/>
          <a:lstStyle/>
          <a:p>
            <a:r>
              <a:rPr lang="tr-TR" dirty="0"/>
              <a:t>BLOGLAR</a:t>
            </a:r>
          </a:p>
        </p:txBody>
      </p:sp>
      <p:sp>
        <p:nvSpPr>
          <p:cNvPr id="3" name="İçerik Yer Tutucusu 2">
            <a:extLst>
              <a:ext uri="{FF2B5EF4-FFF2-40B4-BE49-F238E27FC236}">
                <a16:creationId xmlns:a16="http://schemas.microsoft.com/office/drawing/2014/main" id="{D9CDFFBD-25A8-4FF6-BF46-FCD44354F0F8}"/>
              </a:ext>
            </a:extLst>
          </p:cNvPr>
          <p:cNvSpPr>
            <a:spLocks noGrp="1"/>
          </p:cNvSpPr>
          <p:nvPr>
            <p:ph idx="1"/>
          </p:nvPr>
        </p:nvSpPr>
        <p:spPr/>
        <p:txBody>
          <a:bodyPr/>
          <a:lstStyle/>
          <a:p>
            <a:pPr marL="0" indent="0">
              <a:buNone/>
            </a:pPr>
            <a:endParaRPr lang="tr-TR" dirty="0"/>
          </a:p>
          <a:p>
            <a:pPr marL="0" indent="0">
              <a:buNone/>
            </a:pPr>
            <a:r>
              <a:rPr lang="tr-TR" dirty="0"/>
              <a:t>Kurumsal </a:t>
            </a:r>
            <a:r>
              <a:rPr lang="tr-TR" dirty="0" err="1"/>
              <a:t>bloglar</a:t>
            </a:r>
            <a:r>
              <a:rPr lang="tr-TR" dirty="0"/>
              <a:t>, şirket çalışanlarının ya da yöneticilerin kurum adına </a:t>
            </a:r>
            <a:r>
              <a:rPr lang="tr-TR" dirty="0" err="1"/>
              <a:t>blog</a:t>
            </a:r>
            <a:r>
              <a:rPr lang="tr-TR" dirty="0"/>
              <a:t> sayfasına yazılar yazması, hedef kitleye bir takım bilgiler sunması ve hedef kitleden de geribildirim alması sürecini kapsamaktadır.</a:t>
            </a:r>
          </a:p>
          <a:p>
            <a:pPr marL="0" indent="0">
              <a:buNone/>
            </a:pPr>
            <a:r>
              <a:rPr lang="tr-TR" dirty="0" err="1"/>
              <a:t>Bloglardaki</a:t>
            </a:r>
            <a:r>
              <a:rPr lang="tr-TR" dirty="0"/>
              <a:t> içeriğin üslubu, web sayfalarına göre daha samimi olduğu için kurumlar hedef kitle ile iletişim kurma konusunda daha rahat davranabilmektedir. Sade dille yazılan </a:t>
            </a:r>
            <a:r>
              <a:rPr lang="tr-TR" dirty="0" err="1"/>
              <a:t>blogların</a:t>
            </a:r>
            <a:r>
              <a:rPr lang="tr-TR" dirty="0"/>
              <a:t> daha kolay anlaşılması ve güven vermesi söz konusudur.</a:t>
            </a:r>
          </a:p>
        </p:txBody>
      </p:sp>
    </p:spTree>
    <p:extLst>
      <p:ext uri="{BB962C8B-B14F-4D97-AF65-F5344CB8AC3E}">
        <p14:creationId xmlns:p14="http://schemas.microsoft.com/office/powerpoint/2010/main" val="416238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D4CE0A-D3C1-4A00-8AAB-1CB5FFD71578}"/>
              </a:ext>
            </a:extLst>
          </p:cNvPr>
          <p:cNvSpPr>
            <a:spLocks noGrp="1"/>
          </p:cNvSpPr>
          <p:nvPr>
            <p:ph type="title"/>
          </p:nvPr>
        </p:nvSpPr>
        <p:spPr/>
        <p:txBody>
          <a:bodyPr/>
          <a:lstStyle/>
          <a:p>
            <a:r>
              <a:rPr lang="tr-TR" dirty="0"/>
              <a:t>BLOGLAR</a:t>
            </a:r>
          </a:p>
        </p:txBody>
      </p:sp>
      <p:sp>
        <p:nvSpPr>
          <p:cNvPr id="3" name="İçerik Yer Tutucusu 2">
            <a:extLst>
              <a:ext uri="{FF2B5EF4-FFF2-40B4-BE49-F238E27FC236}">
                <a16:creationId xmlns:a16="http://schemas.microsoft.com/office/drawing/2014/main" id="{52EC21CD-B896-452E-BA2A-A52647DEAAB1}"/>
              </a:ext>
            </a:extLst>
          </p:cNvPr>
          <p:cNvSpPr>
            <a:spLocks noGrp="1"/>
          </p:cNvSpPr>
          <p:nvPr>
            <p:ph idx="1"/>
          </p:nvPr>
        </p:nvSpPr>
        <p:spPr/>
        <p:txBody>
          <a:bodyPr/>
          <a:lstStyle/>
          <a:p>
            <a:pPr marL="0" indent="0">
              <a:buNone/>
            </a:pPr>
            <a:r>
              <a:rPr lang="tr-TR" dirty="0"/>
              <a:t>Kurumsal </a:t>
            </a:r>
            <a:r>
              <a:rPr lang="tr-TR" dirty="0" err="1"/>
              <a:t>Blogların</a:t>
            </a:r>
            <a:r>
              <a:rPr lang="tr-TR" dirty="0"/>
              <a:t> Sınıflandırılması: </a:t>
            </a:r>
          </a:p>
          <a:p>
            <a:r>
              <a:rPr lang="tr-TR" dirty="0"/>
              <a:t>Çalışan bloğu</a:t>
            </a:r>
          </a:p>
          <a:p>
            <a:r>
              <a:rPr lang="tr-TR" dirty="0"/>
              <a:t>Grup bloğu</a:t>
            </a:r>
          </a:p>
          <a:p>
            <a:r>
              <a:rPr lang="tr-TR" dirty="0"/>
              <a:t>Yönetici </a:t>
            </a:r>
            <a:r>
              <a:rPr lang="tr-TR" dirty="0" err="1"/>
              <a:t>blogları</a:t>
            </a:r>
            <a:endParaRPr lang="tr-TR" dirty="0"/>
          </a:p>
          <a:p>
            <a:r>
              <a:rPr lang="tr-TR" dirty="0"/>
              <a:t>Tanıtım bloğu</a:t>
            </a:r>
          </a:p>
          <a:p>
            <a:r>
              <a:rPr lang="tr-TR" dirty="0"/>
              <a:t>Haber bloğu</a:t>
            </a:r>
          </a:p>
          <a:p>
            <a:endParaRPr lang="tr-TR" dirty="0"/>
          </a:p>
        </p:txBody>
      </p:sp>
    </p:spTree>
    <p:extLst>
      <p:ext uri="{BB962C8B-B14F-4D97-AF65-F5344CB8AC3E}">
        <p14:creationId xmlns:p14="http://schemas.microsoft.com/office/powerpoint/2010/main" val="81510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76ECEFC-D9BC-49C2-94B7-E9D56C3372CE}"/>
              </a:ext>
            </a:extLst>
          </p:cNvPr>
          <p:cNvSpPr>
            <a:spLocks noGrp="1"/>
          </p:cNvSpPr>
          <p:nvPr>
            <p:ph idx="1"/>
          </p:nvPr>
        </p:nvSpPr>
        <p:spPr>
          <a:xfrm>
            <a:off x="103030" y="1"/>
            <a:ext cx="12088970" cy="6671256"/>
          </a:xfrm>
        </p:spPr>
        <p:txBody>
          <a:bodyPr>
            <a:normAutofit fontScale="92500" lnSpcReduction="10000"/>
          </a:bodyPr>
          <a:lstStyle/>
          <a:p>
            <a:pPr marL="0" indent="0">
              <a:buNone/>
            </a:pPr>
            <a:r>
              <a:rPr lang="tr-TR" dirty="0" err="1"/>
              <a:t>Blogların</a:t>
            </a:r>
            <a:r>
              <a:rPr lang="tr-TR" dirty="0"/>
              <a:t> kurumlar açısından sağlayacağı yararlar: </a:t>
            </a:r>
          </a:p>
          <a:p>
            <a:pPr marL="0" indent="0">
              <a:buNone/>
            </a:pPr>
            <a:r>
              <a:rPr lang="tr-TR" sz="3000" dirty="0"/>
              <a:t>• Kurumlar hedef kitle arasında iyi niyeti geliştirir,</a:t>
            </a:r>
          </a:p>
          <a:p>
            <a:pPr marL="0" indent="0">
              <a:buNone/>
            </a:pPr>
            <a:r>
              <a:rPr lang="tr-TR" sz="3000" dirty="0"/>
              <a:t>• Pazar araştırması sürecinde yardımcı olur,</a:t>
            </a:r>
          </a:p>
          <a:p>
            <a:pPr marL="0" indent="0">
              <a:buNone/>
            </a:pPr>
            <a:r>
              <a:rPr lang="tr-TR" sz="3000" dirty="0"/>
              <a:t>• Rekabet avantajı yaratır,</a:t>
            </a:r>
          </a:p>
          <a:p>
            <a:pPr marL="0" indent="0">
              <a:buNone/>
            </a:pPr>
            <a:r>
              <a:rPr lang="tr-TR" sz="3000" dirty="0"/>
              <a:t>• Rakiplerin araştırılmasında kaynak oluşturur,</a:t>
            </a:r>
          </a:p>
          <a:p>
            <a:pPr marL="0" indent="0">
              <a:buNone/>
            </a:pPr>
            <a:r>
              <a:rPr lang="tr-TR" sz="3000" dirty="0"/>
              <a:t>• Yeni iş ortam ve olanaklarını kendine çeker,</a:t>
            </a:r>
          </a:p>
          <a:p>
            <a:pPr marL="0" indent="0">
              <a:buNone/>
            </a:pPr>
            <a:r>
              <a:rPr lang="tr-TR" sz="3000" dirty="0"/>
              <a:t>• Ürün ve hizmet satışında artış sağlar,</a:t>
            </a:r>
          </a:p>
          <a:p>
            <a:pPr marL="0" indent="0">
              <a:buNone/>
            </a:pPr>
            <a:r>
              <a:rPr lang="tr-TR" sz="3000" dirty="0"/>
              <a:t>• Kriz yönetimine katkıda bulunur,</a:t>
            </a:r>
          </a:p>
          <a:p>
            <a:pPr marL="0" indent="0">
              <a:buNone/>
            </a:pPr>
            <a:r>
              <a:rPr lang="tr-TR" sz="3000" dirty="0"/>
              <a:t>• Kurumun bilinirliğini arttırır,</a:t>
            </a:r>
          </a:p>
          <a:p>
            <a:pPr marL="0" indent="0">
              <a:buNone/>
            </a:pPr>
            <a:r>
              <a:rPr lang="tr-TR" sz="3000" dirty="0"/>
              <a:t>• Kurum imajının gelişimine katkıda bulunur.</a:t>
            </a:r>
          </a:p>
          <a:p>
            <a:pPr marL="0" indent="0">
              <a:buNone/>
            </a:pPr>
            <a:r>
              <a:rPr lang="tr-TR" sz="3000" dirty="0"/>
              <a:t>• Müşterilerin ilgisini çeker,</a:t>
            </a:r>
          </a:p>
          <a:p>
            <a:pPr marL="0" indent="0">
              <a:buNone/>
            </a:pPr>
            <a:r>
              <a:rPr lang="tr-TR" sz="3000" dirty="0"/>
              <a:t>• Müşterilerle iletişimi sağlar,</a:t>
            </a:r>
          </a:p>
          <a:p>
            <a:pPr marL="0" indent="0">
              <a:buNone/>
            </a:pPr>
            <a:r>
              <a:rPr lang="tr-TR" sz="3000" dirty="0"/>
              <a:t>• Kurum çalışanları ve ortaklar arasındaki ilişkiler şeffaflaştırır,</a:t>
            </a:r>
          </a:p>
          <a:p>
            <a:pPr marL="0" indent="0">
              <a:buNone/>
            </a:pPr>
            <a:r>
              <a:rPr lang="tr-TR" sz="3000" dirty="0"/>
              <a:t>• Sohbet sıcaklığı sunar.</a:t>
            </a:r>
          </a:p>
        </p:txBody>
      </p:sp>
    </p:spTree>
    <p:extLst>
      <p:ext uri="{BB962C8B-B14F-4D97-AF65-F5344CB8AC3E}">
        <p14:creationId xmlns:p14="http://schemas.microsoft.com/office/powerpoint/2010/main" val="300785814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1782</Words>
  <Application>Microsoft Office PowerPoint</Application>
  <PresentationFormat>Geniş ekran</PresentationFormat>
  <Paragraphs>165</Paragraphs>
  <Slides>30</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Calibri</vt:lpstr>
      <vt:lpstr>Calibri Light</vt:lpstr>
      <vt:lpstr>Wingdings</vt:lpstr>
      <vt:lpstr>Office Teması</vt:lpstr>
      <vt:lpstr>YENİ MEDYA YENİ TEKNOLOJİLER  12 . Sosyal Medyada Kurumsal İletişim</vt:lpstr>
      <vt:lpstr>Kurumsal İletişimde Sosyal Medyanın Yeri </vt:lpstr>
      <vt:lpstr>Kurumsal İletişimde Sosyal Medyanın Yeri </vt:lpstr>
      <vt:lpstr>Kurumsal İletişimde Sosyal Medyanın Yeri </vt:lpstr>
      <vt:lpstr>Kurumsal İletişimde Sosyal Medyanın Yeri </vt:lpstr>
      <vt:lpstr>Kurumsal İletişimde Sosyal Medyanın Yeri </vt:lpstr>
      <vt:lpstr>BLOGLAR</vt:lpstr>
      <vt:lpstr>BLOGLAR</vt:lpstr>
      <vt:lpstr>PowerPoint Sunusu</vt:lpstr>
      <vt:lpstr>BLOGLAR</vt:lpstr>
      <vt:lpstr>Örnek bloglar (18. Altın Örümcek Ödüllü)</vt:lpstr>
      <vt:lpstr>PowerPoint Sunusu</vt:lpstr>
      <vt:lpstr>PowerPoint Sunusu</vt:lpstr>
      <vt:lpstr>PowerPoint Sunusu</vt:lpstr>
      <vt:lpstr>PowerPoint Sunusu</vt:lpstr>
      <vt:lpstr>MİKROBLOGLAR</vt:lpstr>
      <vt:lpstr>MİKROBLOGLAR</vt:lpstr>
      <vt:lpstr>MİKROBLOGLAR</vt:lpstr>
      <vt:lpstr>Sosyal Ağlar</vt:lpstr>
      <vt:lpstr>Kurumlar tarafından Facebook’ta paylaşılan içerikler:</vt:lpstr>
      <vt:lpstr>Vikiler</vt:lpstr>
      <vt:lpstr>İçerik Toplulukları</vt:lpstr>
      <vt:lpstr>PowerPoint Sunusu</vt:lpstr>
      <vt:lpstr>Kurumlar açısından içerik topluluklarının kullanım yerleri</vt:lpstr>
      <vt:lpstr>Kurumsal İletişimde Sosyal Medya Uygulamaları</vt:lpstr>
      <vt:lpstr>PowerPoint Sunusu</vt:lpstr>
      <vt:lpstr>Yatırımcı İlişkileri</vt:lpstr>
      <vt:lpstr>Yatırımcı İlişkileri</vt:lpstr>
      <vt:lpstr>Yatırımcı İlişkileri</vt:lpstr>
      <vt:lpstr>Çalışanlarla İlişkiler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MEDYA YENİ TEKNOLOJİLER  12 . Sosyal Medyada Kurumsal İletişim</dc:title>
  <dc:creator>Yazar </dc:creator>
  <cp:lastModifiedBy>Yazar </cp:lastModifiedBy>
  <cp:revision>24</cp:revision>
  <dcterms:created xsi:type="dcterms:W3CDTF">2020-12-25T08:39:04Z</dcterms:created>
  <dcterms:modified xsi:type="dcterms:W3CDTF">2021-03-17T19:38:35Z</dcterms:modified>
</cp:coreProperties>
</file>