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3A2371F1-EA35-4585-850A-15A426EAD2D9}"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580868-D119-444A-B248-07E668E5060A}"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A2371F1-EA35-4585-850A-15A426EAD2D9}"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580868-D119-444A-B248-07E668E5060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A2371F1-EA35-4585-850A-15A426EAD2D9}"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580868-D119-444A-B248-07E668E5060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A2371F1-EA35-4585-850A-15A426EAD2D9}"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580868-D119-444A-B248-07E668E5060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2371F1-EA35-4585-850A-15A426EAD2D9}"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580868-D119-444A-B248-07E668E5060A}"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3A2371F1-EA35-4585-850A-15A426EAD2D9}"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580868-D119-444A-B248-07E668E5060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3A2371F1-EA35-4585-850A-15A426EAD2D9}" type="datetimeFigureOut">
              <a:rPr lang="tr-TR" smtClean="0"/>
              <a:t>03.05.2020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0580868-D119-444A-B248-07E668E5060A}"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3A2371F1-EA35-4585-850A-15A426EAD2D9}" type="datetimeFigureOut">
              <a:rPr lang="tr-TR" smtClean="0"/>
              <a:t>03.05.2020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0580868-D119-444A-B248-07E668E5060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2371F1-EA35-4585-850A-15A426EAD2D9}" type="datetimeFigureOut">
              <a:rPr lang="tr-TR" smtClean="0"/>
              <a:t>03.05.2020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0580868-D119-444A-B248-07E668E5060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2371F1-EA35-4585-850A-15A426EAD2D9}"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580868-D119-444A-B248-07E668E5060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2371F1-EA35-4585-850A-15A426EAD2D9}"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580868-D119-444A-B248-07E668E5060A}"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2371F1-EA35-4585-850A-15A426EAD2D9}" type="datetimeFigureOut">
              <a:rPr lang="tr-TR" smtClean="0"/>
              <a:t>03.05.2020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80868-D119-444A-B248-07E668E5060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 2</a:t>
            </a:r>
            <a:endParaRPr lang="tr-TR" dirty="0"/>
          </a:p>
        </p:txBody>
      </p:sp>
      <p:sp>
        <p:nvSpPr>
          <p:cNvPr id="3" name="Subtitle 2"/>
          <p:cNvSpPr>
            <a:spLocks noGrp="1"/>
          </p:cNvSpPr>
          <p:nvPr>
            <p:ph type="subTitle" idx="1"/>
          </p:nvPr>
        </p:nvSpPr>
        <p:spPr/>
        <p:txBody>
          <a:bodyPr/>
          <a:lstStyle/>
          <a:p>
            <a:r>
              <a:rPr lang="tr-TR" dirty="0" smtClean="0"/>
              <a:t>2. HAFTA</a:t>
            </a:r>
          </a:p>
          <a:p>
            <a:r>
              <a:rPr lang="tr-TR" dirty="0" smtClean="0"/>
              <a:t>TÜRK SOSYAL GÜVENLİK SİSTEMİ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TARİHSEL GELİŞİM</a:t>
            </a:r>
            <a:endParaRPr lang="tr-TR" dirty="0"/>
          </a:p>
        </p:txBody>
      </p:sp>
      <p:sp>
        <p:nvSpPr>
          <p:cNvPr id="3" name="Content Placeholder 2"/>
          <p:cNvSpPr>
            <a:spLocks noGrp="1"/>
          </p:cNvSpPr>
          <p:nvPr>
            <p:ph idx="1"/>
          </p:nvPr>
        </p:nvSpPr>
        <p:spPr/>
        <p:txBody>
          <a:bodyPr>
            <a:normAutofit fontScale="92500" lnSpcReduction="20000"/>
          </a:bodyPr>
          <a:lstStyle/>
          <a:p>
            <a:r>
              <a:rPr lang="tr-TR" dirty="0"/>
              <a:t>08.06.1949 tarihinde kabul edilen ve 01.01.1950 tarihinde yürürlüğe giren 5434 sayılı T.C. Emekli Sandığı Kanunu ile </a:t>
            </a:r>
            <a:endParaRPr lang="tr-TR" dirty="0" smtClean="0"/>
          </a:p>
          <a:p>
            <a:r>
              <a:rPr lang="tr-TR" dirty="0" smtClean="0"/>
              <a:t>sayıları </a:t>
            </a:r>
            <a:r>
              <a:rPr lang="tr-TR" dirty="0"/>
              <a:t>11’i bulan mevcut emeklilik sandıkları ortadan kaldırılmış</a:t>
            </a:r>
            <a:r>
              <a:rPr lang="tr-TR" dirty="0" smtClean="0"/>
              <a:t>,</a:t>
            </a:r>
          </a:p>
          <a:p>
            <a:r>
              <a:rPr lang="tr-TR" dirty="0" smtClean="0"/>
              <a:t> </a:t>
            </a:r>
            <a:r>
              <a:rPr lang="tr-TR" dirty="0"/>
              <a:t>çalışanlardan ve işverenlerden prim alınması ilkesine dayalı, </a:t>
            </a:r>
            <a:endParaRPr lang="tr-TR" dirty="0" smtClean="0"/>
          </a:p>
          <a:p>
            <a:r>
              <a:rPr lang="tr-TR" dirty="0" smtClean="0"/>
              <a:t>modern </a:t>
            </a:r>
            <a:r>
              <a:rPr lang="tr-TR" dirty="0"/>
              <a:t>anlamda bütüncül bir sosyal güvenlik yapısı oluşturulmuştur</a:t>
            </a:r>
            <a:r>
              <a:rPr lang="tr-TR" dirty="0" smtClean="0"/>
              <a:t>.</a:t>
            </a:r>
          </a:p>
          <a:p>
            <a:r>
              <a:rPr lang="tr-TR" dirty="0" smtClean="0"/>
              <a:t> </a:t>
            </a:r>
            <a:r>
              <a:rPr lang="tr-TR" dirty="0"/>
              <a:t>Bu yapının tek elden yürütülmesi için de T.C. Emekli Sandığı Genel Müdürlüğü kurulmuştur.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TARİHSEL GELİŞİM</a:t>
            </a:r>
            <a:endParaRPr lang="tr-TR" dirty="0"/>
          </a:p>
        </p:txBody>
      </p:sp>
      <p:sp>
        <p:nvSpPr>
          <p:cNvPr id="3" name="Content Placeholder 2"/>
          <p:cNvSpPr>
            <a:spLocks noGrp="1"/>
          </p:cNvSpPr>
          <p:nvPr>
            <p:ph idx="1"/>
          </p:nvPr>
        </p:nvSpPr>
        <p:spPr/>
        <p:txBody>
          <a:bodyPr>
            <a:normAutofit lnSpcReduction="10000"/>
          </a:bodyPr>
          <a:lstStyle/>
          <a:p>
            <a:r>
              <a:rPr lang="tr-TR" dirty="0"/>
              <a:t>Esnaf ve Sanatkârlar ve Diğer Bağımsız Çalışanlar Sosyal Sigortalar Kurumu (Bağ-Kur) 02.09.1971 tarihli ve 1479 sayılı Kanun ile kurulmuş olup</a:t>
            </a:r>
            <a:r>
              <a:rPr lang="tr-TR" dirty="0" smtClean="0"/>
              <a:t>,</a:t>
            </a:r>
          </a:p>
          <a:p>
            <a:r>
              <a:rPr lang="tr-TR" dirty="0" smtClean="0"/>
              <a:t> </a:t>
            </a:r>
            <a:r>
              <a:rPr lang="tr-TR" dirty="0"/>
              <a:t>Kanunun sigortalılıkla ilgili hükümleri 01.10.1972 tarihinde uygulamaya konulmuş, 01.01.1986 tarihinden itibaren de bu Kanuna tabi sigortalılara sağlık sigortası yardımları verilmeye başlanmıştır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TARİHSEL GELİŞİM</a:t>
            </a:r>
            <a:endParaRPr lang="tr-TR" dirty="0"/>
          </a:p>
        </p:txBody>
      </p:sp>
      <p:sp>
        <p:nvSpPr>
          <p:cNvPr id="3" name="Content Placeholder 2"/>
          <p:cNvSpPr>
            <a:spLocks noGrp="1"/>
          </p:cNvSpPr>
          <p:nvPr>
            <p:ph idx="1"/>
          </p:nvPr>
        </p:nvSpPr>
        <p:spPr/>
        <p:txBody>
          <a:bodyPr/>
          <a:lstStyle/>
          <a:p>
            <a:r>
              <a:rPr lang="tr-TR" dirty="0"/>
              <a:t>1983 yılında 2925 sayılı Tarım İşçileri Sosyal Sigortalar </a:t>
            </a:r>
            <a:r>
              <a:rPr lang="tr-TR" dirty="0" smtClean="0"/>
              <a:t>Kanunu</a:t>
            </a:r>
          </a:p>
          <a:p>
            <a:r>
              <a:rPr lang="tr-TR" dirty="0" smtClean="0"/>
              <a:t> </a:t>
            </a:r>
            <a:r>
              <a:rPr lang="tr-TR" dirty="0"/>
              <a:t>ve 2926 sayılı Tarımda Kendi Adına ve Hesabına Çalışanlar Sosyal Sigortalar Kanunu kabul edilerek tarım kesiminde çalışanların sosyal güvenliklerinin sağlanmasına dönük önemli düzenlemeler yapılmıştır.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TARİHSEL GELİŞİM</a:t>
            </a:r>
            <a:endParaRPr lang="tr-TR" dirty="0"/>
          </a:p>
        </p:txBody>
      </p:sp>
      <p:sp>
        <p:nvSpPr>
          <p:cNvPr id="3" name="Content Placeholder 2"/>
          <p:cNvSpPr>
            <a:spLocks noGrp="1"/>
          </p:cNvSpPr>
          <p:nvPr>
            <p:ph idx="1"/>
          </p:nvPr>
        </p:nvSpPr>
        <p:spPr/>
        <p:txBody>
          <a:bodyPr>
            <a:normAutofit lnSpcReduction="10000"/>
          </a:bodyPr>
          <a:lstStyle/>
          <a:p>
            <a:r>
              <a:rPr lang="tr-TR" dirty="0"/>
              <a:t>Sosyal Sigortalar Kurumu Başkanlığı, T.C. Emekli Sandığı Genel Müdürlüğü ve Bağ-Kur Genel Müdürlüğünü aynı çatı altında toplayan Sosyal Güvenlik Kurumu Başkanlığı, </a:t>
            </a:r>
            <a:r>
              <a:rPr lang="tr-TR" dirty="0">
                <a:solidFill>
                  <a:srgbClr val="FF0000"/>
                </a:solidFill>
              </a:rPr>
              <a:t>20.05.2006 tarihli ve 26173 sayılı Resmi Gazetede yayımlanarak yürürlüğe giren 5502 </a:t>
            </a:r>
            <a:r>
              <a:rPr lang="tr-TR" dirty="0"/>
              <a:t>sayılı Kanunla kurulmuştur. Bu reformla sigorta hak ve yükümlülüklerinin eşitlendiği, mali olarak sürdürülebilir tek bir emeklilik ve sağlık sigortası sisteminin kurulması öngörülmüştür.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 SOSYAL GÜVENLİK SİSTEMİ</a:t>
            </a:r>
            <a:endParaRPr lang="tr-TR" dirty="0"/>
          </a:p>
        </p:txBody>
      </p:sp>
      <p:sp>
        <p:nvSpPr>
          <p:cNvPr id="3" name="Content Placeholder 2"/>
          <p:cNvSpPr>
            <a:spLocks noGrp="1"/>
          </p:cNvSpPr>
          <p:nvPr>
            <p:ph idx="1"/>
          </p:nvPr>
        </p:nvSpPr>
        <p:spPr/>
        <p:txBody>
          <a:bodyPr>
            <a:normAutofit/>
          </a:bodyPr>
          <a:lstStyle/>
          <a:p>
            <a:r>
              <a:rPr lang="tr-TR" dirty="0" smtClean="0"/>
              <a:t>Türk sosyal güvenlik sistemi primli rejim olarak bilinen sosyal sigortalar ile devlet ve gönüllü kuruluşlar tarafından finanse edilen primsiz sosyal güvenlik rejimi (sosyal yardım ve sosyal hizmet) olmak üzere ikili bir yapı üzerine inşa edilmiştir.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 SOSYAL GÜVENLİK SİSTEMİ</a:t>
            </a:r>
            <a:endParaRPr lang="tr-TR" dirty="0"/>
          </a:p>
        </p:txBody>
      </p:sp>
      <p:sp>
        <p:nvSpPr>
          <p:cNvPr id="3" name="Content Placeholder 2"/>
          <p:cNvSpPr>
            <a:spLocks noGrp="1"/>
          </p:cNvSpPr>
          <p:nvPr>
            <p:ph idx="1"/>
          </p:nvPr>
        </p:nvSpPr>
        <p:spPr/>
        <p:txBody>
          <a:bodyPr/>
          <a:lstStyle/>
          <a:p>
            <a:r>
              <a:rPr lang="tr-TR" dirty="0" smtClean="0"/>
              <a:t>Ancak primli rejim (sosyal sigortalar) gerek kapsam gerekse sağlanan ivazların düzeyi bakımından diğerlerine oranla daha gelişmiş ve oturmuş bir sistem olduğundan Türk Sosyal Güvenlik Sistemi “sosyal sigortalar sistemi” olarak ifade edilmiştir.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REFORM ÖNCESİNDE SOSYAL GÜVENLİK KURUMLARI</a:t>
            </a:r>
            <a:endParaRPr lang="tr-TR" dirty="0"/>
          </a:p>
        </p:txBody>
      </p:sp>
      <p:sp>
        <p:nvSpPr>
          <p:cNvPr id="3" name="Content Placeholder 2"/>
          <p:cNvSpPr>
            <a:spLocks noGrp="1"/>
          </p:cNvSpPr>
          <p:nvPr>
            <p:ph idx="1"/>
          </p:nvPr>
        </p:nvSpPr>
        <p:spPr/>
        <p:txBody>
          <a:bodyPr/>
          <a:lstStyle/>
          <a:p>
            <a:r>
              <a:rPr lang="tr-TR" dirty="0" smtClean="0"/>
              <a:t>Sosyal Sigortalar Kurumu (SSK),</a:t>
            </a:r>
          </a:p>
          <a:p>
            <a:r>
              <a:rPr lang="tr-TR" dirty="0" smtClean="0"/>
              <a:t> Emekli Sandığı </a:t>
            </a:r>
          </a:p>
          <a:p>
            <a:r>
              <a:rPr lang="tr-TR" dirty="0" smtClean="0"/>
              <a:t>Bağ-Kur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TARİHSEL GELİŞİM</a:t>
            </a:r>
            <a:endParaRPr lang="tr-TR" dirty="0"/>
          </a:p>
        </p:txBody>
      </p:sp>
      <p:sp>
        <p:nvSpPr>
          <p:cNvPr id="3" name="Content Placeholder 2"/>
          <p:cNvSpPr>
            <a:spLocks noGrp="1"/>
          </p:cNvSpPr>
          <p:nvPr>
            <p:ph idx="1"/>
          </p:nvPr>
        </p:nvSpPr>
        <p:spPr/>
        <p:txBody>
          <a:bodyPr>
            <a:normAutofit fontScale="85000" lnSpcReduction="20000"/>
          </a:bodyPr>
          <a:lstStyle/>
          <a:p>
            <a:pPr fontAlgn="base"/>
            <a:r>
              <a:rPr lang="tr-TR" dirty="0"/>
              <a:t>1921 yılında 151 sayılı Ereğli Maden Amelesinin Hukukuna Müteallik Kanun ile kurulan Amele Birliği, ülkemizin kanun ile kurulan ve üyeliği zorunlu olan ilk sosyal güvenlik kuruluşudur.</a:t>
            </a:r>
          </a:p>
          <a:p>
            <a:pPr fontAlgn="base"/>
            <a:r>
              <a:rPr lang="tr-TR" dirty="0"/>
              <a:t>Yeni devletin ilk Anayasası olan 1921 tarihli Teşkilatı Esasiye Kanunu devletin içinde bulunduğu dönemin ekonomik, sosyal ve siyasi durumu nedeniyle hak ve özgürlüklere yer verememiştir. </a:t>
            </a:r>
            <a:endParaRPr lang="tr-TR" dirty="0" smtClean="0"/>
          </a:p>
          <a:p>
            <a:pPr fontAlgn="base"/>
            <a:r>
              <a:rPr lang="tr-TR" dirty="0" smtClean="0"/>
              <a:t>1924 </a:t>
            </a:r>
            <a:r>
              <a:rPr lang="tr-TR" dirty="0"/>
              <a:t>Anayasasında ise temel hak ve hürriyetlerden kişinin hak ve özgürlükleri sıralanmış olup, diğer ekonomik ve sosyal hak ve özgürlükler ile siyasi hak ve özgürlüklerden bahsedilmemiştir.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TARİHSEL GELİŞİM</a:t>
            </a:r>
            <a:endParaRPr lang="tr-TR" dirty="0"/>
          </a:p>
        </p:txBody>
      </p:sp>
      <p:sp>
        <p:nvSpPr>
          <p:cNvPr id="3" name="Content Placeholder 2"/>
          <p:cNvSpPr>
            <a:spLocks noGrp="1"/>
          </p:cNvSpPr>
          <p:nvPr>
            <p:ph idx="1"/>
          </p:nvPr>
        </p:nvSpPr>
        <p:spPr/>
        <p:txBody>
          <a:bodyPr/>
          <a:lstStyle/>
          <a:p>
            <a:r>
              <a:rPr lang="tr-TR" dirty="0"/>
              <a:t>Cumhuriyetin ilk yıllarında, sosyal sigortalara benzeyen fakat kişiler ve riskler açısından çok dar kapsamlı olmasına rağmen sayıca oldukça fazla olan birtakım emeklilik ve yardımlaşma sandıklarının kuruluşunu öngören kanunlar </a:t>
            </a:r>
            <a:r>
              <a:rPr lang="tr-TR" dirty="0" smtClean="0"/>
              <a:t>çıkarılmıştır(SGK)</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TARİHSEL GELİŞİM</a:t>
            </a:r>
            <a:endParaRPr lang="tr-TR" dirty="0"/>
          </a:p>
        </p:txBody>
      </p:sp>
      <p:sp>
        <p:nvSpPr>
          <p:cNvPr id="3" name="Content Placeholder 2"/>
          <p:cNvSpPr>
            <a:spLocks noGrp="1"/>
          </p:cNvSpPr>
          <p:nvPr>
            <p:ph idx="1"/>
          </p:nvPr>
        </p:nvSpPr>
        <p:spPr/>
        <p:txBody>
          <a:bodyPr>
            <a:normAutofit fontScale="62500" lnSpcReduction="20000"/>
          </a:bodyPr>
          <a:lstStyle/>
          <a:p>
            <a:r>
              <a:rPr lang="tr-TR" dirty="0"/>
              <a:t>926 tarihli ve 895 sayılı Kanunla kurulan İmalatı Harbiye Teavün ve Sigorta Sandığı</a:t>
            </a:r>
            <a:r>
              <a:rPr lang="tr-TR" dirty="0" smtClean="0"/>
              <a:t>,</a:t>
            </a:r>
          </a:p>
          <a:p>
            <a:r>
              <a:rPr lang="tr-TR" dirty="0" smtClean="0"/>
              <a:t> </a:t>
            </a:r>
            <a:r>
              <a:rPr lang="tr-TR" dirty="0"/>
              <a:t>1934’de 2454 sayılı Kanunla kurulan Devlet Demir Yolları ve Limanlar İdaresinin Memur ve Müstahdemleri Tekaüt Sandığı, </a:t>
            </a:r>
            <a:endParaRPr lang="tr-TR" dirty="0" smtClean="0"/>
          </a:p>
          <a:p>
            <a:r>
              <a:rPr lang="tr-TR" dirty="0" smtClean="0"/>
              <a:t>1935’de </a:t>
            </a:r>
            <a:r>
              <a:rPr lang="tr-TR" dirty="0"/>
              <a:t>kurulan Telgraf ve Telefon İdaresi Biriktirme ve Yardım Sandığı, </a:t>
            </a:r>
            <a:endParaRPr lang="tr-TR" dirty="0" smtClean="0"/>
          </a:p>
          <a:p>
            <a:r>
              <a:rPr lang="tr-TR" dirty="0" smtClean="0"/>
              <a:t>1935'de </a:t>
            </a:r>
            <a:r>
              <a:rPr lang="tr-TR" dirty="0"/>
              <a:t>kurulan PTT Telgraf ve Telefon İdaresi Biriktirme ve Yardım Sandığı</a:t>
            </a:r>
            <a:r>
              <a:rPr lang="tr-TR" dirty="0" smtClean="0"/>
              <a:t>,</a:t>
            </a:r>
          </a:p>
          <a:p>
            <a:r>
              <a:rPr lang="tr-TR" dirty="0" smtClean="0"/>
              <a:t> </a:t>
            </a:r>
            <a:r>
              <a:rPr lang="tr-TR" dirty="0"/>
              <a:t>1937'de 3137 sayılı Kanunla kurulan Deniz Yolları ve Akay İşletmeleriyle Fabrika ve Havuzlar İdareleri Memur ve Müstahdemleri Tekaüt Sandığı, </a:t>
            </a:r>
            <a:endParaRPr lang="tr-TR" dirty="0" smtClean="0"/>
          </a:p>
          <a:p>
            <a:r>
              <a:rPr lang="tr-TR" dirty="0" smtClean="0"/>
              <a:t>1937'de </a:t>
            </a:r>
            <a:r>
              <a:rPr lang="tr-TR" dirty="0"/>
              <a:t>3202 sayılı Kanunla kurulan T.C. Ziraat Bankası Memurları Tekaüt Sandığı</a:t>
            </a:r>
            <a:r>
              <a:rPr lang="tr-TR" dirty="0" smtClean="0"/>
              <a:t>,</a:t>
            </a:r>
          </a:p>
          <a:p>
            <a:r>
              <a:rPr lang="tr-TR" dirty="0" smtClean="0"/>
              <a:t> </a:t>
            </a:r>
            <a:r>
              <a:rPr lang="tr-TR" dirty="0"/>
              <a:t>1938'de Emlak ve Eytam Bankası Memurları Tekaüt Sandığı, T.C. Merkez Bankası Memurları Tekaüt Sandığı, Devlet Hava Yolları Umum Müdürlüğü Memur ve Müstahdemleri Tekaüt Sandığı şeklinde sıralanabilir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TARİHSEL GELİŞİM</a:t>
            </a:r>
            <a:endParaRPr lang="tr-TR" dirty="0"/>
          </a:p>
        </p:txBody>
      </p:sp>
      <p:sp>
        <p:nvSpPr>
          <p:cNvPr id="3" name="Content Placeholder 2"/>
          <p:cNvSpPr>
            <a:spLocks noGrp="1"/>
          </p:cNvSpPr>
          <p:nvPr>
            <p:ph idx="1"/>
          </p:nvPr>
        </p:nvSpPr>
        <p:spPr/>
        <p:txBody>
          <a:bodyPr>
            <a:normAutofit fontScale="62500" lnSpcReduction="20000"/>
          </a:bodyPr>
          <a:lstStyle/>
          <a:p>
            <a:r>
              <a:rPr lang="tr-TR" dirty="0"/>
              <a:t>Sosyal sigorta kolları ile ilgili ilk kanun, 27.06.1945 tarihli ve 4772 sayılı İş Kazaları, Meslek Hastalıkları ve Analık Sigortaları Kanunudur. Bu Kanunun yürürlüğe girmesi ile İş Kazaları, Meslek Hastalıkları ve Analık Sigortası uygulanmaya başlamıştır. </a:t>
            </a:r>
            <a:endParaRPr lang="tr-TR" dirty="0" smtClean="0"/>
          </a:p>
          <a:p>
            <a:r>
              <a:rPr lang="tr-TR" dirty="0" smtClean="0"/>
              <a:t>Anılan </a:t>
            </a:r>
            <a:r>
              <a:rPr lang="tr-TR" dirty="0"/>
              <a:t>Kanuna paralel olarak 16.07.1945 tarihinde 4792 sayılı İşçi Sigortaları Kurumu Kanunu çıkarılmıştır. Bu Kanunun 01.01.1946 tarihinde yürürlüğe girmesiyle İşçi Sigortaları Kurumu kurularak 1945 yılına kadar kurulan çok sayıdaki sandığın da birleştirilmesi sağlanmıştır. </a:t>
            </a:r>
            <a:endParaRPr lang="tr-TR" dirty="0" smtClean="0"/>
          </a:p>
          <a:p>
            <a:r>
              <a:rPr lang="tr-TR" dirty="0" smtClean="0"/>
              <a:t>İşçi </a:t>
            </a:r>
            <a:r>
              <a:rPr lang="tr-TR" dirty="0"/>
              <a:t>Sigortaları Kurumu kurulduğu yıl, ilk önce 4772 sayılı İş Kazaları, Meslek Hastalıkları ve Analık Sigortaları Kanunu kapsama alınmıştır. Sonrasında ise, </a:t>
            </a:r>
            <a:endParaRPr lang="tr-TR" dirty="0" smtClean="0"/>
          </a:p>
          <a:p>
            <a:r>
              <a:rPr lang="tr-TR" dirty="0" smtClean="0"/>
              <a:t>1950 </a:t>
            </a:r>
            <a:r>
              <a:rPr lang="tr-TR" dirty="0"/>
              <a:t>yılında 5417 sayılı İhtiyarlık Sigortası Kanunu, </a:t>
            </a:r>
            <a:endParaRPr lang="tr-TR" dirty="0" smtClean="0"/>
          </a:p>
          <a:p>
            <a:r>
              <a:rPr lang="tr-TR" dirty="0" smtClean="0"/>
              <a:t>1951’de </a:t>
            </a:r>
            <a:r>
              <a:rPr lang="tr-TR" dirty="0"/>
              <a:t>5502 sayılı Hastalık ve Analık Sigortası Kanunu ve </a:t>
            </a:r>
            <a:endParaRPr lang="tr-TR" dirty="0" smtClean="0"/>
          </a:p>
          <a:p>
            <a:r>
              <a:rPr lang="tr-TR" dirty="0" smtClean="0"/>
              <a:t>1957’de </a:t>
            </a:r>
            <a:r>
              <a:rPr lang="tr-TR" dirty="0"/>
              <a:t>de 6900 sayılı Maluliyet, İhtiyarlık ve Ölüm Sigortası Kanunu kabul edilmiştir.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TARİHSEL GELİŞİM</a:t>
            </a:r>
            <a:endParaRPr lang="tr-TR" dirty="0"/>
          </a:p>
        </p:txBody>
      </p:sp>
      <p:sp>
        <p:nvSpPr>
          <p:cNvPr id="3" name="Content Placeholder 2"/>
          <p:cNvSpPr>
            <a:spLocks noGrp="1"/>
          </p:cNvSpPr>
          <p:nvPr>
            <p:ph idx="1"/>
          </p:nvPr>
        </p:nvSpPr>
        <p:spPr/>
        <p:txBody>
          <a:bodyPr/>
          <a:lstStyle/>
          <a:p>
            <a:pPr algn="just"/>
            <a:r>
              <a:rPr lang="tr-TR" dirty="0"/>
              <a:t>Sosyal güvenlik alanında değinilen bu düzenlemelerin dışındaki en önemli gelişme, 1961 Anayasasıdır.  1961 Anayasasıyla, “sosyal güvenlik” kavramı ilk kez çalışma hayatı ve sosyal politikalara ilişkin ana yasal terminolojiye girmiştir.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696</Words>
  <Application>Microsoft Office PowerPoint</Application>
  <PresentationFormat>On-screen Show (4:3)</PresentationFormat>
  <Paragraphs>48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SOSYAL GÜVENLİK HUKUKU 2</vt:lpstr>
      <vt:lpstr>TÜRK SOSYAL GÜVENLİK SİSTEMİ</vt:lpstr>
      <vt:lpstr>TÜRK SOSYAL GÜVENLİK SİSTEMİ</vt:lpstr>
      <vt:lpstr>REFORM ÖNCESİNDE SOSYAL GÜVENLİK KURUMLARI</vt:lpstr>
      <vt:lpstr>TARİHSEL GELİŞİM</vt:lpstr>
      <vt:lpstr>TARİHSEL GELİŞİM</vt:lpstr>
      <vt:lpstr>TARİHSEL GELİŞİM</vt:lpstr>
      <vt:lpstr>TARİHSEL GELİŞİM</vt:lpstr>
      <vt:lpstr>TARİHSEL GELİŞİM</vt:lpstr>
      <vt:lpstr>TARİHSEL GELİŞİM</vt:lpstr>
      <vt:lpstr>TARİHSEL GELİŞİM</vt:lpstr>
      <vt:lpstr>TARİHSEL GELİŞİM</vt:lpstr>
      <vt:lpstr>TARİHSEL GELİŞİM</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 2</dc:title>
  <dc:creator>Tuğba&amp;Cihan</dc:creator>
  <cp:lastModifiedBy>Tuğba&amp;Cihan</cp:lastModifiedBy>
  <cp:revision>1</cp:revision>
  <dcterms:created xsi:type="dcterms:W3CDTF">2020-05-03T17:10:31Z</dcterms:created>
  <dcterms:modified xsi:type="dcterms:W3CDTF">2020-05-03T17:22:18Z</dcterms:modified>
</cp:coreProperties>
</file>